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89" r:id="rId5"/>
    <p:sldId id="349" r:id="rId6"/>
    <p:sldId id="375" r:id="rId7"/>
    <p:sldId id="390" r:id="rId8"/>
    <p:sldId id="342" r:id="rId9"/>
    <p:sldId id="364" r:id="rId10"/>
    <p:sldId id="363" r:id="rId11"/>
    <p:sldId id="341" r:id="rId12"/>
    <p:sldId id="388" r:id="rId13"/>
    <p:sldId id="351" r:id="rId14"/>
    <p:sldId id="374" r:id="rId15"/>
    <p:sldId id="365" r:id="rId16"/>
    <p:sldId id="397" r:id="rId17"/>
    <p:sldId id="393" r:id="rId18"/>
    <p:sldId id="396" r:id="rId19"/>
    <p:sldId id="387" r:id="rId20"/>
    <p:sldId id="367" r:id="rId21"/>
    <p:sldId id="394" r:id="rId22"/>
    <p:sldId id="391" r:id="rId23"/>
    <p:sldId id="392" r:id="rId24"/>
    <p:sldId id="399" r:id="rId25"/>
    <p:sldId id="398" r:id="rId26"/>
    <p:sldId id="400" r:id="rId27"/>
    <p:sldId id="370" r:id="rId28"/>
    <p:sldId id="371" r:id="rId29"/>
    <p:sldId id="395" r:id="rId30"/>
    <p:sldId id="376" r:id="rId31"/>
    <p:sldId id="36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B2655-A409-4DCD-BD32-923D5E4FFD6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C4F88412-1222-44FC-BDD0-258BF73009A9}">
      <dgm:prSet/>
      <dgm:spPr/>
      <dgm:t>
        <a:bodyPr/>
        <a:lstStyle/>
        <a:p>
          <a:r>
            <a:rPr lang="en-US" dirty="0">
              <a:latin typeface="+mn-lt"/>
            </a:rPr>
            <a:t>Korte voorstelronde</a:t>
          </a:r>
        </a:p>
      </dgm:t>
    </dgm:pt>
    <dgm:pt modelId="{11D56D5C-A3BE-46BA-8331-66DB93EEFBB7}" type="parTrans" cxnId="{A612557A-DC76-4022-9C13-C114B1DF4F97}">
      <dgm:prSet/>
      <dgm:spPr/>
      <dgm:t>
        <a:bodyPr/>
        <a:lstStyle/>
        <a:p>
          <a:endParaRPr lang="en-US">
            <a:latin typeface="+mn-lt"/>
          </a:endParaRPr>
        </a:p>
      </dgm:t>
    </dgm:pt>
    <dgm:pt modelId="{DC6E2D42-E393-4F95-AC25-881102A67540}" type="sibTrans" cxnId="{A612557A-DC76-4022-9C13-C114B1DF4F97}">
      <dgm:prSet/>
      <dgm:spPr/>
      <dgm:t>
        <a:bodyPr/>
        <a:lstStyle/>
        <a:p>
          <a:endParaRPr lang="en-US">
            <a:latin typeface="+mn-lt"/>
          </a:endParaRPr>
        </a:p>
      </dgm:t>
    </dgm:pt>
    <dgm:pt modelId="{96BF7516-C691-4345-971F-91A90745EDF3}">
      <dgm:prSet/>
      <dgm:spPr/>
      <dgm:t>
        <a:bodyPr/>
        <a:lstStyle/>
        <a:p>
          <a:r>
            <a:rPr lang="en-US" dirty="0" err="1">
              <a:latin typeface="+mn-lt"/>
            </a:rPr>
            <a:t>Toelichting</a:t>
          </a:r>
          <a:r>
            <a:rPr lang="en-US" dirty="0">
              <a:latin typeface="+mn-lt"/>
            </a:rPr>
            <a:t> </a:t>
          </a:r>
          <a:r>
            <a:rPr lang="en-US" dirty="0" err="1">
              <a:latin typeface="+mn-lt"/>
            </a:rPr>
            <a:t>proces</a:t>
          </a:r>
          <a:r>
            <a:rPr lang="en-US" dirty="0">
              <a:latin typeface="+mn-lt"/>
            </a:rPr>
            <a:t> (</a:t>
          </a:r>
          <a:r>
            <a:rPr lang="en-US" dirty="0" err="1">
              <a:latin typeface="+mn-lt"/>
            </a:rPr>
            <a:t>dialoog</a:t>
          </a:r>
          <a:r>
            <a:rPr lang="en-US" dirty="0">
              <a:latin typeface="+mn-lt"/>
            </a:rPr>
            <a:t>- </a:t>
          </a:r>
          <a:r>
            <a:rPr lang="en-US" dirty="0" err="1">
              <a:latin typeface="+mn-lt"/>
            </a:rPr>
            <a:t>en</a:t>
          </a:r>
          <a:r>
            <a:rPr lang="en-US" dirty="0">
              <a:latin typeface="+mn-lt"/>
            </a:rPr>
            <a:t> </a:t>
          </a:r>
          <a:r>
            <a:rPr lang="en-US" dirty="0" err="1">
              <a:latin typeface="+mn-lt"/>
            </a:rPr>
            <a:t>inschrijffase</a:t>
          </a:r>
          <a:r>
            <a:rPr lang="en-US" dirty="0">
              <a:latin typeface="+mn-lt"/>
            </a:rPr>
            <a:t>)</a:t>
          </a:r>
        </a:p>
      </dgm:t>
    </dgm:pt>
    <dgm:pt modelId="{F1318C74-4D45-45CF-B3C3-18D99365E800}" type="parTrans" cxnId="{4160F531-9CEA-4A10-9A9F-4A5A51A46484}">
      <dgm:prSet/>
      <dgm:spPr/>
      <dgm:t>
        <a:bodyPr/>
        <a:lstStyle/>
        <a:p>
          <a:endParaRPr lang="en-US">
            <a:latin typeface="+mn-lt"/>
          </a:endParaRPr>
        </a:p>
      </dgm:t>
    </dgm:pt>
    <dgm:pt modelId="{24D71596-D045-4EAA-A0D5-230E091D79B5}" type="sibTrans" cxnId="{4160F531-9CEA-4A10-9A9F-4A5A51A46484}">
      <dgm:prSet/>
      <dgm:spPr/>
      <dgm:t>
        <a:bodyPr/>
        <a:lstStyle/>
        <a:p>
          <a:endParaRPr lang="en-US">
            <a:latin typeface="+mn-lt"/>
          </a:endParaRPr>
        </a:p>
      </dgm:t>
    </dgm:pt>
    <dgm:pt modelId="{77D84C19-608E-48F0-9FF5-310639FEDF59}">
      <dgm:prSet/>
      <dgm:spPr/>
      <dgm:t>
        <a:bodyPr/>
        <a:lstStyle/>
        <a:p>
          <a:r>
            <a:rPr lang="nl-NL" i="0" dirty="0">
              <a:effectLst/>
              <a:latin typeface="+mn-lt"/>
            </a:rPr>
            <a:t>Bespreken wijzigingen in inkoopdocument (bijlage 4.1)</a:t>
          </a:r>
          <a:endParaRPr lang="en-US" i="0" dirty="0">
            <a:latin typeface="+mn-lt"/>
          </a:endParaRPr>
        </a:p>
      </dgm:t>
    </dgm:pt>
    <dgm:pt modelId="{423B30B7-FCFC-41A4-853D-F176FEFDFE61}" type="parTrans" cxnId="{C8F79FF3-0510-4BDE-A84F-0233757CD4FC}">
      <dgm:prSet/>
      <dgm:spPr/>
      <dgm:t>
        <a:bodyPr/>
        <a:lstStyle/>
        <a:p>
          <a:endParaRPr lang="en-US">
            <a:latin typeface="+mn-lt"/>
          </a:endParaRPr>
        </a:p>
      </dgm:t>
    </dgm:pt>
    <dgm:pt modelId="{1B7A7C9D-2BF1-4C80-A73C-7130FAE4F727}" type="sibTrans" cxnId="{C8F79FF3-0510-4BDE-A84F-0233757CD4FC}">
      <dgm:prSet/>
      <dgm:spPr/>
      <dgm:t>
        <a:bodyPr/>
        <a:lstStyle/>
        <a:p>
          <a:endParaRPr lang="en-US">
            <a:latin typeface="+mn-lt"/>
          </a:endParaRPr>
        </a:p>
      </dgm:t>
    </dgm:pt>
    <dgm:pt modelId="{A377B352-5018-4596-BE66-8249D85383B8}">
      <dgm:prSet/>
      <dgm:spPr/>
      <dgm:t>
        <a:bodyPr/>
        <a:lstStyle/>
        <a:p>
          <a:r>
            <a:rPr lang="nl-NL" i="0" dirty="0">
              <a:effectLst/>
              <a:latin typeface="+mn-lt"/>
            </a:rPr>
            <a:t>Bespreken concept-inkoopovereenkomst Wmo</a:t>
          </a:r>
          <a:endParaRPr lang="en-US" i="0" dirty="0">
            <a:latin typeface="+mn-lt"/>
          </a:endParaRPr>
        </a:p>
      </dgm:t>
    </dgm:pt>
    <dgm:pt modelId="{51350A85-BC64-4878-99EC-35DE6665C240}" type="parTrans" cxnId="{F951BF12-D550-475C-8FC9-163E029156F1}">
      <dgm:prSet/>
      <dgm:spPr/>
      <dgm:t>
        <a:bodyPr/>
        <a:lstStyle/>
        <a:p>
          <a:endParaRPr lang="en-US">
            <a:latin typeface="+mn-lt"/>
          </a:endParaRPr>
        </a:p>
      </dgm:t>
    </dgm:pt>
    <dgm:pt modelId="{AC91C450-2C77-40CD-9D50-9AB28B50F652}" type="sibTrans" cxnId="{F951BF12-D550-475C-8FC9-163E029156F1}">
      <dgm:prSet/>
      <dgm:spPr/>
      <dgm:t>
        <a:bodyPr/>
        <a:lstStyle/>
        <a:p>
          <a:endParaRPr lang="en-US">
            <a:latin typeface="+mn-lt"/>
          </a:endParaRPr>
        </a:p>
      </dgm:t>
    </dgm:pt>
    <dgm:pt modelId="{BA3DF5CC-D80B-40B5-B66C-6B5D22415D3E}">
      <dgm:prSet/>
      <dgm:spPr/>
      <dgm:t>
        <a:bodyPr/>
        <a:lstStyle/>
        <a:p>
          <a:r>
            <a:rPr lang="en-US" dirty="0" err="1">
              <a:latin typeface="+mn-lt"/>
            </a:rPr>
            <a:t>Bespreken</a:t>
          </a:r>
          <a:r>
            <a:rPr lang="en-US" dirty="0">
              <a:latin typeface="+mn-lt"/>
            </a:rPr>
            <a:t> </a:t>
          </a:r>
          <a:r>
            <a:rPr lang="en-US" dirty="0" err="1">
              <a:latin typeface="+mn-lt"/>
            </a:rPr>
            <a:t>wijzigingen</a:t>
          </a:r>
          <a:r>
            <a:rPr lang="en-US" dirty="0">
              <a:latin typeface="+mn-lt"/>
            </a:rPr>
            <a:t> in </a:t>
          </a:r>
          <a:r>
            <a:rPr lang="en-US" dirty="0" err="1">
              <a:latin typeface="+mn-lt"/>
            </a:rPr>
            <a:t>inkoopovereenkomst</a:t>
          </a:r>
          <a:endParaRPr lang="en-US" dirty="0">
            <a:latin typeface="+mn-lt"/>
          </a:endParaRPr>
        </a:p>
      </dgm:t>
    </dgm:pt>
    <dgm:pt modelId="{02844D06-20B4-46D8-88F5-328D1AB03D28}" type="parTrans" cxnId="{A05DE92D-1FDB-41B3-9F4D-529D62BAF02B}">
      <dgm:prSet/>
      <dgm:spPr/>
      <dgm:t>
        <a:bodyPr/>
        <a:lstStyle/>
        <a:p>
          <a:endParaRPr lang="en-US">
            <a:latin typeface="+mn-lt"/>
          </a:endParaRPr>
        </a:p>
      </dgm:t>
    </dgm:pt>
    <dgm:pt modelId="{25230935-AAEF-42E4-959C-53479B363E94}" type="sibTrans" cxnId="{A05DE92D-1FDB-41B3-9F4D-529D62BAF02B}">
      <dgm:prSet/>
      <dgm:spPr/>
      <dgm:t>
        <a:bodyPr/>
        <a:lstStyle/>
        <a:p>
          <a:endParaRPr lang="en-US">
            <a:latin typeface="+mn-lt"/>
          </a:endParaRPr>
        </a:p>
      </dgm:t>
    </dgm:pt>
    <dgm:pt modelId="{1E620DBB-EF36-BF4B-87FD-56B6B4021478}">
      <dgm:prSet/>
      <dgm:spPr/>
      <dgm:t>
        <a:bodyPr/>
        <a:lstStyle/>
        <a:p>
          <a:r>
            <a:rPr lang="nl-NL" dirty="0">
              <a:latin typeface="+mn-lt"/>
            </a:rPr>
            <a:t>Mededelingen</a:t>
          </a:r>
        </a:p>
      </dgm:t>
    </dgm:pt>
    <dgm:pt modelId="{EB26E51A-2059-5548-9FDE-FAC71E9F5EE2}" type="parTrans" cxnId="{CC77C781-B20E-C34A-8E94-B2928A6EE61D}">
      <dgm:prSet/>
      <dgm:spPr/>
      <dgm:t>
        <a:bodyPr/>
        <a:lstStyle/>
        <a:p>
          <a:endParaRPr lang="nl-NL">
            <a:latin typeface="+mn-lt"/>
          </a:endParaRPr>
        </a:p>
      </dgm:t>
    </dgm:pt>
    <dgm:pt modelId="{A7233881-0639-DF43-8346-1B3A3A72EDDD}" type="sibTrans" cxnId="{CC77C781-B20E-C34A-8E94-B2928A6EE61D}">
      <dgm:prSet/>
      <dgm:spPr/>
      <dgm:t>
        <a:bodyPr/>
        <a:lstStyle/>
        <a:p>
          <a:endParaRPr lang="nl-NL">
            <a:latin typeface="+mn-lt"/>
          </a:endParaRPr>
        </a:p>
      </dgm:t>
    </dgm:pt>
    <dgm:pt modelId="{FA7477A6-8166-9E45-BD65-BFA4B3E4BE41}">
      <dgm:prSet/>
      <dgm:spPr/>
      <dgm:t>
        <a:bodyPr/>
        <a:lstStyle/>
        <a:p>
          <a:r>
            <a:rPr lang="nl-NL" dirty="0">
              <a:latin typeface="+mn-lt"/>
            </a:rPr>
            <a:t>Suggesties en vragen digitale deelnemers</a:t>
          </a:r>
        </a:p>
      </dgm:t>
    </dgm:pt>
    <dgm:pt modelId="{2302EB31-5717-9B4C-AB9C-F93264DA1CA7}" type="parTrans" cxnId="{B2F543E8-45C5-A043-8BCF-F009F5E05A8D}">
      <dgm:prSet/>
      <dgm:spPr/>
      <dgm:t>
        <a:bodyPr/>
        <a:lstStyle/>
        <a:p>
          <a:endParaRPr lang="nl-NL">
            <a:latin typeface="+mn-lt"/>
          </a:endParaRPr>
        </a:p>
      </dgm:t>
    </dgm:pt>
    <dgm:pt modelId="{8E367847-1016-1745-97FF-E7027B3FAC8C}" type="sibTrans" cxnId="{B2F543E8-45C5-A043-8BCF-F009F5E05A8D}">
      <dgm:prSet/>
      <dgm:spPr/>
      <dgm:t>
        <a:bodyPr/>
        <a:lstStyle/>
        <a:p>
          <a:endParaRPr lang="nl-NL">
            <a:latin typeface="+mn-lt"/>
          </a:endParaRPr>
        </a:p>
      </dgm:t>
    </dgm:pt>
    <dgm:pt modelId="{A337B178-76B0-E14A-B6B1-6856E4D1EE1F}">
      <dgm:prSet/>
      <dgm:spPr/>
      <dgm:t>
        <a:bodyPr/>
        <a:lstStyle/>
        <a:p>
          <a:r>
            <a:rPr lang="nl-NL" dirty="0"/>
            <a:t>Formuleren mogelijke wijzigingsvoorstellen</a:t>
          </a:r>
        </a:p>
      </dgm:t>
    </dgm:pt>
    <dgm:pt modelId="{94A476F2-8F2D-F647-BBFB-F8477434248C}" type="parTrans" cxnId="{A02164C8-226F-D641-A78F-D34AE35BED23}">
      <dgm:prSet/>
      <dgm:spPr/>
      <dgm:t>
        <a:bodyPr/>
        <a:lstStyle/>
        <a:p>
          <a:endParaRPr lang="nl-NL"/>
        </a:p>
      </dgm:t>
    </dgm:pt>
    <dgm:pt modelId="{D43C534B-23C5-A04E-885A-EAEB10530B24}" type="sibTrans" cxnId="{A02164C8-226F-D641-A78F-D34AE35BED23}">
      <dgm:prSet/>
      <dgm:spPr/>
      <dgm:t>
        <a:bodyPr/>
        <a:lstStyle/>
        <a:p>
          <a:endParaRPr lang="nl-NL"/>
        </a:p>
      </dgm:t>
    </dgm:pt>
    <dgm:pt modelId="{CCC4ECD2-F10D-3C48-B14E-DA14B0051FB1}">
      <dgm:prSet/>
      <dgm:spPr/>
      <dgm:t>
        <a:bodyPr/>
        <a:lstStyle/>
        <a:p>
          <a:r>
            <a:rPr lang="nl-NL" dirty="0"/>
            <a:t>Rondvraag en sluiting</a:t>
          </a:r>
        </a:p>
      </dgm:t>
    </dgm:pt>
    <dgm:pt modelId="{24E6014E-B57E-4F45-82BE-44FE0014FDEC}" type="parTrans" cxnId="{AC121184-AEA8-574D-AA1F-E7AAD4A9D04B}">
      <dgm:prSet/>
      <dgm:spPr/>
      <dgm:t>
        <a:bodyPr/>
        <a:lstStyle/>
        <a:p>
          <a:endParaRPr lang="nl-NL"/>
        </a:p>
      </dgm:t>
    </dgm:pt>
    <dgm:pt modelId="{1D3ACEE7-4380-B547-B109-45FE6D019E4B}" type="sibTrans" cxnId="{AC121184-AEA8-574D-AA1F-E7AAD4A9D04B}">
      <dgm:prSet/>
      <dgm:spPr/>
      <dgm:t>
        <a:bodyPr/>
        <a:lstStyle/>
        <a:p>
          <a:endParaRPr lang="nl-NL"/>
        </a:p>
      </dgm:t>
    </dgm:pt>
    <dgm:pt modelId="{B6FFF159-92BC-FA48-8C44-2AEBE9FBD19D}">
      <dgm:prSet/>
      <dgm:spPr/>
      <dgm:t>
        <a:bodyPr/>
        <a:lstStyle/>
        <a:p>
          <a:r>
            <a:rPr lang="nl-NL" dirty="0"/>
            <a:t>Agenda tweede dialoogtafel</a:t>
          </a:r>
        </a:p>
      </dgm:t>
    </dgm:pt>
    <dgm:pt modelId="{E193C443-7207-1340-BD5C-CAAFD83CBC48}" type="parTrans" cxnId="{31D6ADD4-55D4-C944-BC4C-F1FCC5FD9251}">
      <dgm:prSet/>
      <dgm:spPr/>
      <dgm:t>
        <a:bodyPr/>
        <a:lstStyle/>
        <a:p>
          <a:endParaRPr lang="nl-NL"/>
        </a:p>
      </dgm:t>
    </dgm:pt>
    <dgm:pt modelId="{6B22507F-14B9-AE41-934C-F6C3939B924F}" type="sibTrans" cxnId="{31D6ADD4-55D4-C944-BC4C-F1FCC5FD9251}">
      <dgm:prSet/>
      <dgm:spPr/>
      <dgm:t>
        <a:bodyPr/>
        <a:lstStyle/>
        <a:p>
          <a:endParaRPr lang="nl-NL"/>
        </a:p>
      </dgm:t>
    </dgm:pt>
    <dgm:pt modelId="{25DE300E-57BE-334E-8609-91DDB230D590}" type="pres">
      <dgm:prSet presAssocID="{8EBB2655-A409-4DCD-BD32-923D5E4FFD6F}" presName="vert0" presStyleCnt="0">
        <dgm:presLayoutVars>
          <dgm:dir/>
          <dgm:animOne val="branch"/>
          <dgm:animLvl val="lvl"/>
        </dgm:presLayoutVars>
      </dgm:prSet>
      <dgm:spPr/>
    </dgm:pt>
    <dgm:pt modelId="{3B6EF105-4D85-7348-BE54-8B76835BEE7D}" type="pres">
      <dgm:prSet presAssocID="{C4F88412-1222-44FC-BDD0-258BF73009A9}" presName="thickLine" presStyleLbl="alignNode1" presStyleIdx="0" presStyleCnt="10"/>
      <dgm:spPr/>
    </dgm:pt>
    <dgm:pt modelId="{A4C6F9EB-A4A2-6E4C-A707-C5E761422F3A}" type="pres">
      <dgm:prSet presAssocID="{C4F88412-1222-44FC-BDD0-258BF73009A9}" presName="horz1" presStyleCnt="0"/>
      <dgm:spPr/>
    </dgm:pt>
    <dgm:pt modelId="{58F88C2E-E5FC-F34B-A5EE-B40111443001}" type="pres">
      <dgm:prSet presAssocID="{C4F88412-1222-44FC-BDD0-258BF73009A9}" presName="tx1" presStyleLbl="revTx" presStyleIdx="0" presStyleCnt="10"/>
      <dgm:spPr/>
    </dgm:pt>
    <dgm:pt modelId="{B1F54FDF-A6EE-0B4C-974F-2A27AFCC0318}" type="pres">
      <dgm:prSet presAssocID="{C4F88412-1222-44FC-BDD0-258BF73009A9}" presName="vert1" presStyleCnt="0"/>
      <dgm:spPr/>
    </dgm:pt>
    <dgm:pt modelId="{3C9C5E50-23CB-7848-ADCB-E9122D98463A}" type="pres">
      <dgm:prSet presAssocID="{1E620DBB-EF36-BF4B-87FD-56B6B4021478}" presName="thickLine" presStyleLbl="alignNode1" presStyleIdx="1" presStyleCnt="10"/>
      <dgm:spPr/>
    </dgm:pt>
    <dgm:pt modelId="{24B7B708-FB63-D640-B59A-B0FB7C1ABBCD}" type="pres">
      <dgm:prSet presAssocID="{1E620DBB-EF36-BF4B-87FD-56B6B4021478}" presName="horz1" presStyleCnt="0"/>
      <dgm:spPr/>
    </dgm:pt>
    <dgm:pt modelId="{EB352160-BB0A-CE4E-8DBA-FD57873863AF}" type="pres">
      <dgm:prSet presAssocID="{1E620DBB-EF36-BF4B-87FD-56B6B4021478}" presName="tx1" presStyleLbl="revTx" presStyleIdx="1" presStyleCnt="10"/>
      <dgm:spPr/>
    </dgm:pt>
    <dgm:pt modelId="{B6DF3523-15E5-CA4E-9F20-40D9CA977F7F}" type="pres">
      <dgm:prSet presAssocID="{1E620DBB-EF36-BF4B-87FD-56B6B4021478}" presName="vert1" presStyleCnt="0"/>
      <dgm:spPr/>
    </dgm:pt>
    <dgm:pt modelId="{DFEEE97C-9346-CF44-9945-33B047EF6D06}" type="pres">
      <dgm:prSet presAssocID="{96BF7516-C691-4345-971F-91A90745EDF3}" presName="thickLine" presStyleLbl="alignNode1" presStyleIdx="2" presStyleCnt="10"/>
      <dgm:spPr/>
    </dgm:pt>
    <dgm:pt modelId="{DDADE6BF-BB3E-7C48-81FD-C9F3B075EA40}" type="pres">
      <dgm:prSet presAssocID="{96BF7516-C691-4345-971F-91A90745EDF3}" presName="horz1" presStyleCnt="0"/>
      <dgm:spPr/>
    </dgm:pt>
    <dgm:pt modelId="{30E1FC50-A8E9-DD45-AAE3-33B59A85BA3F}" type="pres">
      <dgm:prSet presAssocID="{96BF7516-C691-4345-971F-91A90745EDF3}" presName="tx1" presStyleLbl="revTx" presStyleIdx="2" presStyleCnt="10"/>
      <dgm:spPr/>
    </dgm:pt>
    <dgm:pt modelId="{EE56FDE8-F63B-8946-A87E-2059EACB6E65}" type="pres">
      <dgm:prSet presAssocID="{96BF7516-C691-4345-971F-91A90745EDF3}" presName="vert1" presStyleCnt="0"/>
      <dgm:spPr/>
    </dgm:pt>
    <dgm:pt modelId="{B64C1477-10A7-044A-A088-4D03FED29A1D}" type="pres">
      <dgm:prSet presAssocID="{77D84C19-608E-48F0-9FF5-310639FEDF59}" presName="thickLine" presStyleLbl="alignNode1" presStyleIdx="3" presStyleCnt="10"/>
      <dgm:spPr/>
    </dgm:pt>
    <dgm:pt modelId="{DC5A3C0F-786B-AD47-ACE8-C45F6A4C15E9}" type="pres">
      <dgm:prSet presAssocID="{77D84C19-608E-48F0-9FF5-310639FEDF59}" presName="horz1" presStyleCnt="0"/>
      <dgm:spPr/>
    </dgm:pt>
    <dgm:pt modelId="{339DF5E8-251B-6A43-820F-D721367BE915}" type="pres">
      <dgm:prSet presAssocID="{77D84C19-608E-48F0-9FF5-310639FEDF59}" presName="tx1" presStyleLbl="revTx" presStyleIdx="3" presStyleCnt="10"/>
      <dgm:spPr/>
    </dgm:pt>
    <dgm:pt modelId="{F3A23B11-7089-2845-9A50-113950FF1EBD}" type="pres">
      <dgm:prSet presAssocID="{77D84C19-608E-48F0-9FF5-310639FEDF59}" presName="vert1" presStyleCnt="0"/>
      <dgm:spPr/>
    </dgm:pt>
    <dgm:pt modelId="{AB9E7438-8369-C445-A4AD-932E80EDE572}" type="pres">
      <dgm:prSet presAssocID="{A377B352-5018-4596-BE66-8249D85383B8}" presName="thickLine" presStyleLbl="alignNode1" presStyleIdx="4" presStyleCnt="10"/>
      <dgm:spPr/>
    </dgm:pt>
    <dgm:pt modelId="{8E17F6CD-2D62-404F-950A-2C539854C74C}" type="pres">
      <dgm:prSet presAssocID="{A377B352-5018-4596-BE66-8249D85383B8}" presName="horz1" presStyleCnt="0"/>
      <dgm:spPr/>
    </dgm:pt>
    <dgm:pt modelId="{4316F4BC-E440-E049-A378-A6B0B46A95CE}" type="pres">
      <dgm:prSet presAssocID="{A377B352-5018-4596-BE66-8249D85383B8}" presName="tx1" presStyleLbl="revTx" presStyleIdx="4" presStyleCnt="10"/>
      <dgm:spPr/>
    </dgm:pt>
    <dgm:pt modelId="{E4B511D0-F237-4E40-97FF-043555052F10}" type="pres">
      <dgm:prSet presAssocID="{A377B352-5018-4596-BE66-8249D85383B8}" presName="vert1" presStyleCnt="0"/>
      <dgm:spPr/>
    </dgm:pt>
    <dgm:pt modelId="{FD146F1A-0E21-3D42-A5F2-4EAB5F433353}" type="pres">
      <dgm:prSet presAssocID="{BA3DF5CC-D80B-40B5-B66C-6B5D22415D3E}" presName="thickLine" presStyleLbl="alignNode1" presStyleIdx="5" presStyleCnt="10"/>
      <dgm:spPr/>
    </dgm:pt>
    <dgm:pt modelId="{5114B241-E710-C54D-9C4F-C87B1249F27C}" type="pres">
      <dgm:prSet presAssocID="{BA3DF5CC-D80B-40B5-B66C-6B5D22415D3E}" presName="horz1" presStyleCnt="0"/>
      <dgm:spPr/>
    </dgm:pt>
    <dgm:pt modelId="{F8A3B2C8-6FB4-4349-9E4A-104BC3EFFB84}" type="pres">
      <dgm:prSet presAssocID="{BA3DF5CC-D80B-40B5-B66C-6B5D22415D3E}" presName="tx1" presStyleLbl="revTx" presStyleIdx="5" presStyleCnt="10"/>
      <dgm:spPr/>
    </dgm:pt>
    <dgm:pt modelId="{812D4123-21A4-1744-B7F4-5997DB6B95B1}" type="pres">
      <dgm:prSet presAssocID="{BA3DF5CC-D80B-40B5-B66C-6B5D22415D3E}" presName="vert1" presStyleCnt="0"/>
      <dgm:spPr/>
    </dgm:pt>
    <dgm:pt modelId="{E0FF49B4-4053-2F44-BBD8-538F926281ED}" type="pres">
      <dgm:prSet presAssocID="{FA7477A6-8166-9E45-BD65-BFA4B3E4BE41}" presName="thickLine" presStyleLbl="alignNode1" presStyleIdx="6" presStyleCnt="10"/>
      <dgm:spPr/>
    </dgm:pt>
    <dgm:pt modelId="{3864CBC8-DB47-FD41-9D9A-1D09C400916B}" type="pres">
      <dgm:prSet presAssocID="{FA7477A6-8166-9E45-BD65-BFA4B3E4BE41}" presName="horz1" presStyleCnt="0"/>
      <dgm:spPr/>
    </dgm:pt>
    <dgm:pt modelId="{4A885F2F-AD05-1349-8574-EA685339BC2C}" type="pres">
      <dgm:prSet presAssocID="{FA7477A6-8166-9E45-BD65-BFA4B3E4BE41}" presName="tx1" presStyleLbl="revTx" presStyleIdx="6" presStyleCnt="10"/>
      <dgm:spPr/>
    </dgm:pt>
    <dgm:pt modelId="{BC6BF271-94EF-7746-91DD-41473F3DDCAA}" type="pres">
      <dgm:prSet presAssocID="{FA7477A6-8166-9E45-BD65-BFA4B3E4BE41}" presName="vert1" presStyleCnt="0"/>
      <dgm:spPr/>
    </dgm:pt>
    <dgm:pt modelId="{43584531-267C-864D-B153-EC7F1A6FCE97}" type="pres">
      <dgm:prSet presAssocID="{A337B178-76B0-E14A-B6B1-6856E4D1EE1F}" presName="thickLine" presStyleLbl="alignNode1" presStyleIdx="7" presStyleCnt="10"/>
      <dgm:spPr/>
    </dgm:pt>
    <dgm:pt modelId="{652F0A49-EDB6-C54A-9F9E-11B1E5AA8016}" type="pres">
      <dgm:prSet presAssocID="{A337B178-76B0-E14A-B6B1-6856E4D1EE1F}" presName="horz1" presStyleCnt="0"/>
      <dgm:spPr/>
    </dgm:pt>
    <dgm:pt modelId="{211F5D5B-71E7-BE41-8D97-5A0741FDFF81}" type="pres">
      <dgm:prSet presAssocID="{A337B178-76B0-E14A-B6B1-6856E4D1EE1F}" presName="tx1" presStyleLbl="revTx" presStyleIdx="7" presStyleCnt="10"/>
      <dgm:spPr/>
    </dgm:pt>
    <dgm:pt modelId="{CEA33787-48F5-EE43-A25A-E58E8AFEB59F}" type="pres">
      <dgm:prSet presAssocID="{A337B178-76B0-E14A-B6B1-6856E4D1EE1F}" presName="vert1" presStyleCnt="0"/>
      <dgm:spPr/>
    </dgm:pt>
    <dgm:pt modelId="{49F3A398-A52A-C146-981C-CD7DA867261E}" type="pres">
      <dgm:prSet presAssocID="{B6FFF159-92BC-FA48-8C44-2AEBE9FBD19D}" presName="thickLine" presStyleLbl="alignNode1" presStyleIdx="8" presStyleCnt="10"/>
      <dgm:spPr/>
    </dgm:pt>
    <dgm:pt modelId="{AE300322-A124-064A-968D-05549E223AAC}" type="pres">
      <dgm:prSet presAssocID="{B6FFF159-92BC-FA48-8C44-2AEBE9FBD19D}" presName="horz1" presStyleCnt="0"/>
      <dgm:spPr/>
    </dgm:pt>
    <dgm:pt modelId="{2DC949A4-0E6F-C848-B320-3CF9A95294A7}" type="pres">
      <dgm:prSet presAssocID="{B6FFF159-92BC-FA48-8C44-2AEBE9FBD19D}" presName="tx1" presStyleLbl="revTx" presStyleIdx="8" presStyleCnt="10"/>
      <dgm:spPr/>
    </dgm:pt>
    <dgm:pt modelId="{7FC343E1-23EF-7642-85D8-9C0ECF626D5B}" type="pres">
      <dgm:prSet presAssocID="{B6FFF159-92BC-FA48-8C44-2AEBE9FBD19D}" presName="vert1" presStyleCnt="0"/>
      <dgm:spPr/>
    </dgm:pt>
    <dgm:pt modelId="{3DC89CB6-FC3B-064A-A11C-7B236D186AF5}" type="pres">
      <dgm:prSet presAssocID="{CCC4ECD2-F10D-3C48-B14E-DA14B0051FB1}" presName="thickLine" presStyleLbl="alignNode1" presStyleIdx="9" presStyleCnt="10"/>
      <dgm:spPr/>
    </dgm:pt>
    <dgm:pt modelId="{AEDE5041-7A89-BC4E-9BC9-FCD2CEC6A57D}" type="pres">
      <dgm:prSet presAssocID="{CCC4ECD2-F10D-3C48-B14E-DA14B0051FB1}" presName="horz1" presStyleCnt="0"/>
      <dgm:spPr/>
    </dgm:pt>
    <dgm:pt modelId="{B9C5E5C0-A213-734B-90EA-697989432467}" type="pres">
      <dgm:prSet presAssocID="{CCC4ECD2-F10D-3C48-B14E-DA14B0051FB1}" presName="tx1" presStyleLbl="revTx" presStyleIdx="9" presStyleCnt="10"/>
      <dgm:spPr/>
    </dgm:pt>
    <dgm:pt modelId="{F08DB907-2BCB-4945-A8DD-F37C5B2BF41D}" type="pres">
      <dgm:prSet presAssocID="{CCC4ECD2-F10D-3C48-B14E-DA14B0051FB1}" presName="vert1" presStyleCnt="0"/>
      <dgm:spPr/>
    </dgm:pt>
  </dgm:ptLst>
  <dgm:cxnLst>
    <dgm:cxn modelId="{8B512706-92FD-C64B-8E47-164406742771}" type="presOf" srcId="{77D84C19-608E-48F0-9FF5-310639FEDF59}" destId="{339DF5E8-251B-6A43-820F-D721367BE915}" srcOrd="0" destOrd="0" presId="urn:microsoft.com/office/officeart/2008/layout/LinedList"/>
    <dgm:cxn modelId="{F951BF12-D550-475C-8FC9-163E029156F1}" srcId="{8EBB2655-A409-4DCD-BD32-923D5E4FFD6F}" destId="{A377B352-5018-4596-BE66-8249D85383B8}" srcOrd="4" destOrd="0" parTransId="{51350A85-BC64-4878-99EC-35DE6665C240}" sibTransId="{AC91C450-2C77-40CD-9D50-9AB28B50F652}"/>
    <dgm:cxn modelId="{A05DE92D-1FDB-41B3-9F4D-529D62BAF02B}" srcId="{8EBB2655-A409-4DCD-BD32-923D5E4FFD6F}" destId="{BA3DF5CC-D80B-40B5-B66C-6B5D22415D3E}" srcOrd="5" destOrd="0" parTransId="{02844D06-20B4-46D8-88F5-328D1AB03D28}" sibTransId="{25230935-AAEF-42E4-959C-53479B363E94}"/>
    <dgm:cxn modelId="{4160F531-9CEA-4A10-9A9F-4A5A51A46484}" srcId="{8EBB2655-A409-4DCD-BD32-923D5E4FFD6F}" destId="{96BF7516-C691-4345-971F-91A90745EDF3}" srcOrd="2" destOrd="0" parTransId="{F1318C74-4D45-45CF-B3C3-18D99365E800}" sibTransId="{24D71596-D045-4EAA-A0D5-230E091D79B5}"/>
    <dgm:cxn modelId="{DE5AB55E-FE63-AB48-99E8-18BF5F2F28A0}" type="presOf" srcId="{B6FFF159-92BC-FA48-8C44-2AEBE9FBD19D}" destId="{2DC949A4-0E6F-C848-B320-3CF9A95294A7}" srcOrd="0" destOrd="0" presId="urn:microsoft.com/office/officeart/2008/layout/LinedList"/>
    <dgm:cxn modelId="{A92E655A-AC19-844C-AA81-93E2B1B3D063}" type="presOf" srcId="{1E620DBB-EF36-BF4B-87FD-56B6B4021478}" destId="{EB352160-BB0A-CE4E-8DBA-FD57873863AF}" srcOrd="0" destOrd="0" presId="urn:microsoft.com/office/officeart/2008/layout/LinedList"/>
    <dgm:cxn modelId="{A612557A-DC76-4022-9C13-C114B1DF4F97}" srcId="{8EBB2655-A409-4DCD-BD32-923D5E4FFD6F}" destId="{C4F88412-1222-44FC-BDD0-258BF73009A9}" srcOrd="0" destOrd="0" parTransId="{11D56D5C-A3BE-46BA-8331-66DB93EEFBB7}" sibTransId="{DC6E2D42-E393-4F95-AC25-881102A67540}"/>
    <dgm:cxn modelId="{CC77C781-B20E-C34A-8E94-B2928A6EE61D}" srcId="{8EBB2655-A409-4DCD-BD32-923D5E4FFD6F}" destId="{1E620DBB-EF36-BF4B-87FD-56B6B4021478}" srcOrd="1" destOrd="0" parTransId="{EB26E51A-2059-5548-9FDE-FAC71E9F5EE2}" sibTransId="{A7233881-0639-DF43-8346-1B3A3A72EDDD}"/>
    <dgm:cxn modelId="{AC121184-AEA8-574D-AA1F-E7AAD4A9D04B}" srcId="{8EBB2655-A409-4DCD-BD32-923D5E4FFD6F}" destId="{CCC4ECD2-F10D-3C48-B14E-DA14B0051FB1}" srcOrd="9" destOrd="0" parTransId="{24E6014E-B57E-4F45-82BE-44FE0014FDEC}" sibTransId="{1D3ACEE7-4380-B547-B109-45FE6D019E4B}"/>
    <dgm:cxn modelId="{27E12086-5BBF-3C4C-938B-C1B14052179C}" type="presOf" srcId="{A337B178-76B0-E14A-B6B1-6856E4D1EE1F}" destId="{211F5D5B-71E7-BE41-8D97-5A0741FDFF81}" srcOrd="0" destOrd="0" presId="urn:microsoft.com/office/officeart/2008/layout/LinedList"/>
    <dgm:cxn modelId="{AB88D2B9-CD62-5446-AFE5-E53779A01AA5}" type="presOf" srcId="{BA3DF5CC-D80B-40B5-B66C-6B5D22415D3E}" destId="{F8A3B2C8-6FB4-4349-9E4A-104BC3EFFB84}" srcOrd="0" destOrd="0" presId="urn:microsoft.com/office/officeart/2008/layout/LinedList"/>
    <dgm:cxn modelId="{34EED7BA-98B3-4F43-9A97-DDBD46C6E663}" type="presOf" srcId="{CCC4ECD2-F10D-3C48-B14E-DA14B0051FB1}" destId="{B9C5E5C0-A213-734B-90EA-697989432467}" srcOrd="0" destOrd="0" presId="urn:microsoft.com/office/officeart/2008/layout/LinedList"/>
    <dgm:cxn modelId="{8BE463BB-B224-044E-9999-FB1AEC0F9C7D}" type="presOf" srcId="{FA7477A6-8166-9E45-BD65-BFA4B3E4BE41}" destId="{4A885F2F-AD05-1349-8574-EA685339BC2C}" srcOrd="0" destOrd="0" presId="urn:microsoft.com/office/officeart/2008/layout/LinedList"/>
    <dgm:cxn modelId="{FC27BCBF-FFC1-2549-BA97-BB6DD628D4A8}" type="presOf" srcId="{96BF7516-C691-4345-971F-91A90745EDF3}" destId="{30E1FC50-A8E9-DD45-AAE3-33B59A85BA3F}" srcOrd="0" destOrd="0" presId="urn:microsoft.com/office/officeart/2008/layout/LinedList"/>
    <dgm:cxn modelId="{A02164C8-226F-D641-A78F-D34AE35BED23}" srcId="{8EBB2655-A409-4DCD-BD32-923D5E4FFD6F}" destId="{A337B178-76B0-E14A-B6B1-6856E4D1EE1F}" srcOrd="7" destOrd="0" parTransId="{94A476F2-8F2D-F647-BBFB-F8477434248C}" sibTransId="{D43C534B-23C5-A04E-885A-EAEB10530B24}"/>
    <dgm:cxn modelId="{31D6ADD4-55D4-C944-BC4C-F1FCC5FD9251}" srcId="{8EBB2655-A409-4DCD-BD32-923D5E4FFD6F}" destId="{B6FFF159-92BC-FA48-8C44-2AEBE9FBD19D}" srcOrd="8" destOrd="0" parTransId="{E193C443-7207-1340-BD5C-CAAFD83CBC48}" sibTransId="{6B22507F-14B9-AE41-934C-F6C3939B924F}"/>
    <dgm:cxn modelId="{1F5A17E7-33E3-654E-8E43-0ED5FCCBB2A1}" type="presOf" srcId="{C4F88412-1222-44FC-BDD0-258BF73009A9}" destId="{58F88C2E-E5FC-F34B-A5EE-B40111443001}" srcOrd="0" destOrd="0" presId="urn:microsoft.com/office/officeart/2008/layout/LinedList"/>
    <dgm:cxn modelId="{B2F543E8-45C5-A043-8BCF-F009F5E05A8D}" srcId="{8EBB2655-A409-4DCD-BD32-923D5E4FFD6F}" destId="{FA7477A6-8166-9E45-BD65-BFA4B3E4BE41}" srcOrd="6" destOrd="0" parTransId="{2302EB31-5717-9B4C-AB9C-F93264DA1CA7}" sibTransId="{8E367847-1016-1745-97FF-E7027B3FAC8C}"/>
    <dgm:cxn modelId="{C8F79FF3-0510-4BDE-A84F-0233757CD4FC}" srcId="{8EBB2655-A409-4DCD-BD32-923D5E4FFD6F}" destId="{77D84C19-608E-48F0-9FF5-310639FEDF59}" srcOrd="3" destOrd="0" parTransId="{423B30B7-FCFC-41A4-853D-F176FEFDFE61}" sibTransId="{1B7A7C9D-2BF1-4C80-A73C-7130FAE4F727}"/>
    <dgm:cxn modelId="{B2D332FD-654A-6945-869F-C883CF15EBAF}" type="presOf" srcId="{8EBB2655-A409-4DCD-BD32-923D5E4FFD6F}" destId="{25DE300E-57BE-334E-8609-91DDB230D590}" srcOrd="0" destOrd="0" presId="urn:microsoft.com/office/officeart/2008/layout/LinedList"/>
    <dgm:cxn modelId="{162287FD-BAE4-6349-9FA5-590929F0B4A9}" type="presOf" srcId="{A377B352-5018-4596-BE66-8249D85383B8}" destId="{4316F4BC-E440-E049-A378-A6B0B46A95CE}" srcOrd="0" destOrd="0" presId="urn:microsoft.com/office/officeart/2008/layout/LinedList"/>
    <dgm:cxn modelId="{E71F3CD6-D6F5-4A41-BD42-218F7FC45317}" type="presParOf" srcId="{25DE300E-57BE-334E-8609-91DDB230D590}" destId="{3B6EF105-4D85-7348-BE54-8B76835BEE7D}" srcOrd="0" destOrd="0" presId="urn:microsoft.com/office/officeart/2008/layout/LinedList"/>
    <dgm:cxn modelId="{003E44A6-AA4C-A348-BA2F-BDD41B21E095}" type="presParOf" srcId="{25DE300E-57BE-334E-8609-91DDB230D590}" destId="{A4C6F9EB-A4A2-6E4C-A707-C5E761422F3A}" srcOrd="1" destOrd="0" presId="urn:microsoft.com/office/officeart/2008/layout/LinedList"/>
    <dgm:cxn modelId="{D2F4E2F3-C8C5-1746-BB5A-CE7883301A63}" type="presParOf" srcId="{A4C6F9EB-A4A2-6E4C-A707-C5E761422F3A}" destId="{58F88C2E-E5FC-F34B-A5EE-B40111443001}" srcOrd="0" destOrd="0" presId="urn:microsoft.com/office/officeart/2008/layout/LinedList"/>
    <dgm:cxn modelId="{B8EF8D89-E9A6-3E4E-9CC1-B834D4133B17}" type="presParOf" srcId="{A4C6F9EB-A4A2-6E4C-A707-C5E761422F3A}" destId="{B1F54FDF-A6EE-0B4C-974F-2A27AFCC0318}" srcOrd="1" destOrd="0" presId="urn:microsoft.com/office/officeart/2008/layout/LinedList"/>
    <dgm:cxn modelId="{5BE841B5-0C42-A547-8456-CDD87E4A7BB9}" type="presParOf" srcId="{25DE300E-57BE-334E-8609-91DDB230D590}" destId="{3C9C5E50-23CB-7848-ADCB-E9122D98463A}" srcOrd="2" destOrd="0" presId="urn:microsoft.com/office/officeart/2008/layout/LinedList"/>
    <dgm:cxn modelId="{B1F997E8-D0C5-8B43-B9FE-DD526B66062C}" type="presParOf" srcId="{25DE300E-57BE-334E-8609-91DDB230D590}" destId="{24B7B708-FB63-D640-B59A-B0FB7C1ABBCD}" srcOrd="3" destOrd="0" presId="urn:microsoft.com/office/officeart/2008/layout/LinedList"/>
    <dgm:cxn modelId="{D3114C42-92A8-6243-B662-5634A09B75AF}" type="presParOf" srcId="{24B7B708-FB63-D640-B59A-B0FB7C1ABBCD}" destId="{EB352160-BB0A-CE4E-8DBA-FD57873863AF}" srcOrd="0" destOrd="0" presId="urn:microsoft.com/office/officeart/2008/layout/LinedList"/>
    <dgm:cxn modelId="{DFE3245D-EBC2-184D-869C-19A0C8F31B37}" type="presParOf" srcId="{24B7B708-FB63-D640-B59A-B0FB7C1ABBCD}" destId="{B6DF3523-15E5-CA4E-9F20-40D9CA977F7F}" srcOrd="1" destOrd="0" presId="urn:microsoft.com/office/officeart/2008/layout/LinedList"/>
    <dgm:cxn modelId="{FFB45512-25D2-954B-9B70-AFC103D061C6}" type="presParOf" srcId="{25DE300E-57BE-334E-8609-91DDB230D590}" destId="{DFEEE97C-9346-CF44-9945-33B047EF6D06}" srcOrd="4" destOrd="0" presId="urn:microsoft.com/office/officeart/2008/layout/LinedList"/>
    <dgm:cxn modelId="{66450765-41E3-F449-8A59-D3135D231CB9}" type="presParOf" srcId="{25DE300E-57BE-334E-8609-91DDB230D590}" destId="{DDADE6BF-BB3E-7C48-81FD-C9F3B075EA40}" srcOrd="5" destOrd="0" presId="urn:microsoft.com/office/officeart/2008/layout/LinedList"/>
    <dgm:cxn modelId="{8AE605E2-64E2-2B41-B1B3-A2AD3E57B8CA}" type="presParOf" srcId="{DDADE6BF-BB3E-7C48-81FD-C9F3B075EA40}" destId="{30E1FC50-A8E9-DD45-AAE3-33B59A85BA3F}" srcOrd="0" destOrd="0" presId="urn:microsoft.com/office/officeart/2008/layout/LinedList"/>
    <dgm:cxn modelId="{3916AFC6-6122-714A-8A3D-39475FEC817B}" type="presParOf" srcId="{DDADE6BF-BB3E-7C48-81FD-C9F3B075EA40}" destId="{EE56FDE8-F63B-8946-A87E-2059EACB6E65}" srcOrd="1" destOrd="0" presId="urn:microsoft.com/office/officeart/2008/layout/LinedList"/>
    <dgm:cxn modelId="{97AECA5C-820D-AE47-8D7D-A45AC68764C1}" type="presParOf" srcId="{25DE300E-57BE-334E-8609-91DDB230D590}" destId="{B64C1477-10A7-044A-A088-4D03FED29A1D}" srcOrd="6" destOrd="0" presId="urn:microsoft.com/office/officeart/2008/layout/LinedList"/>
    <dgm:cxn modelId="{8E700C4F-9894-5544-873B-3142333C5B02}" type="presParOf" srcId="{25DE300E-57BE-334E-8609-91DDB230D590}" destId="{DC5A3C0F-786B-AD47-ACE8-C45F6A4C15E9}" srcOrd="7" destOrd="0" presId="urn:microsoft.com/office/officeart/2008/layout/LinedList"/>
    <dgm:cxn modelId="{6A0CB8CF-7C9D-594A-807C-B6DE108832B2}" type="presParOf" srcId="{DC5A3C0F-786B-AD47-ACE8-C45F6A4C15E9}" destId="{339DF5E8-251B-6A43-820F-D721367BE915}" srcOrd="0" destOrd="0" presId="urn:microsoft.com/office/officeart/2008/layout/LinedList"/>
    <dgm:cxn modelId="{D1D8091B-99CB-EB40-BEA4-40AC16FDF8A4}" type="presParOf" srcId="{DC5A3C0F-786B-AD47-ACE8-C45F6A4C15E9}" destId="{F3A23B11-7089-2845-9A50-113950FF1EBD}" srcOrd="1" destOrd="0" presId="urn:microsoft.com/office/officeart/2008/layout/LinedList"/>
    <dgm:cxn modelId="{CCF9ABE9-6724-FD47-A882-C0577B9EA639}" type="presParOf" srcId="{25DE300E-57BE-334E-8609-91DDB230D590}" destId="{AB9E7438-8369-C445-A4AD-932E80EDE572}" srcOrd="8" destOrd="0" presId="urn:microsoft.com/office/officeart/2008/layout/LinedList"/>
    <dgm:cxn modelId="{B8CD6AB9-8F26-4947-8014-0D6D26991D42}" type="presParOf" srcId="{25DE300E-57BE-334E-8609-91DDB230D590}" destId="{8E17F6CD-2D62-404F-950A-2C539854C74C}" srcOrd="9" destOrd="0" presId="urn:microsoft.com/office/officeart/2008/layout/LinedList"/>
    <dgm:cxn modelId="{03C620AC-9B42-0D4F-A151-3D035F44EC59}" type="presParOf" srcId="{8E17F6CD-2D62-404F-950A-2C539854C74C}" destId="{4316F4BC-E440-E049-A378-A6B0B46A95CE}" srcOrd="0" destOrd="0" presId="urn:microsoft.com/office/officeart/2008/layout/LinedList"/>
    <dgm:cxn modelId="{8E34A36D-C738-3B4F-9975-98D0DCC05B7D}" type="presParOf" srcId="{8E17F6CD-2D62-404F-950A-2C539854C74C}" destId="{E4B511D0-F237-4E40-97FF-043555052F10}" srcOrd="1" destOrd="0" presId="urn:microsoft.com/office/officeart/2008/layout/LinedList"/>
    <dgm:cxn modelId="{B7738C10-7984-D745-A427-81F1711DCFF2}" type="presParOf" srcId="{25DE300E-57BE-334E-8609-91DDB230D590}" destId="{FD146F1A-0E21-3D42-A5F2-4EAB5F433353}" srcOrd="10" destOrd="0" presId="urn:microsoft.com/office/officeart/2008/layout/LinedList"/>
    <dgm:cxn modelId="{0CCDED34-04BE-7546-9485-BE6E2EE1881E}" type="presParOf" srcId="{25DE300E-57BE-334E-8609-91DDB230D590}" destId="{5114B241-E710-C54D-9C4F-C87B1249F27C}" srcOrd="11" destOrd="0" presId="urn:microsoft.com/office/officeart/2008/layout/LinedList"/>
    <dgm:cxn modelId="{D561AB19-27F7-054F-8E74-7F502021D973}" type="presParOf" srcId="{5114B241-E710-C54D-9C4F-C87B1249F27C}" destId="{F8A3B2C8-6FB4-4349-9E4A-104BC3EFFB84}" srcOrd="0" destOrd="0" presId="urn:microsoft.com/office/officeart/2008/layout/LinedList"/>
    <dgm:cxn modelId="{5BAF8AF8-8A36-0D46-96F4-733BB665081B}" type="presParOf" srcId="{5114B241-E710-C54D-9C4F-C87B1249F27C}" destId="{812D4123-21A4-1744-B7F4-5997DB6B95B1}" srcOrd="1" destOrd="0" presId="urn:microsoft.com/office/officeart/2008/layout/LinedList"/>
    <dgm:cxn modelId="{16DCB198-4ACB-6F42-B6C6-31C21282EDD7}" type="presParOf" srcId="{25DE300E-57BE-334E-8609-91DDB230D590}" destId="{E0FF49B4-4053-2F44-BBD8-538F926281ED}" srcOrd="12" destOrd="0" presId="urn:microsoft.com/office/officeart/2008/layout/LinedList"/>
    <dgm:cxn modelId="{954D9F4F-EE1D-9F41-82FF-376E73F9EF81}" type="presParOf" srcId="{25DE300E-57BE-334E-8609-91DDB230D590}" destId="{3864CBC8-DB47-FD41-9D9A-1D09C400916B}" srcOrd="13" destOrd="0" presId="urn:microsoft.com/office/officeart/2008/layout/LinedList"/>
    <dgm:cxn modelId="{C45C1817-4257-0A48-9AC7-9117A95A98F2}" type="presParOf" srcId="{3864CBC8-DB47-FD41-9D9A-1D09C400916B}" destId="{4A885F2F-AD05-1349-8574-EA685339BC2C}" srcOrd="0" destOrd="0" presId="urn:microsoft.com/office/officeart/2008/layout/LinedList"/>
    <dgm:cxn modelId="{FC906F4C-6FEE-4040-94A7-A698032117EA}" type="presParOf" srcId="{3864CBC8-DB47-FD41-9D9A-1D09C400916B}" destId="{BC6BF271-94EF-7746-91DD-41473F3DDCAA}" srcOrd="1" destOrd="0" presId="urn:microsoft.com/office/officeart/2008/layout/LinedList"/>
    <dgm:cxn modelId="{7AC8278E-173F-B044-B540-5FB67D25C6D1}" type="presParOf" srcId="{25DE300E-57BE-334E-8609-91DDB230D590}" destId="{43584531-267C-864D-B153-EC7F1A6FCE97}" srcOrd="14" destOrd="0" presId="urn:microsoft.com/office/officeart/2008/layout/LinedList"/>
    <dgm:cxn modelId="{1AEBB62B-36F9-E047-9A3E-9378D960862A}" type="presParOf" srcId="{25DE300E-57BE-334E-8609-91DDB230D590}" destId="{652F0A49-EDB6-C54A-9F9E-11B1E5AA8016}" srcOrd="15" destOrd="0" presId="urn:microsoft.com/office/officeart/2008/layout/LinedList"/>
    <dgm:cxn modelId="{0BA58F07-2403-4A48-BE73-3233CF165AFE}" type="presParOf" srcId="{652F0A49-EDB6-C54A-9F9E-11B1E5AA8016}" destId="{211F5D5B-71E7-BE41-8D97-5A0741FDFF81}" srcOrd="0" destOrd="0" presId="urn:microsoft.com/office/officeart/2008/layout/LinedList"/>
    <dgm:cxn modelId="{73A2B2B4-AB12-DF47-A6B8-BC96B1BAAD9D}" type="presParOf" srcId="{652F0A49-EDB6-C54A-9F9E-11B1E5AA8016}" destId="{CEA33787-48F5-EE43-A25A-E58E8AFEB59F}" srcOrd="1" destOrd="0" presId="urn:microsoft.com/office/officeart/2008/layout/LinedList"/>
    <dgm:cxn modelId="{A33CCB89-197E-D645-B365-5A7A70917349}" type="presParOf" srcId="{25DE300E-57BE-334E-8609-91DDB230D590}" destId="{49F3A398-A52A-C146-981C-CD7DA867261E}" srcOrd="16" destOrd="0" presId="urn:microsoft.com/office/officeart/2008/layout/LinedList"/>
    <dgm:cxn modelId="{71F4A16F-2511-914C-87A2-8750650A13CE}" type="presParOf" srcId="{25DE300E-57BE-334E-8609-91DDB230D590}" destId="{AE300322-A124-064A-968D-05549E223AAC}" srcOrd="17" destOrd="0" presId="urn:microsoft.com/office/officeart/2008/layout/LinedList"/>
    <dgm:cxn modelId="{CD2BB350-B57C-4B4A-B1D9-9FD766A38CB6}" type="presParOf" srcId="{AE300322-A124-064A-968D-05549E223AAC}" destId="{2DC949A4-0E6F-C848-B320-3CF9A95294A7}" srcOrd="0" destOrd="0" presId="urn:microsoft.com/office/officeart/2008/layout/LinedList"/>
    <dgm:cxn modelId="{664F8DCB-C234-4F42-8B42-BB720C03F4EA}" type="presParOf" srcId="{AE300322-A124-064A-968D-05549E223AAC}" destId="{7FC343E1-23EF-7642-85D8-9C0ECF626D5B}" srcOrd="1" destOrd="0" presId="urn:microsoft.com/office/officeart/2008/layout/LinedList"/>
    <dgm:cxn modelId="{F50049AC-581A-F743-8C03-D58D7E49E13F}" type="presParOf" srcId="{25DE300E-57BE-334E-8609-91DDB230D590}" destId="{3DC89CB6-FC3B-064A-A11C-7B236D186AF5}" srcOrd="18" destOrd="0" presId="urn:microsoft.com/office/officeart/2008/layout/LinedList"/>
    <dgm:cxn modelId="{85D8E487-2876-6D41-9A0D-9930428D8919}" type="presParOf" srcId="{25DE300E-57BE-334E-8609-91DDB230D590}" destId="{AEDE5041-7A89-BC4E-9BC9-FCD2CEC6A57D}" srcOrd="19" destOrd="0" presId="urn:microsoft.com/office/officeart/2008/layout/LinedList"/>
    <dgm:cxn modelId="{9EB55F03-0EE5-E149-BA87-AC68C4E388DE}" type="presParOf" srcId="{AEDE5041-7A89-BC4E-9BC9-FCD2CEC6A57D}" destId="{B9C5E5C0-A213-734B-90EA-697989432467}" srcOrd="0" destOrd="0" presId="urn:microsoft.com/office/officeart/2008/layout/LinedList"/>
    <dgm:cxn modelId="{AAB7E458-43ED-7641-9A19-BADA6406333A}" type="presParOf" srcId="{AEDE5041-7A89-BC4E-9BC9-FCD2CEC6A57D}" destId="{F08DB907-2BCB-4945-A8DD-F37C5B2BF4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EF105-4D85-7348-BE54-8B76835BEE7D}">
      <dsp:nvSpPr>
        <dsp:cNvPr id="0" name=""/>
        <dsp:cNvSpPr/>
      </dsp:nvSpPr>
      <dsp:spPr>
        <a:xfrm>
          <a:off x="0" y="675"/>
          <a:ext cx="75074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88C2E-E5FC-F34B-A5EE-B40111443001}">
      <dsp:nvSpPr>
        <dsp:cNvPr id="0" name=""/>
        <dsp:cNvSpPr/>
      </dsp:nvSpPr>
      <dsp:spPr>
        <a:xfrm>
          <a:off x="0" y="675"/>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mn-lt"/>
            </a:rPr>
            <a:t>Korte voorstelronde</a:t>
          </a:r>
        </a:p>
      </dsp:txBody>
      <dsp:txXfrm>
        <a:off x="0" y="675"/>
        <a:ext cx="7507471" cy="553478"/>
      </dsp:txXfrm>
    </dsp:sp>
    <dsp:sp modelId="{3C9C5E50-23CB-7848-ADCB-E9122D98463A}">
      <dsp:nvSpPr>
        <dsp:cNvPr id="0" name=""/>
        <dsp:cNvSpPr/>
      </dsp:nvSpPr>
      <dsp:spPr>
        <a:xfrm>
          <a:off x="0" y="554154"/>
          <a:ext cx="75074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52160-BB0A-CE4E-8DBA-FD57873863AF}">
      <dsp:nvSpPr>
        <dsp:cNvPr id="0" name=""/>
        <dsp:cNvSpPr/>
      </dsp:nvSpPr>
      <dsp:spPr>
        <a:xfrm>
          <a:off x="0" y="554154"/>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latin typeface="+mn-lt"/>
            </a:rPr>
            <a:t>Mededelingen</a:t>
          </a:r>
        </a:p>
      </dsp:txBody>
      <dsp:txXfrm>
        <a:off x="0" y="554154"/>
        <a:ext cx="7507471" cy="553478"/>
      </dsp:txXfrm>
    </dsp:sp>
    <dsp:sp modelId="{DFEEE97C-9346-CF44-9945-33B047EF6D06}">
      <dsp:nvSpPr>
        <dsp:cNvPr id="0" name=""/>
        <dsp:cNvSpPr/>
      </dsp:nvSpPr>
      <dsp:spPr>
        <a:xfrm>
          <a:off x="0" y="1107633"/>
          <a:ext cx="75074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1FC50-A8E9-DD45-AAE3-33B59A85BA3F}">
      <dsp:nvSpPr>
        <dsp:cNvPr id="0" name=""/>
        <dsp:cNvSpPr/>
      </dsp:nvSpPr>
      <dsp:spPr>
        <a:xfrm>
          <a:off x="0" y="1107633"/>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err="1">
              <a:latin typeface="+mn-lt"/>
            </a:rPr>
            <a:t>Toelichting</a:t>
          </a:r>
          <a:r>
            <a:rPr lang="en-US" sz="2500" kern="1200" dirty="0">
              <a:latin typeface="+mn-lt"/>
            </a:rPr>
            <a:t> </a:t>
          </a:r>
          <a:r>
            <a:rPr lang="en-US" sz="2500" kern="1200" dirty="0" err="1">
              <a:latin typeface="+mn-lt"/>
            </a:rPr>
            <a:t>proces</a:t>
          </a:r>
          <a:r>
            <a:rPr lang="en-US" sz="2500" kern="1200" dirty="0">
              <a:latin typeface="+mn-lt"/>
            </a:rPr>
            <a:t> (</a:t>
          </a:r>
          <a:r>
            <a:rPr lang="en-US" sz="2500" kern="1200" dirty="0" err="1">
              <a:latin typeface="+mn-lt"/>
            </a:rPr>
            <a:t>dialoog</a:t>
          </a:r>
          <a:r>
            <a:rPr lang="en-US" sz="2500" kern="1200" dirty="0">
              <a:latin typeface="+mn-lt"/>
            </a:rPr>
            <a:t>- </a:t>
          </a:r>
          <a:r>
            <a:rPr lang="en-US" sz="2500" kern="1200" dirty="0" err="1">
              <a:latin typeface="+mn-lt"/>
            </a:rPr>
            <a:t>en</a:t>
          </a:r>
          <a:r>
            <a:rPr lang="en-US" sz="2500" kern="1200" dirty="0">
              <a:latin typeface="+mn-lt"/>
            </a:rPr>
            <a:t> </a:t>
          </a:r>
          <a:r>
            <a:rPr lang="en-US" sz="2500" kern="1200" dirty="0" err="1">
              <a:latin typeface="+mn-lt"/>
            </a:rPr>
            <a:t>inschrijffase</a:t>
          </a:r>
          <a:r>
            <a:rPr lang="en-US" sz="2500" kern="1200" dirty="0">
              <a:latin typeface="+mn-lt"/>
            </a:rPr>
            <a:t>)</a:t>
          </a:r>
        </a:p>
      </dsp:txBody>
      <dsp:txXfrm>
        <a:off x="0" y="1107633"/>
        <a:ext cx="7507471" cy="553478"/>
      </dsp:txXfrm>
    </dsp:sp>
    <dsp:sp modelId="{B64C1477-10A7-044A-A088-4D03FED29A1D}">
      <dsp:nvSpPr>
        <dsp:cNvPr id="0" name=""/>
        <dsp:cNvSpPr/>
      </dsp:nvSpPr>
      <dsp:spPr>
        <a:xfrm>
          <a:off x="0" y="1661112"/>
          <a:ext cx="75074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DF5E8-251B-6A43-820F-D721367BE915}">
      <dsp:nvSpPr>
        <dsp:cNvPr id="0" name=""/>
        <dsp:cNvSpPr/>
      </dsp:nvSpPr>
      <dsp:spPr>
        <a:xfrm>
          <a:off x="0" y="1661112"/>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i="0" kern="1200" dirty="0">
              <a:effectLst/>
              <a:latin typeface="+mn-lt"/>
            </a:rPr>
            <a:t>Bespreken wijzigingen in inkoopdocument (bijlage 4.1)</a:t>
          </a:r>
          <a:endParaRPr lang="en-US" sz="2500" i="0" kern="1200" dirty="0">
            <a:latin typeface="+mn-lt"/>
          </a:endParaRPr>
        </a:p>
      </dsp:txBody>
      <dsp:txXfrm>
        <a:off x="0" y="1661112"/>
        <a:ext cx="7507471" cy="553478"/>
      </dsp:txXfrm>
    </dsp:sp>
    <dsp:sp modelId="{AB9E7438-8369-C445-A4AD-932E80EDE572}">
      <dsp:nvSpPr>
        <dsp:cNvPr id="0" name=""/>
        <dsp:cNvSpPr/>
      </dsp:nvSpPr>
      <dsp:spPr>
        <a:xfrm>
          <a:off x="0" y="2214591"/>
          <a:ext cx="750747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6F4BC-E440-E049-A378-A6B0B46A95CE}">
      <dsp:nvSpPr>
        <dsp:cNvPr id="0" name=""/>
        <dsp:cNvSpPr/>
      </dsp:nvSpPr>
      <dsp:spPr>
        <a:xfrm>
          <a:off x="0" y="2214591"/>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i="0" kern="1200" dirty="0">
              <a:effectLst/>
              <a:latin typeface="+mn-lt"/>
            </a:rPr>
            <a:t>Bespreken concept-inkoopovereenkomst Wmo</a:t>
          </a:r>
          <a:endParaRPr lang="en-US" sz="2500" i="0" kern="1200" dirty="0">
            <a:latin typeface="+mn-lt"/>
          </a:endParaRPr>
        </a:p>
      </dsp:txBody>
      <dsp:txXfrm>
        <a:off x="0" y="2214591"/>
        <a:ext cx="7507471" cy="553478"/>
      </dsp:txXfrm>
    </dsp:sp>
    <dsp:sp modelId="{FD146F1A-0E21-3D42-A5F2-4EAB5F433353}">
      <dsp:nvSpPr>
        <dsp:cNvPr id="0" name=""/>
        <dsp:cNvSpPr/>
      </dsp:nvSpPr>
      <dsp:spPr>
        <a:xfrm>
          <a:off x="0" y="2768070"/>
          <a:ext cx="75074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3B2C8-6FB4-4349-9E4A-104BC3EFFB84}">
      <dsp:nvSpPr>
        <dsp:cNvPr id="0" name=""/>
        <dsp:cNvSpPr/>
      </dsp:nvSpPr>
      <dsp:spPr>
        <a:xfrm>
          <a:off x="0" y="2768070"/>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err="1">
              <a:latin typeface="+mn-lt"/>
            </a:rPr>
            <a:t>Bespreken</a:t>
          </a:r>
          <a:r>
            <a:rPr lang="en-US" sz="2500" kern="1200" dirty="0">
              <a:latin typeface="+mn-lt"/>
            </a:rPr>
            <a:t> </a:t>
          </a:r>
          <a:r>
            <a:rPr lang="en-US" sz="2500" kern="1200" dirty="0" err="1">
              <a:latin typeface="+mn-lt"/>
            </a:rPr>
            <a:t>wijzigingen</a:t>
          </a:r>
          <a:r>
            <a:rPr lang="en-US" sz="2500" kern="1200" dirty="0">
              <a:latin typeface="+mn-lt"/>
            </a:rPr>
            <a:t> in </a:t>
          </a:r>
          <a:r>
            <a:rPr lang="en-US" sz="2500" kern="1200" dirty="0" err="1">
              <a:latin typeface="+mn-lt"/>
            </a:rPr>
            <a:t>inkoopovereenkomst</a:t>
          </a:r>
          <a:endParaRPr lang="en-US" sz="2500" kern="1200" dirty="0">
            <a:latin typeface="+mn-lt"/>
          </a:endParaRPr>
        </a:p>
      </dsp:txBody>
      <dsp:txXfrm>
        <a:off x="0" y="2768070"/>
        <a:ext cx="7507471" cy="553478"/>
      </dsp:txXfrm>
    </dsp:sp>
    <dsp:sp modelId="{E0FF49B4-4053-2F44-BBD8-538F926281ED}">
      <dsp:nvSpPr>
        <dsp:cNvPr id="0" name=""/>
        <dsp:cNvSpPr/>
      </dsp:nvSpPr>
      <dsp:spPr>
        <a:xfrm>
          <a:off x="0" y="3321549"/>
          <a:ext cx="75074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85F2F-AD05-1349-8574-EA685339BC2C}">
      <dsp:nvSpPr>
        <dsp:cNvPr id="0" name=""/>
        <dsp:cNvSpPr/>
      </dsp:nvSpPr>
      <dsp:spPr>
        <a:xfrm>
          <a:off x="0" y="3321549"/>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latin typeface="+mn-lt"/>
            </a:rPr>
            <a:t>Suggesties en vragen digitale deelnemers</a:t>
          </a:r>
        </a:p>
      </dsp:txBody>
      <dsp:txXfrm>
        <a:off x="0" y="3321549"/>
        <a:ext cx="7507471" cy="553478"/>
      </dsp:txXfrm>
    </dsp:sp>
    <dsp:sp modelId="{43584531-267C-864D-B153-EC7F1A6FCE97}">
      <dsp:nvSpPr>
        <dsp:cNvPr id="0" name=""/>
        <dsp:cNvSpPr/>
      </dsp:nvSpPr>
      <dsp:spPr>
        <a:xfrm>
          <a:off x="0" y="3875028"/>
          <a:ext cx="75074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F5D5B-71E7-BE41-8D97-5A0741FDFF81}">
      <dsp:nvSpPr>
        <dsp:cNvPr id="0" name=""/>
        <dsp:cNvSpPr/>
      </dsp:nvSpPr>
      <dsp:spPr>
        <a:xfrm>
          <a:off x="0" y="3875028"/>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Formuleren mogelijke wijzigingsvoorstellen</a:t>
          </a:r>
        </a:p>
      </dsp:txBody>
      <dsp:txXfrm>
        <a:off x="0" y="3875028"/>
        <a:ext cx="7507471" cy="553478"/>
      </dsp:txXfrm>
    </dsp:sp>
    <dsp:sp modelId="{49F3A398-A52A-C146-981C-CD7DA867261E}">
      <dsp:nvSpPr>
        <dsp:cNvPr id="0" name=""/>
        <dsp:cNvSpPr/>
      </dsp:nvSpPr>
      <dsp:spPr>
        <a:xfrm>
          <a:off x="0" y="4428507"/>
          <a:ext cx="75074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949A4-0E6F-C848-B320-3CF9A95294A7}">
      <dsp:nvSpPr>
        <dsp:cNvPr id="0" name=""/>
        <dsp:cNvSpPr/>
      </dsp:nvSpPr>
      <dsp:spPr>
        <a:xfrm>
          <a:off x="0" y="4428507"/>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Agenda tweede dialoogtafel</a:t>
          </a:r>
        </a:p>
      </dsp:txBody>
      <dsp:txXfrm>
        <a:off x="0" y="4428507"/>
        <a:ext cx="7507471" cy="553478"/>
      </dsp:txXfrm>
    </dsp:sp>
    <dsp:sp modelId="{3DC89CB6-FC3B-064A-A11C-7B236D186AF5}">
      <dsp:nvSpPr>
        <dsp:cNvPr id="0" name=""/>
        <dsp:cNvSpPr/>
      </dsp:nvSpPr>
      <dsp:spPr>
        <a:xfrm>
          <a:off x="0" y="4981986"/>
          <a:ext cx="750747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5E5C0-A213-734B-90EA-697989432467}">
      <dsp:nvSpPr>
        <dsp:cNvPr id="0" name=""/>
        <dsp:cNvSpPr/>
      </dsp:nvSpPr>
      <dsp:spPr>
        <a:xfrm>
          <a:off x="0" y="4981986"/>
          <a:ext cx="7507471"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nl-NL" sz="2500" kern="1200" dirty="0"/>
            <a:t>Rondvraag en sluiting</a:t>
          </a:r>
        </a:p>
      </dsp:txBody>
      <dsp:txXfrm>
        <a:off x="0" y="4981986"/>
        <a:ext cx="7507471" cy="553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0E8AD-427C-983C-51C8-4B3B9EC2E78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A63AFBB-7569-9A31-A9FE-704D9F048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C3D1B86-C6F3-0942-8B8F-FE2B3E577656}"/>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5" name="Tijdelijke aanduiding voor voettekst 4">
            <a:extLst>
              <a:ext uri="{FF2B5EF4-FFF2-40B4-BE49-F238E27FC236}">
                <a16:creationId xmlns:a16="http://schemas.microsoft.com/office/drawing/2014/main" id="{0D880262-345F-5A0C-94EA-76AD6BFB60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DB6CCC-9E31-8101-E564-5833F45F6E89}"/>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35247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7DE56-FCDB-F72B-5487-7807A1BBF8D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54A5225-E748-FDE6-A3CE-727C5D3D9E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1028E4-33DD-9DB0-0433-428B718FE335}"/>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5" name="Tijdelijke aanduiding voor voettekst 4">
            <a:extLst>
              <a:ext uri="{FF2B5EF4-FFF2-40B4-BE49-F238E27FC236}">
                <a16:creationId xmlns:a16="http://schemas.microsoft.com/office/drawing/2014/main" id="{EB63A15A-A543-302F-E7E9-4E4A5A9A00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C5B092-891A-B6A3-D5CB-2BB9818247A8}"/>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5841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FEB6C79-2921-83C2-5705-37C29266143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AC71A57-88FA-7143-E7E1-D7E0AC4C8F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841243-8504-91F4-15D7-565D83B5D1C4}"/>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5" name="Tijdelijke aanduiding voor voettekst 4">
            <a:extLst>
              <a:ext uri="{FF2B5EF4-FFF2-40B4-BE49-F238E27FC236}">
                <a16:creationId xmlns:a16="http://schemas.microsoft.com/office/drawing/2014/main" id="{3D381E1B-D32B-EF52-2BBF-438FC6B9FC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50E554-139A-86F9-B870-B279746111D0}"/>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302664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6BD37-D753-FC8C-506E-2897317893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20A0DA-9281-7C3B-1A69-CC3D689B029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45FCCE-E168-EFC4-BD40-4F5B744F29DA}"/>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5" name="Tijdelijke aanduiding voor voettekst 4">
            <a:extLst>
              <a:ext uri="{FF2B5EF4-FFF2-40B4-BE49-F238E27FC236}">
                <a16:creationId xmlns:a16="http://schemas.microsoft.com/office/drawing/2014/main" id="{00DC495D-EF30-CEDE-40E2-959D86A885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59B61E-212A-2955-B752-65F4FA979F2B}"/>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52476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6641A-12B3-8319-578A-CD3BF462E4F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3073C56-0E0E-58F1-1B71-04A7CDF9C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0BE20C4-E9D7-C7AE-9673-F7D3C3590C92}"/>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5" name="Tijdelijke aanduiding voor voettekst 4">
            <a:extLst>
              <a:ext uri="{FF2B5EF4-FFF2-40B4-BE49-F238E27FC236}">
                <a16:creationId xmlns:a16="http://schemas.microsoft.com/office/drawing/2014/main" id="{A1FA5F2D-4A7B-A0C7-D2BD-1E9AEADBFB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59A56F-B307-E61C-0C3A-DDBF2EA746A1}"/>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415785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A1425-F697-F787-0D66-EB38DE7F7CE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A2BF7C-AE37-3A50-1AC1-C9FDE9EE3D6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5C377E-7719-4DF9-1FA5-4ECEA462A41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328044-FFF2-E1E1-A9F7-210AB522A9BF}"/>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6" name="Tijdelijke aanduiding voor voettekst 5">
            <a:extLst>
              <a:ext uri="{FF2B5EF4-FFF2-40B4-BE49-F238E27FC236}">
                <a16:creationId xmlns:a16="http://schemas.microsoft.com/office/drawing/2014/main" id="{B8A3DA79-C9A3-9A4A-7AA9-8E25EDF7D4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1D40B1-9B1A-46CE-1E30-B41A11B4AF11}"/>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29192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ECFA6-FEE4-9D6B-3E55-42FD9883759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C02CFDA-F512-4950-64DD-0F51E1F7C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8907570-8308-3A4D-6CBD-497EF2B931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FC0C79-91BC-2746-F00C-D7CC43117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FA60B97-9581-8DC2-AE14-03BF403068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C92B4F3-CE76-E91E-F60A-39C07AA3B579}"/>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8" name="Tijdelijke aanduiding voor voettekst 7">
            <a:extLst>
              <a:ext uri="{FF2B5EF4-FFF2-40B4-BE49-F238E27FC236}">
                <a16:creationId xmlns:a16="http://schemas.microsoft.com/office/drawing/2014/main" id="{82406C13-6264-1901-32F0-D08005C8682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212C057-892B-8591-EA05-DF14823DAA02}"/>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389106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31EF9-47F6-7915-610F-058EA276F2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D509D1-C830-00FA-E6A5-2AD097A4F4F8}"/>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4" name="Tijdelijke aanduiding voor voettekst 3">
            <a:extLst>
              <a:ext uri="{FF2B5EF4-FFF2-40B4-BE49-F238E27FC236}">
                <a16:creationId xmlns:a16="http://schemas.microsoft.com/office/drawing/2014/main" id="{A8F87D34-5428-7430-D897-8C5F419C6B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89D311-93E3-D3FD-6930-3CF32C423497}"/>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59090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0C2D2A-A958-DDE5-20CE-235338707F1A}"/>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3" name="Tijdelijke aanduiding voor voettekst 2">
            <a:extLst>
              <a:ext uri="{FF2B5EF4-FFF2-40B4-BE49-F238E27FC236}">
                <a16:creationId xmlns:a16="http://schemas.microsoft.com/office/drawing/2014/main" id="{C7B6F72E-FE7B-9E45-B2F5-26EBE8EF5B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8E2024A-3127-6ADE-F800-F4151AE66348}"/>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296034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3815F-314C-073B-2784-F61EDA48A8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54079EE-790C-8141-FBF7-C1B99A2CF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78D70A-1213-DA5C-1068-76FBE0E00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5BAD81-4DD5-DF77-0055-15C2A611F7CD}"/>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6" name="Tijdelijke aanduiding voor voettekst 5">
            <a:extLst>
              <a:ext uri="{FF2B5EF4-FFF2-40B4-BE49-F238E27FC236}">
                <a16:creationId xmlns:a16="http://schemas.microsoft.com/office/drawing/2014/main" id="{7CF2D5A5-2F57-E4EE-D4E0-CEFF90AEF1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7070D6-169E-4E05-7FE6-FB61426C81DC}"/>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25592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6EAFC-866B-F4AA-3AC8-9D7FF386998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5E0BEA2-747E-140F-BBFC-E01F81C1D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28FB590-05EA-137E-42A2-2B60C030D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1330D7-EFD2-7606-869B-583448ECA30F}"/>
              </a:ext>
            </a:extLst>
          </p:cNvPr>
          <p:cNvSpPr>
            <a:spLocks noGrp="1"/>
          </p:cNvSpPr>
          <p:nvPr>
            <p:ph type="dt" sz="half" idx="10"/>
          </p:nvPr>
        </p:nvSpPr>
        <p:spPr/>
        <p:txBody>
          <a:bodyPr/>
          <a:lstStyle/>
          <a:p>
            <a:fld id="{FF98F3CE-8763-45D7-A340-0D03F87A075F}" type="datetimeFigureOut">
              <a:rPr lang="nl-NL" smtClean="0"/>
              <a:t>3-6-2025</a:t>
            </a:fld>
            <a:endParaRPr lang="nl-NL"/>
          </a:p>
        </p:txBody>
      </p:sp>
      <p:sp>
        <p:nvSpPr>
          <p:cNvPr id="6" name="Tijdelijke aanduiding voor voettekst 5">
            <a:extLst>
              <a:ext uri="{FF2B5EF4-FFF2-40B4-BE49-F238E27FC236}">
                <a16:creationId xmlns:a16="http://schemas.microsoft.com/office/drawing/2014/main" id="{60F6BAD9-7822-4676-F174-2F65893159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E24D20-81A4-A66D-4B9D-30FD2F458533}"/>
              </a:ext>
            </a:extLst>
          </p:cNvPr>
          <p:cNvSpPr>
            <a:spLocks noGrp="1"/>
          </p:cNvSpPr>
          <p:nvPr>
            <p:ph type="sldNum" sz="quarter" idx="12"/>
          </p:nvPr>
        </p:nvSpPr>
        <p:spPr/>
        <p:txBody>
          <a:bodyPr/>
          <a:lstStyle/>
          <a:p>
            <a:fld id="{DC16A0A2-0C84-4767-9D9A-CEE4D0A37C89}" type="slidenum">
              <a:rPr lang="nl-NL" smtClean="0"/>
              <a:t>‹nr.›</a:t>
            </a:fld>
            <a:endParaRPr lang="nl-NL"/>
          </a:p>
        </p:txBody>
      </p:sp>
    </p:spTree>
    <p:extLst>
      <p:ext uri="{BB962C8B-B14F-4D97-AF65-F5344CB8AC3E}">
        <p14:creationId xmlns:p14="http://schemas.microsoft.com/office/powerpoint/2010/main" val="158094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679699-6911-94D3-2CF0-B4D251382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6DF865F-3218-D9A1-65EF-324E9EED4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338A75-FA5A-4992-906E-4381C9C1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8F3CE-8763-45D7-A340-0D03F87A075F}" type="datetimeFigureOut">
              <a:rPr lang="nl-NL" smtClean="0"/>
              <a:t>3-6-2025</a:t>
            </a:fld>
            <a:endParaRPr lang="nl-NL"/>
          </a:p>
        </p:txBody>
      </p:sp>
      <p:sp>
        <p:nvSpPr>
          <p:cNvPr id="5" name="Tijdelijke aanduiding voor voettekst 4">
            <a:extLst>
              <a:ext uri="{FF2B5EF4-FFF2-40B4-BE49-F238E27FC236}">
                <a16:creationId xmlns:a16="http://schemas.microsoft.com/office/drawing/2014/main" id="{777A84C6-1AFA-C45E-B375-1217A2E523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368BC6-57FD-BED9-0655-E6A0F44ED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6A0A2-0C84-4767-9D9A-CEE4D0A37C89}" type="slidenum">
              <a:rPr lang="nl-NL" smtClean="0"/>
              <a:t>‹nr.›</a:t>
            </a:fld>
            <a:endParaRPr lang="nl-NL"/>
          </a:p>
        </p:txBody>
      </p:sp>
    </p:spTree>
    <p:extLst>
      <p:ext uri="{BB962C8B-B14F-4D97-AF65-F5344CB8AC3E}">
        <p14:creationId xmlns:p14="http://schemas.microsoft.com/office/powerpoint/2010/main" val="140947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E55555D-688A-E74D-A500-843BB13EB122}"/>
              </a:ext>
            </a:extLst>
          </p:cNvPr>
          <p:cNvSpPr txBox="1">
            <a:spLocks/>
          </p:cNvSpPr>
          <p:nvPr/>
        </p:nvSpPr>
        <p:spPr>
          <a:xfrm>
            <a:off x="638882" y="3577456"/>
            <a:ext cx="10909640" cy="16878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5600" b="1" i="0" u="none" strike="noStrike" kern="1200" cap="none" spc="0" normalizeH="0" baseline="0" noProof="0">
                <a:ln>
                  <a:noFill/>
                </a:ln>
                <a:solidFill>
                  <a:schemeClr val="tx1"/>
                </a:solidFill>
                <a:effectLst/>
                <a:uLnTx/>
                <a:uFillTx/>
                <a:latin typeface="+mj-lt"/>
                <a:ea typeface="+mj-ea"/>
                <a:cs typeface="+mj-cs"/>
              </a:rPr>
              <a:t>Inkoop </a:t>
            </a:r>
            <a:r>
              <a:rPr lang="en-US" sz="5600" b="1" kern="1200">
                <a:solidFill>
                  <a:schemeClr val="tx1"/>
                </a:solidFill>
                <a:latin typeface="+mj-lt"/>
                <a:ea typeface="+mj-ea"/>
                <a:cs typeface="+mj-cs"/>
              </a:rPr>
              <a:t>Wmo maatwerk-voorzieningen</a:t>
            </a:r>
            <a:endParaRPr kumimoji="0" lang="en-US" sz="5600" b="1" i="0" u="none" strike="noStrike" kern="1200" cap="none" spc="0" normalizeH="0" baseline="0" noProof="0">
              <a:ln>
                <a:noFill/>
              </a:ln>
              <a:solidFill>
                <a:schemeClr val="tx1"/>
              </a:solidFill>
              <a:effectLst/>
              <a:uLnTx/>
              <a:uFillTx/>
              <a:latin typeface="+mj-lt"/>
              <a:ea typeface="+mj-ea"/>
              <a:cs typeface="+mj-cs"/>
            </a:endParaRPr>
          </a:p>
        </p:txBody>
      </p:sp>
      <p:sp>
        <p:nvSpPr>
          <p:cNvPr id="2" name="Tekstvak 1">
            <a:extLst>
              <a:ext uri="{FF2B5EF4-FFF2-40B4-BE49-F238E27FC236}">
                <a16:creationId xmlns:a16="http://schemas.microsoft.com/office/drawing/2014/main" id="{5CC35E2E-59C3-FC42-833E-68C57CF5D872}"/>
              </a:ext>
            </a:extLst>
          </p:cNvPr>
          <p:cNvSpPr txBox="1"/>
          <p:nvPr/>
        </p:nvSpPr>
        <p:spPr>
          <a:xfrm>
            <a:off x="638881" y="5660607"/>
            <a:ext cx="10909643" cy="945676"/>
          </a:xfrm>
          <a:prstGeom prst="rect">
            <a:avLst/>
          </a:prstGeom>
        </p:spPr>
        <p:txBody>
          <a:bodyPr vert="horz" lIns="91440" tIns="45720" rIns="91440" bIns="45720" rtlCol="0" anchor="t">
            <a:normAutofit/>
          </a:bodyPr>
          <a:lstStyle/>
          <a:p>
            <a:pPr algn="ctr">
              <a:lnSpc>
                <a:spcPct val="90000"/>
              </a:lnSpc>
              <a:spcBef>
                <a:spcPts val="1000"/>
              </a:spcBef>
            </a:pPr>
            <a:r>
              <a:rPr lang="en-US" sz="2400" dirty="0" err="1"/>
              <a:t>Dialoog</a:t>
            </a:r>
            <a:r>
              <a:rPr lang="en-US" sz="2400" kern="1200" dirty="0" err="1">
                <a:solidFill>
                  <a:schemeClr val="tx1"/>
                </a:solidFill>
                <a:latin typeface="+mn-lt"/>
                <a:ea typeface="+mn-ea"/>
                <a:cs typeface="+mn-cs"/>
              </a:rPr>
              <a:t>sessie</a:t>
            </a:r>
            <a:r>
              <a:rPr lang="en-US" sz="2400" kern="1200" dirty="0">
                <a:solidFill>
                  <a:schemeClr val="tx1"/>
                </a:solidFill>
                <a:latin typeface="+mn-lt"/>
                <a:ea typeface="+mn-ea"/>
                <a:cs typeface="+mn-cs"/>
              </a:rPr>
              <a:t> 1 </a:t>
            </a:r>
          </a:p>
          <a:p>
            <a:pPr algn="ctr">
              <a:lnSpc>
                <a:spcPct val="90000"/>
              </a:lnSpc>
              <a:spcBef>
                <a:spcPts val="1000"/>
              </a:spcBef>
            </a:pPr>
            <a:r>
              <a:rPr lang="en-US" sz="2400" kern="1200" dirty="0">
                <a:solidFill>
                  <a:schemeClr val="tx1"/>
                </a:solidFill>
                <a:latin typeface="+mn-lt"/>
                <a:ea typeface="+mn-ea"/>
                <a:cs typeface="+mn-cs"/>
              </a:rPr>
              <a:t>3 </a:t>
            </a:r>
            <a:r>
              <a:rPr lang="en-US" sz="2400" kern="1200" dirty="0" err="1">
                <a:solidFill>
                  <a:schemeClr val="tx1"/>
                </a:solidFill>
                <a:latin typeface="+mn-lt"/>
                <a:ea typeface="+mn-ea"/>
                <a:cs typeface="+mn-cs"/>
              </a:rPr>
              <a:t>juni</a:t>
            </a:r>
            <a:r>
              <a:rPr lang="en-US" sz="2400" kern="1200" dirty="0">
                <a:solidFill>
                  <a:schemeClr val="tx1"/>
                </a:solidFill>
                <a:latin typeface="+mn-lt"/>
                <a:ea typeface="+mn-ea"/>
                <a:cs typeface="+mn-cs"/>
              </a:rPr>
              <a:t> 2025</a:t>
            </a:r>
          </a:p>
        </p:txBody>
      </p:sp>
      <p:pic>
        <p:nvPicPr>
          <p:cNvPr id="3" name="Graphic 2">
            <a:extLst>
              <a:ext uri="{FF2B5EF4-FFF2-40B4-BE49-F238E27FC236}">
                <a16:creationId xmlns:a16="http://schemas.microsoft.com/office/drawing/2014/main" id="{17FE549B-0D4F-3F45-8052-5122BCBAAB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7323" y="591670"/>
            <a:ext cx="4912757" cy="2742004"/>
          </a:xfrm>
          <a:prstGeom prst="rect">
            <a:avLst/>
          </a:prstGeom>
        </p:spPr>
      </p:pic>
    </p:spTree>
    <p:extLst>
      <p:ext uri="{BB962C8B-B14F-4D97-AF65-F5344CB8AC3E}">
        <p14:creationId xmlns:p14="http://schemas.microsoft.com/office/powerpoint/2010/main" val="198282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41248" y="548640"/>
            <a:ext cx="3915582" cy="5431536"/>
          </a:xfrm>
        </p:spPr>
        <p:txBody>
          <a:bodyPr vert="horz" lIns="91440" tIns="45720" rIns="91440" bIns="45720" rtlCol="0" anchor="ctr">
            <a:normAutofit/>
          </a:bodyPr>
          <a:lstStyle/>
          <a:p>
            <a:r>
              <a:rPr lang="en-US" sz="4200" kern="1200" dirty="0">
                <a:solidFill>
                  <a:schemeClr val="tx1"/>
                </a:solidFill>
                <a:latin typeface="+mj-lt"/>
                <a:ea typeface="+mj-ea"/>
                <a:cs typeface="+mj-cs"/>
              </a:rPr>
              <a:t>Concept-</a:t>
            </a:r>
            <a:r>
              <a:rPr lang="en-US" sz="4200" kern="1200" dirty="0" err="1">
                <a:solidFill>
                  <a:schemeClr val="tx1"/>
                </a:solidFill>
                <a:latin typeface="+mj-lt"/>
                <a:ea typeface="+mj-ea"/>
                <a:cs typeface="+mj-cs"/>
              </a:rPr>
              <a:t>inkoopovereen</a:t>
            </a:r>
            <a:r>
              <a:rPr lang="en-US" sz="4200" kern="1200" dirty="0">
                <a:solidFill>
                  <a:schemeClr val="tx1"/>
                </a:solidFill>
                <a:latin typeface="+mj-lt"/>
                <a:ea typeface="+mj-ea"/>
                <a:cs typeface="+mj-cs"/>
              </a:rPr>
              <a:t>-</a:t>
            </a:r>
            <a:r>
              <a:rPr lang="en-US" sz="4200" kern="1200" dirty="0" err="1">
                <a:solidFill>
                  <a:schemeClr val="tx1"/>
                </a:solidFill>
                <a:latin typeface="+mj-lt"/>
                <a:ea typeface="+mj-ea"/>
                <a:cs typeface="+mj-cs"/>
              </a:rPr>
              <a:t>komst</a:t>
            </a:r>
            <a:r>
              <a:rPr lang="en-US" sz="4200" kern="1200" dirty="0">
                <a:solidFill>
                  <a:schemeClr val="tx1"/>
                </a:solidFill>
                <a:latin typeface="+mj-lt"/>
                <a:ea typeface="+mj-ea"/>
                <a:cs typeface="+mj-cs"/>
              </a:rPr>
              <a:t> (1)</a:t>
            </a:r>
            <a:br>
              <a:rPr lang="en-US" sz="4200" kern="1200" dirty="0">
                <a:solidFill>
                  <a:schemeClr val="tx1"/>
                </a:solidFill>
                <a:latin typeface="+mj-lt"/>
                <a:ea typeface="+mj-ea"/>
                <a:cs typeface="+mj-cs"/>
              </a:rPr>
            </a:br>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5126418" y="552091"/>
            <a:ext cx="6224335" cy="5431536"/>
          </a:xfrm>
        </p:spPr>
        <p:txBody>
          <a:bodyPr vert="horz" lIns="91440" tIns="45720" rIns="91440" bIns="45720" rtlCol="0" anchor="ctr">
            <a:normAutofit/>
          </a:bodyPr>
          <a:lstStyle/>
          <a:p>
            <a:pPr indent="0">
              <a:buNone/>
              <a:tabLst>
                <a:tab pos="457200" algn="l"/>
              </a:tabLst>
            </a:pPr>
            <a:endParaRPr lang="en-US" sz="2200" dirty="0"/>
          </a:p>
          <a:p>
            <a:pPr marL="0" indent="0">
              <a:buNone/>
            </a:pPr>
            <a:r>
              <a:rPr lang="en-US" sz="2000" b="1" dirty="0" err="1"/>
              <a:t>Deel</a:t>
            </a:r>
            <a:r>
              <a:rPr lang="en-US" sz="2000" b="1" dirty="0"/>
              <a:t> 1:</a:t>
            </a:r>
            <a:r>
              <a:rPr lang="en-US" sz="2000" dirty="0"/>
              <a:t> 	</a:t>
            </a:r>
            <a:r>
              <a:rPr lang="nl-NL" sz="2000" dirty="0">
                <a:effectLst/>
              </a:rPr>
              <a:t>Bepalingen die gelden tussen de 			Gemeente en alle aanbieders 		waarmee de Gemeente een 			overeenkomst sluit</a:t>
            </a:r>
          </a:p>
          <a:p>
            <a:pPr marL="0" indent="0">
              <a:buNone/>
            </a:pPr>
            <a:r>
              <a:rPr lang="nl-NL" sz="2000" dirty="0"/>
              <a:t>	(artikelen uit contractstandaard 1.1 t/m 1.7)</a:t>
            </a:r>
            <a:endParaRPr lang="nl-NL" sz="2000" dirty="0">
              <a:effectLst/>
            </a:endParaRPr>
          </a:p>
          <a:p>
            <a:pPr marL="0" indent="0">
              <a:buNone/>
            </a:pPr>
            <a:endParaRPr lang="nl-NL" sz="2000" dirty="0">
              <a:effectLst/>
            </a:endParaRPr>
          </a:p>
          <a:p>
            <a:pPr marL="0" indent="0">
              <a:buNone/>
            </a:pPr>
            <a:r>
              <a:rPr lang="en-US" sz="2000" b="1" dirty="0" err="1"/>
              <a:t>Deel</a:t>
            </a:r>
            <a:r>
              <a:rPr lang="en-US" sz="2000" b="1" dirty="0"/>
              <a:t> 2:</a:t>
            </a:r>
            <a:r>
              <a:rPr lang="en-US" sz="2000" dirty="0"/>
              <a:t>   </a:t>
            </a:r>
            <a:r>
              <a:rPr lang="nl-NL" sz="2000" dirty="0">
                <a:effectLst/>
              </a:rPr>
              <a:t>Bepalingen die gelden tussen de Gemeente en 	een individuele aanbieder waarmee de 	Gemeente een overeenkomst sluit</a:t>
            </a:r>
          </a:p>
          <a:p>
            <a:pPr marL="0" indent="0">
              <a:buNone/>
            </a:pPr>
            <a:r>
              <a:rPr lang="nl-NL" sz="2000" dirty="0"/>
              <a:t>	</a:t>
            </a:r>
          </a:p>
          <a:p>
            <a:pPr marL="0" indent="0">
              <a:buNone/>
            </a:pPr>
            <a:r>
              <a:rPr lang="en-US" sz="2000" b="1" dirty="0" err="1"/>
              <a:t>Deel</a:t>
            </a:r>
            <a:r>
              <a:rPr lang="en-US" sz="2000" b="1" dirty="0"/>
              <a:t> 3:</a:t>
            </a:r>
            <a:r>
              <a:rPr lang="en-US" sz="2000" dirty="0"/>
              <a:t>	</a:t>
            </a:r>
            <a:r>
              <a:rPr lang="nl-NL" sz="2000" dirty="0">
                <a:effectLst/>
              </a:rPr>
              <a:t>Generieke bepalingen</a:t>
            </a:r>
          </a:p>
          <a:p>
            <a:pPr indent="0">
              <a:buNone/>
              <a:tabLst>
                <a:tab pos="457200" algn="l"/>
              </a:tabLst>
            </a:pPr>
            <a:endParaRPr lang="en-US" sz="2200" dirty="0"/>
          </a:p>
        </p:txBody>
      </p:sp>
    </p:spTree>
    <p:extLst>
      <p:ext uri="{BB962C8B-B14F-4D97-AF65-F5344CB8AC3E}">
        <p14:creationId xmlns:p14="http://schemas.microsoft.com/office/powerpoint/2010/main" val="230931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41248" y="548640"/>
            <a:ext cx="3915582" cy="5431536"/>
          </a:xfrm>
        </p:spPr>
        <p:txBody>
          <a:bodyPr vert="horz" lIns="91440" tIns="45720" rIns="91440" bIns="45720" rtlCol="0" anchor="ctr">
            <a:normAutofit/>
          </a:bodyPr>
          <a:lstStyle/>
          <a:p>
            <a:r>
              <a:rPr lang="en-US" sz="4200" kern="1200" dirty="0">
                <a:solidFill>
                  <a:schemeClr val="tx1"/>
                </a:solidFill>
                <a:latin typeface="+mj-lt"/>
                <a:ea typeface="+mj-ea"/>
                <a:cs typeface="+mj-cs"/>
              </a:rPr>
              <a:t>Concept-</a:t>
            </a:r>
            <a:r>
              <a:rPr lang="en-US" sz="4200" kern="1200" dirty="0" err="1">
                <a:solidFill>
                  <a:schemeClr val="tx1"/>
                </a:solidFill>
                <a:latin typeface="+mj-lt"/>
                <a:ea typeface="+mj-ea"/>
                <a:cs typeface="+mj-cs"/>
              </a:rPr>
              <a:t>inkoopovereen</a:t>
            </a:r>
            <a:r>
              <a:rPr lang="en-US" sz="4200" kern="1200" dirty="0">
                <a:solidFill>
                  <a:schemeClr val="tx1"/>
                </a:solidFill>
                <a:latin typeface="+mj-lt"/>
                <a:ea typeface="+mj-ea"/>
                <a:cs typeface="+mj-cs"/>
              </a:rPr>
              <a:t>-</a:t>
            </a:r>
            <a:r>
              <a:rPr lang="en-US" sz="4200" kern="1200" dirty="0" err="1">
                <a:solidFill>
                  <a:schemeClr val="tx1"/>
                </a:solidFill>
                <a:latin typeface="+mj-lt"/>
                <a:ea typeface="+mj-ea"/>
                <a:cs typeface="+mj-cs"/>
              </a:rPr>
              <a:t>komst</a:t>
            </a:r>
            <a:r>
              <a:rPr lang="en-US" sz="4200" kern="1200" dirty="0">
                <a:solidFill>
                  <a:schemeClr val="tx1"/>
                </a:solidFill>
                <a:latin typeface="+mj-lt"/>
                <a:ea typeface="+mj-ea"/>
                <a:cs typeface="+mj-cs"/>
              </a:rPr>
              <a:t> </a:t>
            </a:r>
            <a:r>
              <a:rPr lang="en-US" sz="4200" kern="1200" dirty="0" err="1">
                <a:solidFill>
                  <a:schemeClr val="tx1"/>
                </a:solidFill>
                <a:latin typeface="+mj-lt"/>
                <a:ea typeface="+mj-ea"/>
                <a:cs typeface="+mj-cs"/>
              </a:rPr>
              <a:t>en</a:t>
            </a:r>
            <a:r>
              <a:rPr lang="en-US" sz="4200" kern="1200" dirty="0">
                <a:solidFill>
                  <a:schemeClr val="tx1"/>
                </a:solidFill>
                <a:latin typeface="+mj-lt"/>
                <a:ea typeface="+mj-ea"/>
                <a:cs typeface="+mj-cs"/>
              </a:rPr>
              <a:t> de </a:t>
            </a:r>
            <a:r>
              <a:rPr lang="en-US" sz="4200" kern="1200" dirty="0" err="1">
                <a:solidFill>
                  <a:schemeClr val="tx1"/>
                </a:solidFill>
                <a:latin typeface="+mj-lt"/>
                <a:ea typeface="+mj-ea"/>
                <a:cs typeface="+mj-cs"/>
              </a:rPr>
              <a:t>bijlagen</a:t>
            </a:r>
            <a:r>
              <a:rPr lang="en-US" sz="4200" kern="1200" dirty="0">
                <a:solidFill>
                  <a:schemeClr val="tx1"/>
                </a:solidFill>
                <a:latin typeface="+mj-lt"/>
                <a:ea typeface="+mj-ea"/>
                <a:cs typeface="+mj-cs"/>
              </a:rPr>
              <a:t>(2)</a:t>
            </a:r>
            <a:br>
              <a:rPr lang="en-US" sz="4200" kern="1200" dirty="0">
                <a:solidFill>
                  <a:schemeClr val="tx1"/>
                </a:solidFill>
                <a:latin typeface="+mj-lt"/>
                <a:ea typeface="+mj-ea"/>
                <a:cs typeface="+mj-cs"/>
              </a:rPr>
            </a:br>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5071728" y="1027579"/>
            <a:ext cx="7062535" cy="5431536"/>
          </a:xfrm>
        </p:spPr>
        <p:txBody>
          <a:bodyPr vert="horz" lIns="91440" tIns="45720" rIns="91440" bIns="45720" rtlCol="0" anchor="ctr">
            <a:normAutofit/>
          </a:bodyPr>
          <a:lstStyle/>
          <a:p>
            <a:pPr marL="457200" algn="l">
              <a:lnSpc>
                <a:spcPct val="100000"/>
              </a:lnSpc>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Bijlage 1 – aangepast concept-inkoopovereenkomst (zie rode tekst)</a:t>
            </a:r>
            <a:endParaRPr lang="nl-NL" sz="1800" b="0" i="0" u="none" strike="noStrike" dirty="0">
              <a:solidFill>
                <a:srgbClr val="000000"/>
              </a:solidFill>
              <a:effectLst/>
              <a:latin typeface="Times New Roman" panose="02020603050405020304" pitchFamily="18" charset="0"/>
            </a:endParaRPr>
          </a:p>
          <a:p>
            <a:pPr marL="457200" algn="l">
              <a:lnSpc>
                <a:spcPct val="100000"/>
              </a:lnSpc>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Bijlage 2 – Nota’s van inlichtingen</a:t>
            </a:r>
          </a:p>
          <a:p>
            <a:pPr marL="457200" algn="l">
              <a:lnSpc>
                <a:spcPct val="100000"/>
              </a:lnSpc>
              <a:buFont typeface="Arial" panose="020B0604020202020204" pitchFamily="34" charset="0"/>
              <a:buChar char="•"/>
            </a:pPr>
            <a:r>
              <a:rPr lang="nl-NL" sz="1800" dirty="0">
                <a:solidFill>
                  <a:srgbClr val="000000"/>
                </a:solidFill>
                <a:latin typeface="Calibri" panose="020F0502020204030204" pitchFamily="34" charset="0"/>
              </a:rPr>
              <a:t>Bijlage 3 – Deel II van de overeenkomst (n.v.t.)</a:t>
            </a:r>
          </a:p>
          <a:p>
            <a:pPr marL="457200" algn="l">
              <a:lnSpc>
                <a:spcPct val="100000"/>
              </a:lnSpc>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Bijlage 4</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4.1: Inkoopdocument Wmo (aangepast zie rode tekst))</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4.2: Productenboek </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4.3: Model Algemene inkoopvoorwaarden </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4.4: Inkoopstrategie Wmo </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4.5: Overzicht producten en voorlopige tarieven 2026 </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4.6: De innovatie-agenda</a:t>
            </a:r>
            <a:endParaRPr lang="nl-NL" sz="1800" b="0" i="0" u="none" strike="noStrike" dirty="0">
              <a:solidFill>
                <a:srgbClr val="000000"/>
              </a:solidFill>
              <a:effectLst/>
              <a:latin typeface="Times New Roman" panose="02020603050405020304" pitchFamily="18" charset="0"/>
            </a:endParaRPr>
          </a:p>
          <a:p>
            <a:pPr marL="742950" lvl="1" indent="-285750" algn="l">
              <a:lnSpc>
                <a:spcPct val="100000"/>
              </a:lnSpc>
              <a:buFont typeface="Courier New" panose="02070309020205020404" pitchFamily="49" charset="0"/>
              <a:buChar char="o"/>
            </a:pPr>
            <a:r>
              <a:rPr lang="nl-NL" sz="1800" b="0" i="0" u="none" strike="noStrike" dirty="0">
                <a:solidFill>
                  <a:srgbClr val="000000"/>
                </a:solidFill>
                <a:effectLst/>
                <a:latin typeface="Calibri" panose="020F0502020204030204" pitchFamily="34" charset="0"/>
              </a:rPr>
              <a:t>Bijlage 4.7: Convenant SROI</a:t>
            </a:r>
            <a:endParaRPr lang="nl-NL" sz="1800" dirty="0">
              <a:solidFill>
                <a:srgbClr val="000000"/>
              </a:solidFill>
              <a:latin typeface="Times New Roman" panose="02020603050405020304" pitchFamily="18" charset="0"/>
            </a:endParaRPr>
          </a:p>
          <a:p>
            <a:pPr marL="449263" lvl="1" indent="-225425" algn="l">
              <a:lnSpc>
                <a:spcPct val="100000"/>
              </a:lnSpc>
            </a:pPr>
            <a:r>
              <a:rPr lang="nl-NL" sz="1800" b="0" i="0" u="none" strike="noStrike" dirty="0">
                <a:solidFill>
                  <a:srgbClr val="000000"/>
                </a:solidFill>
                <a:effectLst/>
                <a:latin typeface="Calibri" panose="020F0502020204030204" pitchFamily="34" charset="0"/>
              </a:rPr>
              <a:t>Bijlage 5 - De aanmelding </a:t>
            </a:r>
            <a:endParaRPr lang="nl-NL" sz="1800" b="0" i="0" u="none" strike="noStrike" dirty="0">
              <a:solidFill>
                <a:srgbClr val="000000"/>
              </a:solidFill>
              <a:effectLst/>
              <a:latin typeface="Times New Roman" panose="02020603050405020304" pitchFamily="18" charset="0"/>
            </a:endParaRPr>
          </a:p>
          <a:p>
            <a:pPr marL="0" indent="0" algn="l">
              <a:lnSpc>
                <a:spcPct val="100000"/>
              </a:lnSpc>
              <a:buNone/>
            </a:pPr>
            <a:endParaRPr lang="nl-NL" sz="2000" b="0" i="0" u="none" strike="noStrike" dirty="0">
              <a:solidFill>
                <a:srgbClr val="000000"/>
              </a:solidFill>
              <a:effectLst/>
              <a:latin typeface="Calibri" panose="020F0502020204030204" pitchFamily="34" charset="0"/>
            </a:endParaRPr>
          </a:p>
          <a:p>
            <a:pPr marL="0" indent="0">
              <a:lnSpc>
                <a:spcPct val="100000"/>
              </a:lnSpc>
              <a:buNone/>
              <a:tabLst>
                <a:tab pos="566738" algn="l"/>
              </a:tabLst>
            </a:pPr>
            <a:endParaRPr lang="en-US" sz="2200" dirty="0"/>
          </a:p>
        </p:txBody>
      </p:sp>
    </p:spTree>
    <p:extLst>
      <p:ext uri="{BB962C8B-B14F-4D97-AF65-F5344CB8AC3E}">
        <p14:creationId xmlns:p14="http://schemas.microsoft.com/office/powerpoint/2010/main" val="288804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4200" b="1" kern="1200" dirty="0" err="1">
                <a:solidFill>
                  <a:schemeClr val="tx1"/>
                </a:solidFill>
                <a:latin typeface="+mj-lt"/>
                <a:ea typeface="+mj-ea"/>
                <a:cs typeface="+mj-cs"/>
              </a:rPr>
              <a:t>Wijzigingen</a:t>
            </a:r>
            <a:r>
              <a:rPr lang="en-US" sz="4200" b="1" kern="1200" dirty="0">
                <a:solidFill>
                  <a:schemeClr val="tx1"/>
                </a:solidFill>
                <a:latin typeface="+mj-lt"/>
                <a:ea typeface="+mj-ea"/>
                <a:cs typeface="+mj-cs"/>
              </a:rPr>
              <a:t> in Concept-</a:t>
            </a:r>
            <a:r>
              <a:rPr lang="en-US" sz="4200" b="1" kern="1200" dirty="0" err="1">
                <a:solidFill>
                  <a:schemeClr val="tx1"/>
                </a:solidFill>
                <a:latin typeface="+mj-lt"/>
                <a:ea typeface="+mj-ea"/>
                <a:cs typeface="+mj-cs"/>
              </a:rPr>
              <a:t>inkoopovereenkomst</a:t>
            </a:r>
            <a:br>
              <a:rPr lang="en-US" sz="2600" kern="1200" dirty="0">
                <a:solidFill>
                  <a:schemeClr val="tx1"/>
                </a:solidFill>
                <a:latin typeface="+mj-lt"/>
                <a:ea typeface="+mj-ea"/>
                <a:cs typeface="+mj-cs"/>
              </a:rPr>
            </a:b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838200" y="1929384"/>
            <a:ext cx="10515600" cy="4251960"/>
          </a:xfrm>
        </p:spPr>
        <p:txBody>
          <a:bodyPr vert="horz" lIns="91440" tIns="45720" rIns="91440" bIns="45720" rtlCol="0" anchor="t">
            <a:normAutofit lnSpcReduction="10000"/>
          </a:bodyPr>
          <a:lstStyle/>
          <a:p>
            <a:pPr>
              <a:tabLst>
                <a:tab pos="457200" algn="l"/>
              </a:tabLst>
            </a:pPr>
            <a:r>
              <a:rPr lang="en-US" sz="2200" dirty="0"/>
              <a:t>Pag. 11	</a:t>
            </a:r>
            <a:r>
              <a:rPr lang="en-US" sz="2200" dirty="0" err="1"/>
              <a:t>Artikel</a:t>
            </a:r>
            <a:r>
              <a:rPr lang="en-US" sz="2200" dirty="0"/>
              <a:t> 1.2		</a:t>
            </a:r>
            <a:r>
              <a:rPr lang="en-US" sz="2200" dirty="0" err="1"/>
              <a:t>Bijlage</a:t>
            </a:r>
            <a:r>
              <a:rPr lang="en-US" sz="2200" dirty="0"/>
              <a:t> </a:t>
            </a:r>
            <a:r>
              <a:rPr lang="en-US" sz="2200" dirty="0" err="1"/>
              <a:t>Convenant</a:t>
            </a:r>
            <a:r>
              <a:rPr lang="en-US" sz="2200" dirty="0"/>
              <a:t> SROI</a:t>
            </a:r>
          </a:p>
          <a:p>
            <a:pPr>
              <a:tabLst>
                <a:tab pos="457200" algn="l"/>
              </a:tabLst>
            </a:pPr>
            <a:r>
              <a:rPr lang="en-US" sz="2200" dirty="0"/>
              <a:t>Pag. 19	Artikel 1.9 L		</a:t>
            </a:r>
            <a:r>
              <a:rPr lang="en-US" sz="2200" dirty="0" err="1"/>
              <a:t>Kernwaarden</a:t>
            </a:r>
            <a:endParaRPr lang="en-US" sz="2200" dirty="0"/>
          </a:p>
          <a:p>
            <a:pPr>
              <a:tabLst>
                <a:tab pos="457200" algn="l"/>
              </a:tabLst>
            </a:pPr>
            <a:r>
              <a:rPr lang="en-US" sz="2200" dirty="0"/>
              <a:t>Pag. 23	Artikel 1.15.6		</a:t>
            </a:r>
            <a:r>
              <a:rPr lang="en-US" sz="2200" dirty="0" err="1"/>
              <a:t>Geheimhouding</a:t>
            </a:r>
            <a:endParaRPr lang="en-US" sz="2200" dirty="0"/>
          </a:p>
          <a:p>
            <a:pPr>
              <a:tabLst>
                <a:tab pos="457200" algn="l"/>
              </a:tabLst>
            </a:pPr>
            <a:r>
              <a:rPr lang="en-US" sz="2200" dirty="0"/>
              <a:t>Pag. 24	</a:t>
            </a:r>
            <a:r>
              <a:rPr lang="en-US" sz="2200" dirty="0" err="1"/>
              <a:t>Artikel</a:t>
            </a:r>
            <a:r>
              <a:rPr lang="en-US" sz="2200" dirty="0"/>
              <a:t> 1.16		Privacy</a:t>
            </a:r>
          </a:p>
          <a:p>
            <a:pPr>
              <a:tabLst>
                <a:tab pos="457200" algn="l"/>
              </a:tabLst>
            </a:pPr>
            <a:r>
              <a:rPr lang="en-US" sz="2200" dirty="0"/>
              <a:t>Pag. 25	</a:t>
            </a:r>
            <a:r>
              <a:rPr lang="en-US" sz="2200" dirty="0" err="1"/>
              <a:t>Artikel</a:t>
            </a:r>
            <a:r>
              <a:rPr lang="en-US" sz="2200" dirty="0"/>
              <a:t> 1.19		</a:t>
            </a:r>
            <a:r>
              <a:rPr lang="en-US" sz="2200" dirty="0" err="1"/>
              <a:t>Cliëntervaringen</a:t>
            </a:r>
            <a:endParaRPr lang="en-US" sz="2200" dirty="0"/>
          </a:p>
          <a:p>
            <a:pPr>
              <a:tabLst>
                <a:tab pos="457200" algn="l"/>
              </a:tabLst>
            </a:pPr>
            <a:r>
              <a:rPr lang="en-US" sz="2200" dirty="0"/>
              <a:t>Pag. 26	Artikel 1.20.6		</a:t>
            </a:r>
            <a:r>
              <a:rPr lang="en-US" sz="2200" dirty="0" err="1"/>
              <a:t>Klachtenprocedure</a:t>
            </a:r>
            <a:endParaRPr lang="en-US" sz="2200" dirty="0"/>
          </a:p>
          <a:p>
            <a:pPr marL="228600" lvl="1" indent="0">
              <a:buNone/>
              <a:tabLst>
                <a:tab pos="457200" algn="l"/>
              </a:tabLst>
            </a:pPr>
            <a:r>
              <a:rPr lang="en-US" sz="2200" dirty="0"/>
              <a:t>			Artikel 1.21.1		SROI</a:t>
            </a:r>
          </a:p>
          <a:p>
            <a:pPr marL="223838" lvl="1" indent="-214313"/>
            <a:r>
              <a:rPr lang="en-US" sz="2200" dirty="0"/>
              <a:t>Pag. 30	</a:t>
            </a:r>
            <a:r>
              <a:rPr lang="en-US" sz="2200" dirty="0" err="1"/>
              <a:t>Artikel</a:t>
            </a:r>
            <a:r>
              <a:rPr lang="en-US" sz="2200" dirty="0"/>
              <a:t> 1.30		</a:t>
            </a:r>
            <a:r>
              <a:rPr lang="en-US" sz="2200" dirty="0" err="1"/>
              <a:t>Tijdigheid</a:t>
            </a:r>
            <a:r>
              <a:rPr lang="en-US" sz="2200" dirty="0"/>
              <a:t> </a:t>
            </a:r>
            <a:r>
              <a:rPr lang="en-US" sz="2200" dirty="0" err="1"/>
              <a:t>declaraties</a:t>
            </a:r>
            <a:endParaRPr lang="en-US" sz="2200" dirty="0"/>
          </a:p>
          <a:p>
            <a:pPr marL="9525" lvl="1" indent="0">
              <a:buNone/>
            </a:pPr>
            <a:r>
              <a:rPr lang="en-US" sz="2200" dirty="0"/>
              <a:t>		</a:t>
            </a:r>
            <a:r>
              <a:rPr lang="en-US" sz="2200" dirty="0" err="1"/>
              <a:t>Artikel</a:t>
            </a:r>
            <a:r>
              <a:rPr lang="en-US" sz="2200" dirty="0"/>
              <a:t> 1.31		</a:t>
            </a:r>
            <a:r>
              <a:rPr lang="en-US" sz="2200" dirty="0" err="1"/>
              <a:t>Aanvulling</a:t>
            </a:r>
            <a:r>
              <a:rPr lang="en-US" sz="2200" dirty="0"/>
              <a:t> SAP</a:t>
            </a:r>
          </a:p>
          <a:p>
            <a:pPr marL="233045" lvl="1"/>
            <a:r>
              <a:rPr lang="en-US" sz="2200" dirty="0"/>
              <a:t>Pag. 31	</a:t>
            </a:r>
            <a:r>
              <a:rPr lang="en-US" sz="2200" dirty="0" err="1"/>
              <a:t>Artikel</a:t>
            </a:r>
            <a:r>
              <a:rPr lang="en-US" sz="2200" dirty="0"/>
              <a:t> 1.32		</a:t>
            </a:r>
            <a:r>
              <a:rPr lang="en-US" sz="2200" dirty="0" err="1"/>
              <a:t>Afwijking</a:t>
            </a:r>
            <a:r>
              <a:rPr lang="en-US" sz="2200" dirty="0"/>
              <a:t> Alg. </a:t>
            </a:r>
            <a:r>
              <a:rPr lang="en-US" sz="2200" dirty="0" err="1"/>
              <a:t>Inkoopvoorwaarden</a:t>
            </a:r>
            <a:r>
              <a:rPr lang="en-US" sz="2200" dirty="0"/>
              <a:t> </a:t>
            </a:r>
            <a:r>
              <a:rPr lang="en-US" sz="2200" dirty="0" err="1"/>
              <a:t>bij</a:t>
            </a:r>
            <a:r>
              <a:rPr lang="en-US" sz="2200" dirty="0"/>
              <a:t> </a:t>
            </a:r>
            <a:r>
              <a:rPr lang="en-US" sz="2200" dirty="0" err="1"/>
              <a:t>opleggen</a:t>
            </a:r>
            <a:r>
              <a:rPr lang="en-US" sz="2200" dirty="0"/>
              <a:t> 						</a:t>
            </a:r>
            <a:r>
              <a:rPr lang="en-US" sz="2200" dirty="0" err="1"/>
              <a:t>boete</a:t>
            </a:r>
            <a:endParaRPr lang="en-US" sz="2200" dirty="0">
              <a:ea typeface="Calibri"/>
              <a:cs typeface="Calibri"/>
            </a:endParaRPr>
          </a:p>
          <a:p>
            <a:pPr>
              <a:tabLst>
                <a:tab pos="457200" algn="l"/>
              </a:tabLst>
            </a:pPr>
            <a:endParaRPr lang="en-US" sz="2200" dirty="0"/>
          </a:p>
        </p:txBody>
      </p:sp>
    </p:spTree>
    <p:extLst>
      <p:ext uri="{BB962C8B-B14F-4D97-AF65-F5344CB8AC3E}">
        <p14:creationId xmlns:p14="http://schemas.microsoft.com/office/powerpoint/2010/main" val="142847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Inhoudelijke </a:t>
            </a:r>
            <a:r>
              <a:rPr lang="en-US" sz="5400" kern="1200" dirty="0" err="1">
                <a:solidFill>
                  <a:schemeClr val="tx1"/>
                </a:solidFill>
                <a:latin typeface="+mj-lt"/>
                <a:ea typeface="+mj-ea"/>
                <a:cs typeface="+mj-cs"/>
              </a:rPr>
              <a:t>bespreking</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artikelen</a:t>
            </a:r>
            <a:r>
              <a:rPr lang="en-US" sz="5400" kern="1200" dirty="0">
                <a:solidFill>
                  <a:schemeClr val="tx1"/>
                </a:solidFill>
                <a:latin typeface="+mj-lt"/>
                <a:ea typeface="+mj-ea"/>
                <a:cs typeface="+mj-cs"/>
              </a:rPr>
              <a:t> (1a)</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69036" y="2055813"/>
            <a:ext cx="10684764" cy="4522787"/>
          </a:xfrm>
        </p:spPr>
        <p:txBody>
          <a:bodyPr vert="horz" lIns="91440" tIns="45720" rIns="91440" bIns="45720" rtlCol="0">
            <a:noAutofit/>
          </a:bodyPr>
          <a:lstStyle/>
          <a:p>
            <a:pPr marL="0" indent="0">
              <a:lnSpc>
                <a:spcPct val="120000"/>
              </a:lnSpc>
              <a:buNone/>
            </a:pPr>
            <a:r>
              <a:rPr lang="en-US" sz="1800" b="1" dirty="0">
                <a:effectLst/>
              </a:rPr>
              <a:t>1.22.1	SROI</a:t>
            </a:r>
          </a:p>
          <a:p>
            <a:pPr marL="0" indent="0">
              <a:lnSpc>
                <a:spcPct val="120000"/>
              </a:lnSpc>
              <a:buNone/>
            </a:pPr>
            <a:r>
              <a:rPr lang="en-US" sz="1800" dirty="0">
                <a:effectLst/>
              </a:rPr>
              <a:t>De </a:t>
            </a:r>
            <a:r>
              <a:rPr lang="en-US" sz="1800" dirty="0" err="1">
                <a:effectLst/>
              </a:rPr>
              <a:t>overeenkomst</a:t>
            </a:r>
            <a:r>
              <a:rPr lang="en-US" sz="1800" dirty="0">
                <a:effectLst/>
              </a:rPr>
              <a:t> </a:t>
            </a:r>
            <a:r>
              <a:rPr lang="en-US" sz="1800" dirty="0" err="1">
                <a:effectLst/>
              </a:rPr>
              <a:t>kent</a:t>
            </a:r>
            <a:r>
              <a:rPr lang="en-US" sz="1800" dirty="0">
                <a:effectLst/>
              </a:rPr>
              <a:t> </a:t>
            </a:r>
            <a:r>
              <a:rPr lang="en-US" sz="1800" dirty="0" err="1">
                <a:effectLst/>
              </a:rPr>
              <a:t>als</a:t>
            </a:r>
            <a:r>
              <a:rPr lang="en-US" sz="1800" dirty="0">
                <a:effectLst/>
              </a:rPr>
              <a:t> </a:t>
            </a:r>
            <a:r>
              <a:rPr lang="en-US" sz="1800" dirty="0" err="1">
                <a:effectLst/>
              </a:rPr>
              <a:t>bijzondere</a:t>
            </a:r>
            <a:r>
              <a:rPr lang="en-US" sz="1800" dirty="0">
                <a:effectLst/>
              </a:rPr>
              <a:t> </a:t>
            </a:r>
            <a:r>
              <a:rPr lang="en-US" sz="1800" dirty="0" err="1">
                <a:effectLst/>
              </a:rPr>
              <a:t>uitvoeringsvoorwaarde</a:t>
            </a:r>
            <a:r>
              <a:rPr lang="en-US" sz="1800" dirty="0">
                <a:effectLst/>
              </a:rPr>
              <a:t> 5% SROI van de (</a:t>
            </a:r>
            <a:r>
              <a:rPr lang="en-US" sz="1800" dirty="0" err="1">
                <a:effectLst/>
              </a:rPr>
              <a:t>geraamde</a:t>
            </a:r>
            <a:r>
              <a:rPr lang="en-US" sz="1800" dirty="0">
                <a:effectLst/>
              </a:rPr>
              <a:t>)</a:t>
            </a:r>
            <a:r>
              <a:rPr lang="en-US" sz="1800" dirty="0"/>
              <a:t> </a:t>
            </a:r>
            <a:r>
              <a:rPr lang="en-US" sz="1800" dirty="0" err="1">
                <a:effectLst/>
              </a:rPr>
              <a:t>opdrachtwaarde</a:t>
            </a:r>
            <a:r>
              <a:rPr lang="en-US" sz="1800" dirty="0">
                <a:effectLst/>
              </a:rPr>
              <a:t>. </a:t>
            </a:r>
            <a:r>
              <a:rPr lang="en-US" sz="1800" dirty="0" err="1">
                <a:effectLst/>
              </a:rPr>
              <a:t>Dit</a:t>
            </a:r>
            <a:r>
              <a:rPr lang="en-US" sz="1800" dirty="0">
                <a:effectLst/>
              </a:rPr>
              <a:t> is </a:t>
            </a:r>
            <a:r>
              <a:rPr lang="en-US" sz="1800" dirty="0" err="1">
                <a:effectLst/>
              </a:rPr>
              <a:t>een</a:t>
            </a:r>
            <a:r>
              <a:rPr lang="en-US" sz="1800" dirty="0">
                <a:effectLst/>
              </a:rPr>
              <a:t> </a:t>
            </a:r>
            <a:r>
              <a:rPr lang="en-US" sz="1800" dirty="0" err="1">
                <a:effectLst/>
              </a:rPr>
              <a:t>resultaatverplichting</a:t>
            </a:r>
            <a:r>
              <a:rPr lang="en-US" sz="1800" dirty="0">
                <a:effectLst/>
              </a:rPr>
              <a:t> van </a:t>
            </a:r>
            <a:r>
              <a:rPr lang="en-US" sz="1800" dirty="0" err="1">
                <a:effectLst/>
              </a:rPr>
              <a:t>toepassing</a:t>
            </a:r>
            <a:r>
              <a:rPr lang="en-US" sz="1800" dirty="0">
                <a:effectLst/>
              </a:rPr>
              <a:t> op 5% van de </a:t>
            </a:r>
            <a:r>
              <a:rPr lang="en-US" sz="1800" dirty="0" err="1">
                <a:effectLst/>
              </a:rPr>
              <a:t>totale</a:t>
            </a:r>
            <a:r>
              <a:rPr lang="en-US" sz="1800" dirty="0"/>
              <a:t> </a:t>
            </a:r>
            <a:r>
              <a:rPr lang="en-US" sz="1800" dirty="0" err="1">
                <a:effectLst/>
              </a:rPr>
              <a:t>opdrachtwaarde</a:t>
            </a:r>
            <a:r>
              <a:rPr lang="en-US" sz="1800" dirty="0">
                <a:effectLst/>
              </a:rPr>
              <a:t>, van </a:t>
            </a:r>
            <a:r>
              <a:rPr lang="en-US" sz="1800" dirty="0" err="1">
                <a:effectLst/>
              </a:rPr>
              <a:t>onderhavige</a:t>
            </a:r>
            <a:r>
              <a:rPr lang="en-US" sz="1800" dirty="0">
                <a:effectLst/>
              </a:rPr>
              <a:t> </a:t>
            </a:r>
            <a:r>
              <a:rPr lang="en-US" sz="1800" dirty="0" err="1">
                <a:effectLst/>
              </a:rPr>
              <a:t>opdracht</a:t>
            </a:r>
            <a:r>
              <a:rPr lang="en-US" sz="1800" dirty="0">
                <a:effectLst/>
              </a:rPr>
              <a:t> over de hele </a:t>
            </a:r>
            <a:r>
              <a:rPr lang="en-US" sz="1800" dirty="0" err="1">
                <a:effectLst/>
              </a:rPr>
              <a:t>contractperiode</a:t>
            </a:r>
            <a:r>
              <a:rPr lang="en-US" sz="1800" dirty="0">
                <a:effectLst/>
              </a:rPr>
              <a:t> (incl. </a:t>
            </a:r>
            <a:r>
              <a:rPr lang="en-US" sz="1800" dirty="0" err="1">
                <a:effectLst/>
              </a:rPr>
              <a:t>verlengingen</a:t>
            </a:r>
            <a:r>
              <a:rPr lang="en-US" sz="1800" dirty="0">
                <a:effectLst/>
              </a:rPr>
              <a:t> excl. btw), </a:t>
            </a:r>
            <a:r>
              <a:rPr lang="en-US" sz="1800" dirty="0" err="1">
                <a:effectLst/>
              </a:rPr>
              <a:t>aan</a:t>
            </a:r>
            <a:r>
              <a:rPr lang="en-US" sz="1800" dirty="0">
                <a:effectLst/>
              </a:rPr>
              <a:t> </a:t>
            </a:r>
            <a:r>
              <a:rPr lang="en-US" sz="1800" dirty="0" err="1">
                <a:effectLst/>
              </a:rPr>
              <a:t>te</a:t>
            </a:r>
            <a:r>
              <a:rPr lang="en-US" sz="1800" dirty="0">
                <a:effectLst/>
              </a:rPr>
              <a:t> </a:t>
            </a:r>
            <a:r>
              <a:rPr lang="en-US" sz="1800" dirty="0" err="1">
                <a:effectLst/>
              </a:rPr>
              <a:t>wenden</a:t>
            </a:r>
            <a:r>
              <a:rPr lang="en-US" sz="1800" dirty="0">
                <a:effectLst/>
              </a:rPr>
              <a:t> </a:t>
            </a:r>
            <a:r>
              <a:rPr lang="en-US" sz="1800" dirty="0" err="1">
                <a:effectLst/>
              </a:rPr>
              <a:t>voor</a:t>
            </a:r>
            <a:r>
              <a:rPr lang="en-US" sz="1800" dirty="0">
                <a:effectLst/>
              </a:rPr>
              <a:t> Social Return. </a:t>
            </a:r>
            <a:r>
              <a:rPr lang="en-US" sz="1800" b="1" dirty="0">
                <a:effectLst/>
              </a:rPr>
              <a:t>De SROI-</a:t>
            </a:r>
            <a:r>
              <a:rPr lang="en-US" sz="1800" b="1" dirty="0" err="1">
                <a:effectLst/>
              </a:rPr>
              <a:t>verplichting</a:t>
            </a:r>
            <a:r>
              <a:rPr lang="en-US" sz="1800" b="1" dirty="0">
                <a:effectLst/>
              </a:rPr>
              <a:t> is </a:t>
            </a:r>
            <a:r>
              <a:rPr lang="en-US" sz="1800" b="1" dirty="0" err="1">
                <a:effectLst/>
              </a:rPr>
              <a:t>niet</a:t>
            </a:r>
            <a:r>
              <a:rPr lang="en-US" sz="1800" b="1" dirty="0">
                <a:effectLst/>
              </a:rPr>
              <a:t> van </a:t>
            </a:r>
            <a:r>
              <a:rPr lang="en-US" sz="1800" b="1" dirty="0" err="1">
                <a:effectLst/>
              </a:rPr>
              <a:t>toepassing</a:t>
            </a:r>
            <a:r>
              <a:rPr lang="en-US" sz="1800" b="1" dirty="0">
                <a:effectLst/>
              </a:rPr>
              <a:t> op</a:t>
            </a:r>
            <a:r>
              <a:rPr lang="en-US" sz="1800" b="1" dirty="0"/>
              <a:t> </a:t>
            </a:r>
            <a:r>
              <a:rPr lang="en-US" sz="1800" b="1" dirty="0" err="1">
                <a:effectLst/>
              </a:rPr>
              <a:t>aanbieders</a:t>
            </a:r>
            <a:r>
              <a:rPr lang="en-US" sz="1800" b="1" dirty="0">
                <a:effectLst/>
              </a:rPr>
              <a:t> die minder dan € 250.000,-- per </a:t>
            </a:r>
            <a:r>
              <a:rPr lang="en-US" sz="1800" b="1" dirty="0" err="1">
                <a:effectLst/>
              </a:rPr>
              <a:t>jaar</a:t>
            </a:r>
            <a:r>
              <a:rPr lang="en-US" sz="1800" b="1" dirty="0">
                <a:effectLst/>
              </a:rPr>
              <a:t> </a:t>
            </a:r>
            <a:r>
              <a:rPr lang="en-US" sz="1800" b="1" dirty="0" err="1">
                <a:effectLst/>
              </a:rPr>
              <a:t>aan</a:t>
            </a:r>
            <a:r>
              <a:rPr lang="en-US" sz="1800" b="1" dirty="0">
                <a:effectLst/>
              </a:rPr>
              <a:t> </a:t>
            </a:r>
            <a:r>
              <a:rPr lang="en-US" sz="1800" b="1" dirty="0" err="1">
                <a:effectLst/>
              </a:rPr>
              <a:t>omzet</a:t>
            </a:r>
            <a:r>
              <a:rPr lang="en-US" sz="1800" b="1" dirty="0">
                <a:effectLst/>
              </a:rPr>
              <a:t> </a:t>
            </a:r>
            <a:r>
              <a:rPr lang="en-US" sz="1800" b="1" dirty="0" err="1">
                <a:effectLst/>
              </a:rPr>
              <a:t>heeft</a:t>
            </a:r>
            <a:r>
              <a:rPr lang="en-US" sz="1800" b="1" dirty="0">
                <a:effectLst/>
              </a:rPr>
              <a:t> </a:t>
            </a:r>
            <a:r>
              <a:rPr lang="en-US" sz="1800" b="1" dirty="0" err="1">
                <a:effectLst/>
              </a:rPr>
              <a:t>voor</a:t>
            </a:r>
            <a:r>
              <a:rPr lang="en-US" sz="1800" b="1" dirty="0">
                <a:effectLst/>
              </a:rPr>
              <a:t> </a:t>
            </a:r>
            <a:r>
              <a:rPr lang="en-US" sz="1800" b="1" dirty="0" err="1">
                <a:effectLst/>
              </a:rPr>
              <a:t>deze</a:t>
            </a:r>
            <a:r>
              <a:rPr lang="en-US" sz="1800" b="1" dirty="0">
                <a:effectLst/>
              </a:rPr>
              <a:t> </a:t>
            </a:r>
            <a:r>
              <a:rPr lang="en-US" sz="1800" b="1" dirty="0" err="1">
                <a:effectLst/>
              </a:rPr>
              <a:t>opdracht</a:t>
            </a:r>
            <a:r>
              <a:rPr lang="en-US" sz="1800" b="1" dirty="0">
                <a:effectLst/>
              </a:rPr>
              <a:t>. (</a:t>
            </a:r>
            <a:r>
              <a:rPr lang="en-US" sz="1800" b="1" dirty="0" err="1">
                <a:effectLst/>
              </a:rPr>
              <a:t>toezegging</a:t>
            </a:r>
            <a:r>
              <a:rPr lang="en-US" sz="1800" b="1" dirty="0">
                <a:effectLst/>
              </a:rPr>
              <a:t> </a:t>
            </a:r>
            <a:r>
              <a:rPr lang="en-US" sz="1800" b="1" dirty="0" err="1">
                <a:effectLst/>
              </a:rPr>
              <a:t>uit</a:t>
            </a:r>
            <a:r>
              <a:rPr lang="en-US" sz="1800" b="1" dirty="0">
                <a:effectLst/>
              </a:rPr>
              <a:t> Nota van </a:t>
            </a:r>
            <a:r>
              <a:rPr lang="en-US" sz="1800" b="1" dirty="0" err="1">
                <a:effectLst/>
              </a:rPr>
              <a:t>Inlichtingen</a:t>
            </a:r>
            <a:r>
              <a:rPr lang="en-US" sz="1800" b="1" dirty="0">
                <a:effectLst/>
              </a:rPr>
              <a:t> </a:t>
            </a:r>
            <a:r>
              <a:rPr lang="en-US" sz="1800" b="1" dirty="0" err="1">
                <a:effectLst/>
              </a:rPr>
              <a:t>moet</a:t>
            </a:r>
            <a:r>
              <a:rPr lang="en-US" sz="1800" b="1" dirty="0">
                <a:effectLst/>
              </a:rPr>
              <a:t> </a:t>
            </a:r>
            <a:r>
              <a:rPr lang="en-US" sz="1800" b="1" dirty="0" err="1">
                <a:effectLst/>
              </a:rPr>
              <a:t>nog</a:t>
            </a:r>
            <a:r>
              <a:rPr lang="en-US" sz="1800" b="1" dirty="0">
                <a:effectLst/>
              </a:rPr>
              <a:t> </a:t>
            </a:r>
            <a:r>
              <a:rPr lang="en-US" sz="1800" b="1" dirty="0" err="1">
                <a:effectLst/>
              </a:rPr>
              <a:t>worden</a:t>
            </a:r>
            <a:r>
              <a:rPr lang="en-US" sz="1800" b="1" dirty="0">
                <a:effectLst/>
              </a:rPr>
              <a:t> </a:t>
            </a:r>
            <a:r>
              <a:rPr lang="en-US" sz="1800" b="1" dirty="0" err="1">
                <a:effectLst/>
              </a:rPr>
              <a:t>aangepast</a:t>
            </a:r>
            <a:r>
              <a:rPr lang="en-US" sz="1800" b="1" dirty="0">
                <a:effectLst/>
              </a:rPr>
              <a:t>).</a:t>
            </a:r>
          </a:p>
          <a:p>
            <a:pPr marL="0" indent="0">
              <a:lnSpc>
                <a:spcPct val="120000"/>
              </a:lnSpc>
              <a:buNone/>
            </a:pPr>
            <a:endParaRPr lang="en-US" sz="1800" dirty="0"/>
          </a:p>
          <a:p>
            <a:pPr>
              <a:lnSpc>
                <a:spcPct val="120000"/>
              </a:lnSpc>
            </a:pPr>
            <a:r>
              <a:rPr lang="nl-NL" sz="1600" b="0" i="0" u="none" strike="noStrike" dirty="0">
                <a:solidFill>
                  <a:srgbClr val="191614"/>
                </a:solidFill>
                <a:effectLst/>
                <a:latin typeface="Arial" panose="020B0604020202020204" pitchFamily="34" charset="0"/>
              </a:rPr>
              <a:t>Als potentiële aanbieder van zowel Jeugdhulp als WMO binnen de zorgregio Midden IJssel Oost Veluwe zou het voor ons fijn zijn, met het oog op contractmanagement en beheersbaarheid, dat de SROI percentages in beide contracten gelijk worden getrokken. Binnen de jeugdhulp wordt deze waarschijnlijk op 2,5% gezet, dus ons voorstel is om deze ook voor het WMO contract op 2,5% te zetten. Ook hierbij geldt de motivatie dat van 0 (in het vorige contract) naar 5% een hele grote stap in één keer is.</a:t>
            </a:r>
          </a:p>
        </p:txBody>
      </p:sp>
    </p:spTree>
    <p:extLst>
      <p:ext uri="{BB962C8B-B14F-4D97-AF65-F5344CB8AC3E}">
        <p14:creationId xmlns:p14="http://schemas.microsoft.com/office/powerpoint/2010/main" val="395527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kern="1200" dirty="0">
                <a:solidFill>
                  <a:schemeClr val="tx1"/>
                </a:solidFill>
                <a:latin typeface="+mj-lt"/>
                <a:ea typeface="+mj-ea"/>
                <a:cs typeface="+mj-cs"/>
              </a:rPr>
              <a:t>Inhoudelijke </a:t>
            </a:r>
            <a:r>
              <a:rPr lang="en-US" sz="5400" kern="1200" dirty="0" err="1">
                <a:solidFill>
                  <a:schemeClr val="tx1"/>
                </a:solidFill>
                <a:latin typeface="+mj-lt"/>
                <a:ea typeface="+mj-ea"/>
                <a:cs typeface="+mj-cs"/>
              </a:rPr>
              <a:t>bespreking</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artikelen</a:t>
            </a:r>
            <a:r>
              <a:rPr lang="en-US" sz="5400" kern="1200" dirty="0">
                <a:solidFill>
                  <a:schemeClr val="tx1"/>
                </a:solidFill>
                <a:latin typeface="+mj-lt"/>
                <a:ea typeface="+mj-ea"/>
                <a:cs typeface="+mj-cs"/>
              </a:rPr>
              <a:t> (1b)</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69036" y="1784432"/>
            <a:ext cx="10684764" cy="4522787"/>
          </a:xfrm>
        </p:spPr>
        <p:txBody>
          <a:bodyPr vert="horz" lIns="91440" tIns="45720" rIns="91440" bIns="45720" rtlCol="0">
            <a:noAutofit/>
          </a:bodyPr>
          <a:lstStyle/>
          <a:p>
            <a:pPr marL="0" indent="0">
              <a:lnSpc>
                <a:spcPct val="120000"/>
              </a:lnSpc>
              <a:buNone/>
            </a:pPr>
            <a:r>
              <a:rPr lang="en-US" sz="1800" b="1" dirty="0">
                <a:effectLst/>
              </a:rPr>
              <a:t>1.22.1	SROI</a:t>
            </a:r>
          </a:p>
          <a:p>
            <a:pPr>
              <a:lnSpc>
                <a:spcPct val="100000"/>
              </a:lnSpc>
            </a:pPr>
            <a:r>
              <a:rPr lang="nl-NL" sz="1600" b="0" i="0" u="none" strike="noStrike" dirty="0">
                <a:solidFill>
                  <a:srgbClr val="191614"/>
                </a:solidFill>
                <a:effectLst/>
                <a:latin typeface="Arial" panose="020B0604020202020204" pitchFamily="34" charset="0"/>
              </a:rPr>
              <a:t>In de nota van inlichtingen ronde 1 zien wij in het document in regel 120 dat er bij SROI wordt uitgegaan van 5% SROI bij een omzet van 250k per jaar. In de bijlage 1 aangepast 27 mei, staat echter dat 5% SROI van toepassing is op de totale opdrachtwaarde. Kan dit nog worden aangepast of hebben wij iets gemist in het proces?</a:t>
            </a:r>
          </a:p>
          <a:p>
            <a:pPr>
              <a:lnSpc>
                <a:spcPct val="100000"/>
              </a:lnSpc>
            </a:pPr>
            <a:r>
              <a:rPr lang="nl-NL" sz="1600" b="0" i="0" u="none" strike="noStrike" dirty="0">
                <a:solidFill>
                  <a:srgbClr val="191614"/>
                </a:solidFill>
                <a:effectLst/>
                <a:latin typeface="Arial" panose="020B0604020202020204" pitchFamily="34" charset="0"/>
              </a:rPr>
              <a:t>Daarnaast vroegen wij ons af of wij per gemeente een contract ontvangen en of de omzet-eis van 250k bij SROI dan dus geldt per gemeente of dat dit voor de hele regio </a:t>
            </a:r>
            <a:r>
              <a:rPr lang="nl-NL" sz="1600" b="0" i="0" u="none" strike="noStrike" dirty="0" err="1">
                <a:solidFill>
                  <a:srgbClr val="191614"/>
                </a:solidFill>
                <a:effectLst/>
                <a:latin typeface="Arial" panose="020B0604020202020204" pitchFamily="34" charset="0"/>
              </a:rPr>
              <a:t>geldt.Sowieso</a:t>
            </a:r>
            <a:r>
              <a:rPr lang="nl-NL" sz="1600" b="0" i="0" u="none" strike="noStrike" dirty="0">
                <a:solidFill>
                  <a:srgbClr val="191614"/>
                </a:solidFill>
                <a:effectLst/>
                <a:latin typeface="Arial" panose="020B0604020202020204" pitchFamily="34" charset="0"/>
              </a:rPr>
              <a:t> zijn wij van mening dat 5% SROI waarde opeens wel veel is als je weinig zorg levert in de Regio. Kan hier zoals bij Jeugd het percentage van 2,5% worden overwogen door de Regio?</a:t>
            </a:r>
          </a:p>
          <a:p>
            <a:pPr algn="l">
              <a:lnSpc>
                <a:spcPct val="100000"/>
              </a:lnSpc>
            </a:pPr>
            <a:r>
              <a:rPr lang="nl-NL" sz="1600" b="0" i="0" u="none" strike="noStrike" dirty="0">
                <a:solidFill>
                  <a:srgbClr val="191614"/>
                </a:solidFill>
                <a:effectLst/>
                <a:latin typeface="Arial" panose="020B0604020202020204" pitchFamily="34" charset="0"/>
              </a:rPr>
              <a:t>Wat ons betreft staat het onderdeel SROI niet duidelijk in de </a:t>
            </a:r>
            <a:r>
              <a:rPr lang="nl-NL" sz="1600" b="0" i="0" u="none" strike="noStrike" dirty="0" err="1">
                <a:solidFill>
                  <a:srgbClr val="191614"/>
                </a:solidFill>
                <a:effectLst/>
                <a:latin typeface="Arial" panose="020B0604020202020204" pitchFamily="34" charset="0"/>
              </a:rPr>
              <a:t>Overeenkomst.Er</a:t>
            </a:r>
            <a:r>
              <a:rPr lang="nl-NL" sz="1600" b="0" i="0" u="none" strike="noStrike" dirty="0">
                <a:solidFill>
                  <a:srgbClr val="191614"/>
                </a:solidFill>
                <a:effectLst/>
                <a:latin typeface="Arial" panose="020B0604020202020204" pitchFamily="34" charset="0"/>
              </a:rPr>
              <a:t> staat benoemd de uitvoeringsvoorwaarde 5% SROI van de opdrachtwaarde. In dit document is niet opgenomen dat er een omzetgrens van € 250.000,- wordt gehanteerd, dit wordt wel benoemd in de 1e nota van inlichtingen. Indien een gecontracteerde aanbieder minder dan € 250.000,- per jaar aan omzet heeft voor deze opdracht is daarmee SROI niet van toepassing. Wij zouden het op prijs stellen dat dit ook wordt benoemd in de overeenkomst. Zou dit punt op de agenda toegevoegd kunnen worden?</a:t>
            </a:r>
          </a:p>
          <a:p>
            <a:pPr marL="0" indent="0">
              <a:buNone/>
            </a:pPr>
            <a:br>
              <a:rPr lang="nl-NL" sz="1100" dirty="0"/>
            </a:br>
            <a:endParaRPr lang="nl-NL" sz="1600" dirty="0">
              <a:solidFill>
                <a:srgbClr val="191614"/>
              </a:solidFill>
              <a:latin typeface="Arial" panose="020B0604020202020204" pitchFamily="34" charset="0"/>
            </a:endParaRPr>
          </a:p>
        </p:txBody>
      </p:sp>
    </p:spTree>
    <p:extLst>
      <p:ext uri="{BB962C8B-B14F-4D97-AF65-F5344CB8AC3E}">
        <p14:creationId xmlns:p14="http://schemas.microsoft.com/office/powerpoint/2010/main" val="205077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solidFill>
                  <a:schemeClr val="tx1"/>
                </a:solidFill>
                <a:latin typeface="+mj-lt"/>
                <a:ea typeface="+mj-ea"/>
                <a:cs typeface="+mj-cs"/>
              </a:rPr>
              <a:t>Inhoudelijke </a:t>
            </a:r>
            <a:r>
              <a:rPr lang="en-US" sz="5400" kern="1200" dirty="0" err="1">
                <a:solidFill>
                  <a:schemeClr val="tx1"/>
                </a:solidFill>
                <a:latin typeface="+mj-lt"/>
                <a:ea typeface="+mj-ea"/>
                <a:cs typeface="+mj-cs"/>
              </a:rPr>
              <a:t>bespreking</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artikelen</a:t>
            </a:r>
            <a:r>
              <a:rPr lang="en-US" sz="5400" kern="1200" dirty="0">
                <a:solidFill>
                  <a:schemeClr val="tx1"/>
                </a:solidFill>
                <a:latin typeface="+mj-lt"/>
                <a:ea typeface="+mj-ea"/>
                <a:cs typeface="+mj-cs"/>
              </a:rPr>
              <a:t> (</a:t>
            </a:r>
            <a:r>
              <a:rPr lang="en-US" sz="5400" dirty="0"/>
              <a:t>2</a:t>
            </a:r>
            <a:r>
              <a:rPr lang="en-US" sz="5400" kern="1200" dirty="0">
                <a:solidFill>
                  <a:schemeClr val="tx1"/>
                </a:solidFill>
                <a:latin typeface="+mj-lt"/>
                <a:ea typeface="+mj-ea"/>
                <a:cs typeface="+mj-cs"/>
              </a:rPr>
              <a:t>)</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69036" y="1784432"/>
            <a:ext cx="10684764" cy="4522787"/>
          </a:xfrm>
        </p:spPr>
        <p:txBody>
          <a:bodyPr vert="horz" lIns="91440" tIns="45720" rIns="91440" bIns="45720" rtlCol="0">
            <a:noAutofit/>
          </a:bodyPr>
          <a:lstStyle/>
          <a:p>
            <a:pPr marL="0" indent="0">
              <a:lnSpc>
                <a:spcPct val="120000"/>
              </a:lnSpc>
              <a:buNone/>
            </a:pPr>
            <a:r>
              <a:rPr lang="en-US" sz="1800" b="1" dirty="0">
                <a:effectLst/>
              </a:rPr>
              <a:t>1.19	</a:t>
            </a:r>
            <a:r>
              <a:rPr lang="en-US" sz="1800" b="1" dirty="0" err="1"/>
              <a:t>Cliëntervaringen</a:t>
            </a:r>
            <a:r>
              <a:rPr lang="en-US" sz="1800" b="1" dirty="0"/>
              <a:t> </a:t>
            </a:r>
            <a:r>
              <a:rPr lang="en-US" sz="1800" b="1" dirty="0" err="1"/>
              <a:t>en</a:t>
            </a:r>
            <a:r>
              <a:rPr lang="en-US" sz="1800" b="1" dirty="0"/>
              <a:t> </a:t>
            </a:r>
            <a:r>
              <a:rPr lang="en-US" sz="1800" b="1" dirty="0" err="1"/>
              <a:t>cliënttevredenheid</a:t>
            </a:r>
            <a:endParaRPr lang="en-US" sz="1800" b="1" dirty="0">
              <a:effectLst/>
            </a:endParaRPr>
          </a:p>
          <a:p>
            <a:pPr marL="0" indent="0">
              <a:lnSpc>
                <a:spcPct val="120000"/>
              </a:lnSpc>
              <a:buNone/>
            </a:pPr>
            <a:endParaRPr lang="en-US" sz="1800" b="1" dirty="0"/>
          </a:p>
          <a:p>
            <a:pPr marL="0" indent="0" algn="l">
              <a:buNone/>
            </a:pPr>
            <a:r>
              <a:rPr lang="nl-NL" sz="1600" b="0" i="0" u="none" strike="noStrike" dirty="0">
                <a:solidFill>
                  <a:srgbClr val="191614"/>
                </a:solidFill>
                <a:effectLst/>
                <a:latin typeface="Arial" panose="020B0604020202020204" pitchFamily="34" charset="0"/>
              </a:rPr>
              <a:t>Vraag over overeenkomst: Op blz. 25</a:t>
            </a:r>
          </a:p>
          <a:p>
            <a:pPr algn="l"/>
            <a:r>
              <a:rPr lang="nl-NL" sz="1600" b="0" i="0" u="none" strike="noStrike" dirty="0">
                <a:solidFill>
                  <a:srgbClr val="191614"/>
                </a:solidFill>
                <a:effectLst/>
                <a:latin typeface="Arial" panose="020B0604020202020204" pitchFamily="34" charset="0"/>
              </a:rPr>
              <a:t>Vervalt het onderzoek om de drie jaar? En wordt dit alleen onderzoek bij afloop zorg? Hoe wordt dit gemonitord i.v.m. niet altijd mogelijk bij voortijdige opnamen over overlijden </a:t>
            </a:r>
            <a:r>
              <a:rPr lang="nl-NL" sz="1600" b="0" i="0" u="none" strike="noStrike" dirty="0" err="1">
                <a:solidFill>
                  <a:srgbClr val="191614"/>
                </a:solidFill>
                <a:effectLst/>
                <a:latin typeface="Arial" panose="020B0604020202020204" pitchFamily="34" charset="0"/>
              </a:rPr>
              <a:t>client</a:t>
            </a:r>
            <a:r>
              <a:rPr lang="nl-NL" sz="1600" b="0" i="0" u="none" strike="noStrike" dirty="0">
                <a:solidFill>
                  <a:srgbClr val="191614"/>
                </a:solidFill>
                <a:effectLst/>
                <a:latin typeface="Arial" panose="020B0604020202020204" pitchFamily="34" charset="0"/>
              </a:rPr>
              <a:t>.</a:t>
            </a:r>
            <a:br>
              <a:rPr lang="nl-NL" sz="1600" b="0" i="0" u="none" strike="noStrike" dirty="0">
                <a:solidFill>
                  <a:srgbClr val="191614"/>
                </a:solidFill>
                <a:effectLst/>
                <a:latin typeface="Arial" panose="020B0604020202020204" pitchFamily="34" charset="0"/>
              </a:rPr>
            </a:br>
            <a:endParaRPr lang="nl-NL" sz="1600" b="0" i="0" u="none" strike="noStrike" dirty="0">
              <a:solidFill>
                <a:srgbClr val="191614"/>
              </a:solidFill>
              <a:effectLst/>
              <a:latin typeface="Arial" panose="020B0604020202020204" pitchFamily="34" charset="0"/>
            </a:endParaRPr>
          </a:p>
          <a:p>
            <a:pPr algn="l"/>
            <a:r>
              <a:rPr lang="nl-NL" sz="1600" b="0" i="0" u="none" strike="noStrike" dirty="0">
                <a:solidFill>
                  <a:srgbClr val="191614"/>
                </a:solidFill>
                <a:effectLst/>
                <a:latin typeface="Arial" panose="020B0604020202020204" pitchFamily="34" charset="0"/>
              </a:rPr>
              <a:t>1.19.2 Na afloop van de dienstverlening meet de Aanbieder de tevredenheid/ervaring van de cliënt over de geleverde ondersteuning.</a:t>
            </a:r>
          </a:p>
          <a:p>
            <a:pPr marL="0" indent="0" algn="l">
              <a:buNone/>
            </a:pPr>
            <a:endParaRPr lang="nl-NL" sz="1600" b="0" i="0" u="none" strike="noStrike" dirty="0">
              <a:solidFill>
                <a:srgbClr val="191614"/>
              </a:solidFill>
              <a:effectLst/>
              <a:latin typeface="Arial" panose="020B0604020202020204" pitchFamily="34" charset="0"/>
            </a:endParaRPr>
          </a:p>
          <a:p>
            <a:pPr algn="l"/>
            <a:r>
              <a:rPr lang="nl-NL" sz="1600" b="0" i="0" u="none" strike="noStrike" dirty="0">
                <a:solidFill>
                  <a:srgbClr val="191614"/>
                </a:solidFill>
                <a:effectLst/>
                <a:latin typeface="Arial" panose="020B0604020202020204" pitchFamily="34" charset="0"/>
              </a:rPr>
              <a:t>1.19.2 De Aanbieder houdt minimaal eens per drie jaar een cliënt-ervaringsonderzoek via een onafhankelijk bureau of levert gegevens over tevredenheid aan volgens de werkafspraken van de Gemeente.</a:t>
            </a:r>
          </a:p>
          <a:p>
            <a:pPr algn="l"/>
            <a:r>
              <a:rPr lang="nl-NL" sz="1600" b="0" i="0" u="none" strike="noStrike" dirty="0">
                <a:solidFill>
                  <a:srgbClr val="191614"/>
                </a:solidFill>
                <a:effectLst/>
                <a:latin typeface="Arial" panose="020B0604020202020204" pitchFamily="34" charset="0"/>
              </a:rPr>
              <a:t>Gaat over de in de overeenkomst staande punt 1.19.2 hier staat nu in het rood doorgestreept evaluatie iedere drie jaar, komt deze te vervallen? Komt daarvoor in de plaats eindevaluatie? Dat is in HV soms lastige i.v.m. opname of overlijden cliënt.</a:t>
            </a:r>
          </a:p>
          <a:p>
            <a:pPr marL="0" indent="0">
              <a:lnSpc>
                <a:spcPct val="120000"/>
              </a:lnSpc>
              <a:buNone/>
            </a:pPr>
            <a:endParaRPr lang="en-US" sz="1800" b="1" dirty="0">
              <a:effectLst/>
            </a:endParaRPr>
          </a:p>
        </p:txBody>
      </p:sp>
    </p:spTree>
    <p:extLst>
      <p:ext uri="{BB962C8B-B14F-4D97-AF65-F5344CB8AC3E}">
        <p14:creationId xmlns:p14="http://schemas.microsoft.com/office/powerpoint/2010/main" val="265195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kern="1200" dirty="0">
                <a:solidFill>
                  <a:schemeClr val="tx1"/>
                </a:solidFill>
                <a:latin typeface="+mj-lt"/>
                <a:ea typeface="+mj-ea"/>
                <a:cs typeface="+mj-cs"/>
              </a:rPr>
              <a:t>Suggesties </a:t>
            </a:r>
            <a:r>
              <a:rPr lang="en-US" sz="5400" kern="1200" dirty="0" err="1">
                <a:solidFill>
                  <a:schemeClr val="tx1"/>
                </a:solidFill>
                <a:latin typeface="+mj-lt"/>
                <a:ea typeface="+mj-ea"/>
                <a:cs typeface="+mj-cs"/>
              </a:rPr>
              <a:t>en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vragen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digitale</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deelnemers</a:t>
            </a:r>
            <a:r>
              <a:rPr lang="en-US" sz="5400" kern="1200" dirty="0">
                <a:solidFill>
                  <a:schemeClr val="tx1"/>
                </a:solidFill>
                <a:latin typeface="+mj-lt"/>
                <a:ea typeface="+mj-ea"/>
                <a:cs typeface="+mj-cs"/>
              </a:rPr>
              <a:t> (a)</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03110" y="1867739"/>
            <a:ext cx="10684764" cy="3601195"/>
          </a:xfrm>
        </p:spPr>
        <p:txBody>
          <a:bodyPr vert="horz" lIns="91440" tIns="45720" rIns="91440" bIns="45720" rtlCol="0">
            <a:noAutofit/>
          </a:bodyPr>
          <a:lstStyle/>
          <a:p>
            <a:pPr marL="0" indent="0">
              <a:lnSpc>
                <a:spcPct val="120000"/>
              </a:lnSpc>
              <a:buNone/>
            </a:pPr>
            <a:endParaRPr lang="en-US" sz="1400" b="1" dirty="0">
              <a:effectLst/>
            </a:endParaRPr>
          </a:p>
          <a:p>
            <a:pPr marL="0" indent="0">
              <a:lnSpc>
                <a:spcPct val="120000"/>
              </a:lnSpc>
              <a:buNone/>
            </a:pPr>
            <a:endParaRPr lang="en-US" sz="1400" b="1" dirty="0"/>
          </a:p>
          <a:p>
            <a:pPr marL="0" indent="0">
              <a:buNone/>
            </a:pPr>
            <a:endParaRPr lang="en-US" sz="1400" dirty="0"/>
          </a:p>
        </p:txBody>
      </p:sp>
      <p:sp>
        <p:nvSpPr>
          <p:cNvPr id="3" name="Tekstvak 2">
            <a:extLst>
              <a:ext uri="{FF2B5EF4-FFF2-40B4-BE49-F238E27FC236}">
                <a16:creationId xmlns:a16="http://schemas.microsoft.com/office/drawing/2014/main" id="{3B822E61-6C22-F840-B951-AA520B485E08}"/>
              </a:ext>
            </a:extLst>
          </p:cNvPr>
          <p:cNvSpPr txBox="1"/>
          <p:nvPr/>
        </p:nvSpPr>
        <p:spPr>
          <a:xfrm>
            <a:off x="1109610" y="2772743"/>
            <a:ext cx="9267289" cy="2031325"/>
          </a:xfrm>
          <a:prstGeom prst="rect">
            <a:avLst/>
          </a:prstGeom>
          <a:noFill/>
        </p:spPr>
        <p:txBody>
          <a:bodyPr wrap="square" rtlCol="0">
            <a:spAutoFit/>
          </a:bodyPr>
          <a:lstStyle/>
          <a:p>
            <a:pPr algn="l"/>
            <a:r>
              <a:rPr lang="nl-NL" b="0" i="0" u="none" strike="noStrike" dirty="0">
                <a:solidFill>
                  <a:srgbClr val="191614"/>
                </a:solidFill>
                <a:effectLst/>
                <a:latin typeface="Arial" panose="020B0604020202020204" pitchFamily="34" charset="0"/>
              </a:rPr>
              <a:t>Graag wil ik een agendapunt toevoegen aan de agenda en dat is de verlaging van de administratieve lasten voor zowel aanbieder als inkooporganisatie. Dit vraag ik vanuit het oogpunt van een inschrijving van de franchiseorganisatie waarbij elke vestiging administratieve lasten worden opgelegd die wij ze graag uit handen nemen, maar dit door regelgeving zeer moeilijk wordt gemaakt.</a:t>
            </a:r>
          </a:p>
          <a:p>
            <a:pPr algn="l"/>
            <a:r>
              <a:rPr lang="nl-NL" b="0" i="0" u="none" strike="noStrike" dirty="0">
                <a:solidFill>
                  <a:srgbClr val="191614"/>
                </a:solidFill>
                <a:effectLst/>
                <a:latin typeface="Arial" panose="020B0604020202020204" pitchFamily="34" charset="0"/>
              </a:rPr>
              <a:t>Daarnaast is het in zijn algemeenheid denk ik een belangrijk punt om te kijken hoe we kunnen werken op gerechtvaardigd vertrouwen in plaats van wantrouwen.</a:t>
            </a:r>
          </a:p>
        </p:txBody>
      </p:sp>
      <p:sp>
        <p:nvSpPr>
          <p:cNvPr id="5" name="Tekstvak 4">
            <a:extLst>
              <a:ext uri="{FF2B5EF4-FFF2-40B4-BE49-F238E27FC236}">
                <a16:creationId xmlns:a16="http://schemas.microsoft.com/office/drawing/2014/main" id="{888E7C23-BFCE-4A42-AE27-87C212439D1C}"/>
              </a:ext>
            </a:extLst>
          </p:cNvPr>
          <p:cNvSpPr txBox="1"/>
          <p:nvPr/>
        </p:nvSpPr>
        <p:spPr>
          <a:xfrm>
            <a:off x="1109610" y="2200555"/>
            <a:ext cx="4200189" cy="400110"/>
          </a:xfrm>
          <a:prstGeom prst="rect">
            <a:avLst/>
          </a:prstGeom>
          <a:noFill/>
        </p:spPr>
        <p:txBody>
          <a:bodyPr wrap="none" rtlCol="0">
            <a:spAutoFit/>
          </a:bodyPr>
          <a:lstStyle/>
          <a:p>
            <a:r>
              <a:rPr lang="nl-NL" sz="2000" b="1" dirty="0">
                <a:latin typeface="Arial" panose="020B0604020202020204" pitchFamily="34" charset="0"/>
                <a:cs typeface="Arial" panose="020B0604020202020204" pitchFamily="34" charset="0"/>
              </a:rPr>
              <a:t>Beperking administratieve lasten</a:t>
            </a:r>
          </a:p>
        </p:txBody>
      </p:sp>
    </p:spTree>
    <p:extLst>
      <p:ext uri="{BB962C8B-B14F-4D97-AF65-F5344CB8AC3E}">
        <p14:creationId xmlns:p14="http://schemas.microsoft.com/office/powerpoint/2010/main" val="420465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600" kern="1200" dirty="0">
                <a:solidFill>
                  <a:schemeClr val="tx1"/>
                </a:solidFill>
                <a:latin typeface="+mj-lt"/>
                <a:ea typeface="+mj-ea"/>
                <a:cs typeface="+mj-cs"/>
              </a:rPr>
              <a:t>Suggesties </a:t>
            </a:r>
            <a:r>
              <a:rPr lang="en-US" sz="4600" kern="1200" dirty="0" err="1">
                <a:solidFill>
                  <a:schemeClr val="tx1"/>
                </a:solidFill>
                <a:latin typeface="+mj-lt"/>
                <a:ea typeface="+mj-ea"/>
                <a:cs typeface="+mj-cs"/>
              </a:rPr>
              <a:t>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vragen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digitale</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deelnemers</a:t>
            </a:r>
            <a:r>
              <a:rPr lang="en-US" sz="4600" kern="1200" dirty="0">
                <a:solidFill>
                  <a:schemeClr val="tx1"/>
                </a:solidFill>
                <a:latin typeface="+mj-lt"/>
                <a:ea typeface="+mj-ea"/>
                <a:cs typeface="+mj-cs"/>
              </a:rPr>
              <a:t> (b)</a:t>
            </a:r>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38881" y="1809541"/>
            <a:ext cx="10909643" cy="687406"/>
          </a:xfrm>
        </p:spPr>
        <p:txBody>
          <a:bodyPr vert="horz" lIns="91440" tIns="45720" rIns="91440" bIns="45720" rtlCol="0" anchor="ctr">
            <a:normAutofit/>
          </a:bodyPr>
          <a:lstStyle/>
          <a:p>
            <a:pPr marL="0" indent="0" algn="ctr">
              <a:buNone/>
            </a:pPr>
            <a:r>
              <a:rPr lang="en-US" sz="2400" b="1" kern="1200" dirty="0">
                <a:solidFill>
                  <a:schemeClr val="tx1"/>
                </a:solidFill>
                <a:effectLst/>
                <a:latin typeface="+mn-lt"/>
                <a:ea typeface="+mn-ea"/>
                <a:cs typeface="+mn-cs"/>
              </a:rPr>
              <a:t>	</a:t>
            </a:r>
            <a:endParaRPr lang="en-US" sz="2400" kern="1200">
              <a:solidFill>
                <a:schemeClr val="tx1"/>
              </a:solidFill>
              <a:latin typeface="+mn-lt"/>
              <a:ea typeface="+mn-ea"/>
              <a:cs typeface="+mn-cs"/>
            </a:endParaRP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84801C57-65DC-284B-995D-D5C18F4F4BC8}"/>
              </a:ext>
            </a:extLst>
          </p:cNvPr>
          <p:cNvSpPr txBox="1"/>
          <p:nvPr/>
        </p:nvSpPr>
        <p:spPr>
          <a:xfrm>
            <a:off x="1202077" y="3055105"/>
            <a:ext cx="9513868" cy="2031325"/>
          </a:xfrm>
          <a:prstGeom prst="rect">
            <a:avLst/>
          </a:prstGeom>
          <a:noFill/>
        </p:spPr>
        <p:txBody>
          <a:bodyPr wrap="square" rtlCol="0">
            <a:spAutoFit/>
          </a:bodyPr>
          <a:lstStyle/>
          <a:p>
            <a:pPr marL="285750" indent="-285750">
              <a:buFont typeface="Arial" panose="020B0604020202020204" pitchFamily="34" charset="0"/>
              <a:buChar char="•"/>
            </a:pPr>
            <a:r>
              <a:rPr lang="nl-NL" b="0" i="0" u="none" strike="noStrike" dirty="0">
                <a:solidFill>
                  <a:srgbClr val="191614"/>
                </a:solidFill>
                <a:effectLst/>
                <a:latin typeface="Arial" panose="020B0604020202020204" pitchFamily="34" charset="0"/>
              </a:rPr>
              <a:t>Tevens hadden wij de vraag hoe de Regio omgaat met de ontwikkeling naar groepsbegeleiding als er individuele cliënten aan elkaar gekoppeld zouden kunnen worden (bij bijvoorbeeld begeleiding individueel basis of complex)? Is dat ook iets dat wordt onderzocht in de innovatieagenda? Als we kijken naar de GGZ dan zien we dat bij behandeling al vaker wordt gevraagd naar groepsbehandelaanbod, maar is groepsbegeleiding dan ook een product dat we nader gaan onderzoeken met elkaar binnen deze overeenkomst (ook in het kader van lotgenotencontact)?</a:t>
            </a:r>
            <a:endParaRPr lang="nl-NL" dirty="0"/>
          </a:p>
        </p:txBody>
      </p:sp>
      <p:sp>
        <p:nvSpPr>
          <p:cNvPr id="5" name="Tekstvak 4">
            <a:extLst>
              <a:ext uri="{FF2B5EF4-FFF2-40B4-BE49-F238E27FC236}">
                <a16:creationId xmlns:a16="http://schemas.microsoft.com/office/drawing/2014/main" id="{9E24D746-99A1-F44A-9FAF-3B65DA0C4F1E}"/>
              </a:ext>
            </a:extLst>
          </p:cNvPr>
          <p:cNvSpPr txBox="1"/>
          <p:nvPr/>
        </p:nvSpPr>
        <p:spPr>
          <a:xfrm>
            <a:off x="1489754" y="2312281"/>
            <a:ext cx="4352474" cy="369332"/>
          </a:xfrm>
          <a:prstGeom prst="rect">
            <a:avLst/>
          </a:prstGeom>
          <a:noFill/>
        </p:spPr>
        <p:txBody>
          <a:bodyPr wrap="none" rtlCol="0">
            <a:spAutoFit/>
          </a:bodyPr>
          <a:lstStyle/>
          <a:p>
            <a:r>
              <a:rPr lang="nl-NL" b="1" dirty="0">
                <a:latin typeface="Arial" panose="020B0604020202020204" pitchFamily="34" charset="0"/>
                <a:cs typeface="Arial" panose="020B0604020202020204" pitchFamily="34" charset="0"/>
              </a:rPr>
              <a:t>Ontwikkeling naar groepsbegeleiding </a:t>
            </a:r>
          </a:p>
        </p:txBody>
      </p:sp>
    </p:spTree>
    <p:extLst>
      <p:ext uri="{BB962C8B-B14F-4D97-AF65-F5344CB8AC3E}">
        <p14:creationId xmlns:p14="http://schemas.microsoft.com/office/powerpoint/2010/main" val="289603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600" kern="1200" dirty="0">
                <a:solidFill>
                  <a:schemeClr val="tx1"/>
                </a:solidFill>
                <a:latin typeface="+mj-lt"/>
                <a:ea typeface="+mj-ea"/>
                <a:cs typeface="+mj-cs"/>
              </a:rPr>
              <a:t>Suggesties </a:t>
            </a:r>
            <a:r>
              <a:rPr lang="en-US" sz="4600" kern="1200" dirty="0" err="1">
                <a:solidFill>
                  <a:schemeClr val="tx1"/>
                </a:solidFill>
                <a:latin typeface="+mj-lt"/>
                <a:ea typeface="+mj-ea"/>
                <a:cs typeface="+mj-cs"/>
              </a:rPr>
              <a:t>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vragen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digitale</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deelnemers</a:t>
            </a:r>
            <a:r>
              <a:rPr lang="en-US" sz="4600" kern="1200" dirty="0">
                <a:solidFill>
                  <a:schemeClr val="tx1"/>
                </a:solidFill>
                <a:latin typeface="+mj-lt"/>
                <a:ea typeface="+mj-ea"/>
                <a:cs typeface="+mj-cs"/>
              </a:rPr>
              <a:t> (c)</a:t>
            </a:r>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38881" y="1809541"/>
            <a:ext cx="10909643" cy="687406"/>
          </a:xfrm>
        </p:spPr>
        <p:txBody>
          <a:bodyPr vert="horz" lIns="91440" tIns="45720" rIns="91440" bIns="45720" rtlCol="0" anchor="ctr">
            <a:normAutofit/>
          </a:bodyPr>
          <a:lstStyle/>
          <a:p>
            <a:pPr marL="0" indent="0" algn="ctr">
              <a:buNone/>
            </a:pPr>
            <a:r>
              <a:rPr lang="en-US" sz="2400" b="1" kern="1200" dirty="0">
                <a:solidFill>
                  <a:schemeClr val="tx1"/>
                </a:solidFill>
                <a:effectLst/>
                <a:latin typeface="+mn-lt"/>
                <a:ea typeface="+mn-ea"/>
                <a:cs typeface="+mn-cs"/>
              </a:rPr>
              <a:t>	</a:t>
            </a:r>
            <a:endParaRPr lang="en-US" sz="2400" kern="1200">
              <a:solidFill>
                <a:schemeClr val="tx1"/>
              </a:solidFill>
              <a:latin typeface="+mn-lt"/>
              <a:ea typeface="+mn-ea"/>
              <a:cs typeface="+mn-cs"/>
            </a:endParaRP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84801C57-65DC-284B-995D-D5C18F4F4BC8}"/>
              </a:ext>
            </a:extLst>
          </p:cNvPr>
          <p:cNvSpPr txBox="1"/>
          <p:nvPr/>
        </p:nvSpPr>
        <p:spPr>
          <a:xfrm>
            <a:off x="1202077" y="3055105"/>
            <a:ext cx="9513868" cy="1754326"/>
          </a:xfrm>
          <a:prstGeom prst="rect">
            <a:avLst/>
          </a:prstGeom>
          <a:noFill/>
        </p:spPr>
        <p:txBody>
          <a:bodyPr wrap="square" rtlCol="0">
            <a:spAutoFit/>
          </a:bodyPr>
          <a:lstStyle/>
          <a:p>
            <a:pPr marL="285750" indent="-285750">
              <a:buFont typeface="Arial" panose="020B0604020202020204" pitchFamily="34" charset="0"/>
              <a:buChar char="•"/>
            </a:pPr>
            <a:r>
              <a:rPr lang="nl-NL" b="0" i="0" u="none" strike="noStrike" dirty="0">
                <a:solidFill>
                  <a:srgbClr val="000000"/>
                </a:solidFill>
                <a:effectLst/>
                <a:latin typeface="Arial" panose="020B0604020202020204" pitchFamily="34" charset="0"/>
              </a:rPr>
              <a:t>Ik zie in bijlage 1b voorlopige tarievenblad 2026 dat er bij respijtopvang laag en basis jeugd lagere tarieven gebruikt worden dan die nu gelden voor 2025. En bij respijtopvang hoog blijft het tarief gelijk. In deze opvang zijn ook begeleidingsuren mee berekend. Voor die begeleiding zijn alle tarieven opgehoogd voor 2026. Hoe verhoudt zich dat dan in de tarieven voor respijtopvang, waarbij ook alle andere componenten duurder zijn geworden. En de tarieven dus naar beneden gaan of gelijk blijven.</a:t>
            </a:r>
            <a:endParaRPr lang="nl-NL" dirty="0"/>
          </a:p>
        </p:txBody>
      </p:sp>
      <p:sp>
        <p:nvSpPr>
          <p:cNvPr id="5" name="Tekstvak 4">
            <a:extLst>
              <a:ext uri="{FF2B5EF4-FFF2-40B4-BE49-F238E27FC236}">
                <a16:creationId xmlns:a16="http://schemas.microsoft.com/office/drawing/2014/main" id="{9E24D746-99A1-F44A-9FAF-3B65DA0C4F1E}"/>
              </a:ext>
            </a:extLst>
          </p:cNvPr>
          <p:cNvSpPr txBox="1"/>
          <p:nvPr/>
        </p:nvSpPr>
        <p:spPr>
          <a:xfrm>
            <a:off x="1202077" y="2454065"/>
            <a:ext cx="5592108" cy="369332"/>
          </a:xfrm>
          <a:prstGeom prst="rect">
            <a:avLst/>
          </a:prstGeom>
          <a:noFill/>
        </p:spPr>
        <p:txBody>
          <a:bodyPr wrap="none" rtlCol="0">
            <a:spAutoFit/>
          </a:bodyPr>
          <a:lstStyle/>
          <a:p>
            <a:r>
              <a:rPr lang="nl-NL" b="1" dirty="0">
                <a:latin typeface="Arial" panose="020B0604020202020204" pitchFamily="34" charset="0"/>
                <a:cs typeface="Arial" panose="020B0604020202020204" pitchFamily="34" charset="0"/>
              </a:rPr>
              <a:t>Tarieven – behandeling vraag bij dialoogsessie 3 </a:t>
            </a:r>
          </a:p>
        </p:txBody>
      </p:sp>
    </p:spTree>
    <p:extLst>
      <p:ext uri="{BB962C8B-B14F-4D97-AF65-F5344CB8AC3E}">
        <p14:creationId xmlns:p14="http://schemas.microsoft.com/office/powerpoint/2010/main" val="157379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4600" kern="1200" dirty="0">
                <a:solidFill>
                  <a:schemeClr val="tx1"/>
                </a:solidFill>
                <a:latin typeface="+mj-lt"/>
                <a:ea typeface="+mj-ea"/>
                <a:cs typeface="+mj-cs"/>
              </a:rPr>
              <a:t>Suggesties </a:t>
            </a:r>
            <a:r>
              <a:rPr lang="en-US" sz="4600" kern="1200" dirty="0" err="1">
                <a:solidFill>
                  <a:schemeClr val="tx1"/>
                </a:solidFill>
                <a:latin typeface="+mj-lt"/>
                <a:ea typeface="+mj-ea"/>
                <a:cs typeface="+mj-cs"/>
              </a:rPr>
              <a:t>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vragen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digitale</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deelnemers</a:t>
            </a:r>
            <a:r>
              <a:rPr lang="en-US" sz="4600" kern="1200" dirty="0">
                <a:solidFill>
                  <a:schemeClr val="tx1"/>
                </a:solidFill>
                <a:latin typeface="+mj-lt"/>
                <a:ea typeface="+mj-ea"/>
                <a:cs typeface="+mj-cs"/>
              </a:rPr>
              <a:t> (d.1)</a:t>
            </a:r>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38881" y="1809541"/>
            <a:ext cx="10909643" cy="687406"/>
          </a:xfrm>
        </p:spPr>
        <p:txBody>
          <a:bodyPr vert="horz" lIns="91440" tIns="45720" rIns="91440" bIns="45720" rtlCol="0" anchor="ctr">
            <a:normAutofit/>
          </a:bodyPr>
          <a:lstStyle/>
          <a:p>
            <a:pPr marL="0" indent="0" algn="ctr">
              <a:buNone/>
            </a:pPr>
            <a:r>
              <a:rPr lang="en-US" sz="2400" b="1" kern="1200" dirty="0">
                <a:solidFill>
                  <a:schemeClr val="tx1"/>
                </a:solidFill>
                <a:effectLst/>
                <a:latin typeface="+mn-lt"/>
                <a:ea typeface="+mn-ea"/>
                <a:cs typeface="+mn-cs"/>
              </a:rPr>
              <a:t>	</a:t>
            </a:r>
            <a:endParaRPr lang="en-US" sz="2400" kern="1200">
              <a:solidFill>
                <a:schemeClr val="tx1"/>
              </a:solidFill>
              <a:latin typeface="+mn-lt"/>
              <a:ea typeface="+mn-ea"/>
              <a:cs typeface="+mn-cs"/>
            </a:endParaRP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578975A4-6730-F143-972C-8A4B5596ECE7}"/>
              </a:ext>
            </a:extLst>
          </p:cNvPr>
          <p:cNvSpPr txBox="1"/>
          <p:nvPr/>
        </p:nvSpPr>
        <p:spPr>
          <a:xfrm>
            <a:off x="797373" y="2084546"/>
            <a:ext cx="10592655" cy="4801314"/>
          </a:xfrm>
          <a:prstGeom prst="rect">
            <a:avLst/>
          </a:prstGeom>
          <a:noFill/>
        </p:spPr>
        <p:txBody>
          <a:bodyPr wrap="square" rtlCol="0">
            <a:spAutoFit/>
          </a:bodyPr>
          <a:lstStyle/>
          <a:p>
            <a:pPr algn="l"/>
            <a:r>
              <a:rPr lang="nl-NL" b="0" i="0" u="none" strike="noStrike" dirty="0">
                <a:solidFill>
                  <a:srgbClr val="191614"/>
                </a:solidFill>
                <a:effectLst/>
                <a:latin typeface="Arial" panose="020B0604020202020204" pitchFamily="34" charset="0"/>
              </a:rPr>
              <a:t>Toepassing en proportionaliteit van </a:t>
            </a:r>
            <a:r>
              <a:rPr lang="nl-NL" b="1" i="0" u="none" strike="noStrike" dirty="0">
                <a:solidFill>
                  <a:srgbClr val="191614"/>
                </a:solidFill>
                <a:effectLst/>
                <a:latin typeface="Arial" panose="020B0604020202020204" pitchFamily="34" charset="0"/>
              </a:rPr>
              <a:t>omzetvereiste Apeldoorn </a:t>
            </a:r>
            <a:r>
              <a:rPr lang="nl-NL" b="0" i="0" u="none" strike="noStrike" dirty="0">
                <a:solidFill>
                  <a:srgbClr val="191614"/>
                </a:solidFill>
                <a:effectLst/>
                <a:latin typeface="Arial" panose="020B0604020202020204" pitchFamily="34" charset="0"/>
              </a:rPr>
              <a:t>(€ 100.000) in toelatingsfase</a:t>
            </a:r>
          </a:p>
          <a:p>
            <a:pPr algn="l"/>
            <a:endParaRPr lang="nl-NL" b="0" i="0" u="none" strike="noStrike" dirty="0">
              <a:solidFill>
                <a:srgbClr val="191614"/>
              </a:solidFill>
              <a:effectLst/>
              <a:latin typeface="Arial" panose="020B0604020202020204" pitchFamily="34" charset="0"/>
            </a:endParaRPr>
          </a:p>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In de aanbestedingsdocumenten is opgenomen dat aanbieders die zich aanmelden voor “Begeleiding Individueel” in Apeldoorn dienen aan te tonen dat zij over de afgelopen drie boekjaren een gemiddelde jaaromzet van €100.000 hebben gerealiseerd binnen dit domein. In de aanmeldingsfase zijn hierover vragen gesteld, maar uit de Nota van Inlichtingen </a:t>
            </a:r>
            <a:r>
              <a:rPr lang="nl-NL" b="1" i="0" u="none" strike="noStrike" dirty="0">
                <a:solidFill>
                  <a:srgbClr val="191614"/>
                </a:solidFill>
                <a:effectLst/>
                <a:latin typeface="Arial" panose="020B0604020202020204" pitchFamily="34" charset="0"/>
              </a:rPr>
              <a:t>blijkt niet hoe dit vereiste is getoetst op proportionaliteit of toegankelijkheid</a:t>
            </a:r>
            <a:r>
              <a:rPr lang="nl-NL" b="0" i="0" u="none" strike="noStrike" dirty="0">
                <a:solidFill>
                  <a:srgbClr val="191614"/>
                </a:solidFill>
                <a:effectLst/>
                <a:latin typeface="Arial" panose="020B0604020202020204" pitchFamily="34" charset="0"/>
              </a:rPr>
              <a:t> voor nieuwe zorgaanbieders.</a:t>
            </a:r>
          </a:p>
          <a:p>
            <a:pPr algn="l"/>
            <a:endParaRPr lang="nl-NL" b="0" i="0" u="none" strike="noStrike" dirty="0">
              <a:solidFill>
                <a:srgbClr val="191614"/>
              </a:solidFill>
              <a:effectLst/>
              <a:latin typeface="Arial" panose="020B0604020202020204" pitchFamily="34" charset="0"/>
            </a:endParaRPr>
          </a:p>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Ook een toelatingsprocedure is een vorm van aanbesteding en eisen moeten dus proportioneel, transparant, objectief en niet-discriminerend zijn. Het proportionaliteitsbeginsel vereist dat de gestelde eisen, voorwaarden en criteria in redelijke verhouding staan tot de aard en omvang van de opdracht. In dit geval gaat het om een raamovereenkomst zonder afnameverplichting en is er dus geen directe opdrachtwaarde per aanbieder. </a:t>
            </a:r>
          </a:p>
          <a:p>
            <a:pPr marL="285750" indent="-285750" algn="l">
              <a:buFont typeface="Arial" panose="020B0604020202020204" pitchFamily="34" charset="0"/>
              <a:buChar char="•"/>
            </a:pPr>
            <a:endParaRPr lang="nl-NL" dirty="0">
              <a:solidFill>
                <a:srgbClr val="191614"/>
              </a:solidFill>
              <a:latin typeface="Arial" panose="020B0604020202020204" pitchFamily="34" charset="0"/>
            </a:endParaRPr>
          </a:p>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Onduidelijk is daarom </a:t>
            </a:r>
            <a:r>
              <a:rPr lang="nl-NL" b="1" i="0" u="none" strike="noStrike" dirty="0">
                <a:solidFill>
                  <a:srgbClr val="191614"/>
                </a:solidFill>
                <a:effectLst/>
                <a:latin typeface="Arial" panose="020B0604020202020204" pitchFamily="34" charset="0"/>
              </a:rPr>
              <a:t>hoe een harde ondergrens van € 100.000 omzet wordt gerechtvaardigd </a:t>
            </a:r>
            <a:r>
              <a:rPr lang="nl-NL" b="0" i="0" u="none" strike="noStrike" dirty="0">
                <a:solidFill>
                  <a:srgbClr val="191614"/>
                </a:solidFill>
                <a:effectLst/>
                <a:latin typeface="Arial" panose="020B0604020202020204" pitchFamily="34" charset="0"/>
              </a:rPr>
              <a:t>en hoe de proportionaliteit getoetst is zonder inschatting van de potentiële opdrachtomvang per aanbieder.</a:t>
            </a:r>
          </a:p>
        </p:txBody>
      </p:sp>
    </p:spTree>
    <p:extLst>
      <p:ext uri="{BB962C8B-B14F-4D97-AF65-F5344CB8AC3E}">
        <p14:creationId xmlns:p14="http://schemas.microsoft.com/office/powerpoint/2010/main" val="1615473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30FD27-9267-D042-9F11-CE24244FA72B}"/>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Programma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kstvak 2">
            <a:extLst>
              <a:ext uri="{FF2B5EF4-FFF2-40B4-BE49-F238E27FC236}">
                <a16:creationId xmlns:a16="http://schemas.microsoft.com/office/drawing/2014/main" id="{B83ACB15-2E20-035D-EFE7-E971E5EC7987}"/>
              </a:ext>
            </a:extLst>
          </p:cNvPr>
          <p:cNvGraphicFramePr/>
          <p:nvPr>
            <p:extLst>
              <p:ext uri="{D42A27DB-BD31-4B8C-83A1-F6EECF244321}">
                <p14:modId xmlns:p14="http://schemas.microsoft.com/office/powerpoint/2010/main" val="502137001"/>
              </p:ext>
            </p:extLst>
          </p:nvPr>
        </p:nvGraphicFramePr>
        <p:xfrm>
          <a:off x="4540861" y="640822"/>
          <a:ext cx="7507471"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29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4600" kern="1200" dirty="0">
                <a:solidFill>
                  <a:schemeClr val="tx1"/>
                </a:solidFill>
                <a:latin typeface="+mj-lt"/>
                <a:ea typeface="+mj-ea"/>
                <a:cs typeface="+mj-cs"/>
              </a:rPr>
              <a:t>Suggesties </a:t>
            </a:r>
            <a:r>
              <a:rPr lang="en-US" sz="4600" kern="1200" dirty="0" err="1">
                <a:solidFill>
                  <a:schemeClr val="tx1"/>
                </a:solidFill>
                <a:latin typeface="+mj-lt"/>
                <a:ea typeface="+mj-ea"/>
                <a:cs typeface="+mj-cs"/>
              </a:rPr>
              <a:t>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vragen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digitale</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deelnemers</a:t>
            </a:r>
            <a:r>
              <a:rPr lang="en-US" sz="4600" kern="1200" dirty="0">
                <a:solidFill>
                  <a:schemeClr val="tx1"/>
                </a:solidFill>
                <a:latin typeface="+mj-lt"/>
                <a:ea typeface="+mj-ea"/>
                <a:cs typeface="+mj-cs"/>
              </a:rPr>
              <a:t> (d.2)</a:t>
            </a:r>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38881" y="1809541"/>
            <a:ext cx="10909643" cy="687406"/>
          </a:xfrm>
        </p:spPr>
        <p:txBody>
          <a:bodyPr vert="horz" lIns="91440" tIns="45720" rIns="91440" bIns="45720" rtlCol="0" anchor="ctr">
            <a:normAutofit/>
          </a:bodyPr>
          <a:lstStyle/>
          <a:p>
            <a:pPr marL="0" indent="0" algn="ctr">
              <a:buNone/>
            </a:pPr>
            <a:r>
              <a:rPr lang="en-US" sz="2400" b="1" kern="1200" dirty="0">
                <a:solidFill>
                  <a:schemeClr val="tx1"/>
                </a:solidFill>
                <a:effectLst/>
                <a:latin typeface="+mn-lt"/>
                <a:ea typeface="+mn-ea"/>
                <a:cs typeface="+mn-cs"/>
              </a:rPr>
              <a:t>	</a:t>
            </a:r>
            <a:endParaRPr lang="en-US" sz="2400" kern="1200">
              <a:solidFill>
                <a:schemeClr val="tx1"/>
              </a:solidFill>
              <a:latin typeface="+mn-lt"/>
              <a:ea typeface="+mn-ea"/>
              <a:cs typeface="+mn-cs"/>
            </a:endParaRP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578975A4-6730-F143-972C-8A4B5596ECE7}"/>
              </a:ext>
            </a:extLst>
          </p:cNvPr>
          <p:cNvSpPr txBox="1"/>
          <p:nvPr/>
        </p:nvSpPr>
        <p:spPr>
          <a:xfrm>
            <a:off x="869292" y="2248932"/>
            <a:ext cx="10592655" cy="4247317"/>
          </a:xfrm>
          <a:prstGeom prst="rect">
            <a:avLst/>
          </a:prstGeom>
          <a:noFill/>
        </p:spPr>
        <p:txBody>
          <a:bodyPr wrap="square" rtlCol="0">
            <a:spAutoFit/>
          </a:bodyPr>
          <a:lstStyle/>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Nu in de aanbestedingsdocumenten tot nu toe hierover geen duidelijkheid is gegeven, is dit met name voor nieuwe en nog groeiende ondernemingen in onze optiek een onredelijke eis. Dit kan leiden tot een niet-dekkend zorglandschap voor Apeldoorn en betekent dat cliënten onnodig moeten wisselen van zorgaanbieder.</a:t>
            </a:r>
          </a:p>
          <a:p>
            <a:pPr algn="l"/>
            <a:endParaRPr lang="nl-NL" b="0" i="0" u="none" strike="noStrike" dirty="0">
              <a:solidFill>
                <a:srgbClr val="191614"/>
              </a:solidFill>
              <a:effectLst/>
              <a:latin typeface="Arial" panose="020B0604020202020204" pitchFamily="34" charset="0"/>
            </a:endParaRPr>
          </a:p>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De aanbestedingsprocedure loopt nog en om te voorkomen dat hierover formele procedures moeten worden gevoerd, achten wij het noodzakelijk dat hierover in de dialoogfase wordt gesproken.</a:t>
            </a:r>
          </a:p>
          <a:p>
            <a:pPr algn="l"/>
            <a:endParaRPr lang="nl-NL" b="0" i="0" u="none" strike="noStrike" dirty="0">
              <a:solidFill>
                <a:srgbClr val="191614"/>
              </a:solidFill>
              <a:effectLst/>
              <a:latin typeface="Arial" panose="020B0604020202020204" pitchFamily="34" charset="0"/>
            </a:endParaRPr>
          </a:p>
          <a:p>
            <a:pPr algn="l"/>
            <a:r>
              <a:rPr lang="nl-NL" b="1" i="0" u="none" strike="noStrike" dirty="0">
                <a:solidFill>
                  <a:srgbClr val="191614"/>
                </a:solidFill>
                <a:effectLst/>
                <a:latin typeface="Arial" panose="020B0604020202020204" pitchFamily="34" charset="0"/>
              </a:rPr>
              <a:t>Doel van agendering:</a:t>
            </a:r>
          </a:p>
          <a:p>
            <a:pPr algn="l"/>
            <a:r>
              <a:rPr lang="nl-NL" b="0" i="0" u="none" strike="noStrike" dirty="0">
                <a:solidFill>
                  <a:srgbClr val="191614"/>
                </a:solidFill>
                <a:effectLst/>
                <a:latin typeface="Arial" panose="020B0604020202020204" pitchFamily="34" charset="0"/>
              </a:rPr>
              <a:t>Bespreken of en op welke wijze met gemeenten (in het bijzonder Apeldoorn) tot een passende, uitvoerbare oplossing kan worden gekomen voor aanbieders die op inhoud voldoen, maar nu formeel dreigen te worden uitgesloten vanwege omzetcriteria waar ze op (korte) termijn wel aan kunnen voldoen. Dit ook met het oog op een </a:t>
            </a:r>
            <a:r>
              <a:rPr lang="nl-NL" b="1" i="0" u="none" strike="noStrike" dirty="0">
                <a:solidFill>
                  <a:srgbClr val="191614"/>
                </a:solidFill>
                <a:effectLst/>
                <a:latin typeface="Arial" panose="020B0604020202020204" pitchFamily="34" charset="0"/>
              </a:rPr>
              <a:t>dekkend zorglandschap voor Apeldoorn en continuïteit </a:t>
            </a:r>
            <a:r>
              <a:rPr lang="nl-NL" b="0" i="0" u="none" strike="noStrike" dirty="0">
                <a:solidFill>
                  <a:srgbClr val="191614"/>
                </a:solidFill>
                <a:effectLst/>
                <a:latin typeface="Arial" panose="020B0604020202020204" pitchFamily="34" charset="0"/>
              </a:rPr>
              <a:t>voor cliënten.</a:t>
            </a:r>
          </a:p>
        </p:txBody>
      </p:sp>
    </p:spTree>
    <p:extLst>
      <p:ext uri="{BB962C8B-B14F-4D97-AF65-F5344CB8AC3E}">
        <p14:creationId xmlns:p14="http://schemas.microsoft.com/office/powerpoint/2010/main" val="287403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1BB3BB-1B09-D44A-A640-F7ED100D99B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latin typeface="+mj-lt"/>
                <a:ea typeface="+mj-ea"/>
                <a:cs typeface="+mj-cs"/>
              </a:rPr>
              <a:t>Beantwoording omzeteis gem. Apeldoorn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kstvak 2">
            <a:extLst>
              <a:ext uri="{FF2B5EF4-FFF2-40B4-BE49-F238E27FC236}">
                <a16:creationId xmlns:a16="http://schemas.microsoft.com/office/drawing/2014/main" id="{D33DA343-A191-B646-AABB-48D8FBA5B556}"/>
              </a:ext>
            </a:extLst>
          </p:cNvPr>
          <p:cNvSpPr txBox="1"/>
          <p:nvPr/>
        </p:nvSpPr>
        <p:spPr>
          <a:xfrm>
            <a:off x="4286670" y="727268"/>
            <a:ext cx="6906491" cy="5585619"/>
          </a:xfrm>
          <a:prstGeom prst="rect">
            <a:avLst/>
          </a:prstGeom>
        </p:spPr>
        <p:txBody>
          <a:bodyPr vert="horz" lIns="91440" tIns="45720" rIns="91440" bIns="45720" rtlCol="0" anchor="ctr">
            <a:normAutofit/>
          </a:bodyPr>
          <a:lstStyle/>
          <a:p>
            <a:pPr marL="342900" lvl="0" indent="-228600">
              <a:lnSpc>
                <a:spcPct val="90000"/>
              </a:lnSpc>
              <a:spcAft>
                <a:spcPts val="600"/>
              </a:spcAft>
              <a:buSzPts val="1000"/>
              <a:buFont typeface="Arial" panose="020B0604020202020204" pitchFamily="34" charset="0"/>
              <a:buChar char="•"/>
              <a:tabLst>
                <a:tab pos="457200" algn="l"/>
              </a:tabLst>
            </a:pPr>
            <a:r>
              <a:rPr lang="en-US" dirty="0">
                <a:effectLst/>
              </a:rPr>
              <a:t>De </a:t>
            </a:r>
            <a:r>
              <a:rPr lang="en-US" dirty="0" err="1">
                <a:effectLst/>
              </a:rPr>
              <a:t>omzet-eis</a:t>
            </a:r>
            <a:r>
              <a:rPr lang="en-US" dirty="0">
                <a:effectLst/>
              </a:rPr>
              <a:t> van €100.000 is </a:t>
            </a:r>
            <a:r>
              <a:rPr lang="en-US" dirty="0" err="1">
                <a:effectLst/>
              </a:rPr>
              <a:t>bedoeld</a:t>
            </a:r>
            <a:r>
              <a:rPr lang="en-US" dirty="0">
                <a:effectLst/>
              </a:rPr>
              <a:t> om </a:t>
            </a:r>
            <a:r>
              <a:rPr lang="en-US" b="1" dirty="0" err="1">
                <a:effectLst/>
              </a:rPr>
              <a:t>continuïteit</a:t>
            </a:r>
            <a:r>
              <a:rPr lang="en-US" b="1" dirty="0">
                <a:effectLst/>
              </a:rPr>
              <a:t>, </a:t>
            </a:r>
            <a:r>
              <a:rPr lang="en-US" b="1" dirty="0" err="1">
                <a:effectLst/>
              </a:rPr>
              <a:t>kwaliteit</a:t>
            </a:r>
            <a:r>
              <a:rPr lang="en-US" b="1" dirty="0">
                <a:effectLst/>
              </a:rPr>
              <a:t> </a:t>
            </a:r>
            <a:r>
              <a:rPr lang="en-US" b="1" dirty="0" err="1">
                <a:effectLst/>
              </a:rPr>
              <a:t>en</a:t>
            </a:r>
            <a:r>
              <a:rPr lang="en-US" b="1" dirty="0">
                <a:effectLst/>
              </a:rPr>
              <a:t> </a:t>
            </a:r>
            <a:r>
              <a:rPr lang="en-US" b="1" dirty="0" err="1">
                <a:effectLst/>
              </a:rPr>
              <a:t>betrouwbaarheid</a:t>
            </a:r>
            <a:r>
              <a:rPr lang="en-US" b="1" dirty="0">
                <a:effectLst/>
              </a:rPr>
              <a:t> van </a:t>
            </a:r>
            <a:r>
              <a:rPr lang="en-US" b="1" dirty="0" err="1">
                <a:effectLst/>
              </a:rPr>
              <a:t>zorg</a:t>
            </a:r>
            <a:r>
              <a:rPr lang="en-US" b="1" dirty="0">
                <a:effectLst/>
              </a:rPr>
              <a:t> </a:t>
            </a:r>
            <a:r>
              <a:rPr lang="en-US" dirty="0" err="1">
                <a:effectLst/>
              </a:rPr>
              <a:t>te</a:t>
            </a:r>
            <a:r>
              <a:rPr lang="en-US" dirty="0">
                <a:effectLst/>
              </a:rPr>
              <a:t> </a:t>
            </a:r>
            <a:r>
              <a:rPr lang="en-US" dirty="0" err="1">
                <a:effectLst/>
              </a:rPr>
              <a:t>waarborgen</a:t>
            </a:r>
            <a:r>
              <a:rPr lang="en-US" dirty="0">
                <a:effectLst/>
              </a:rPr>
              <a:t>.</a:t>
            </a:r>
          </a:p>
          <a:p>
            <a:pPr marL="342900" lvl="0" indent="-228600">
              <a:lnSpc>
                <a:spcPct val="90000"/>
              </a:lnSpc>
              <a:spcAft>
                <a:spcPts val="600"/>
              </a:spcAft>
              <a:buSzPts val="1000"/>
              <a:buFont typeface="Arial" panose="020B0604020202020204" pitchFamily="34" charset="0"/>
              <a:buChar char="•"/>
              <a:tabLst>
                <a:tab pos="457200" algn="l"/>
              </a:tabLst>
            </a:pPr>
            <a:r>
              <a:rPr lang="en-US" dirty="0">
                <a:effectLst/>
              </a:rPr>
              <a:t>De </a:t>
            </a:r>
            <a:r>
              <a:rPr lang="en-US" dirty="0" err="1">
                <a:effectLst/>
              </a:rPr>
              <a:t>eis</a:t>
            </a:r>
            <a:r>
              <a:rPr lang="en-US" dirty="0">
                <a:effectLst/>
              </a:rPr>
              <a:t> </a:t>
            </a:r>
            <a:r>
              <a:rPr lang="en-US" dirty="0" err="1">
                <a:effectLst/>
              </a:rPr>
              <a:t>toont</a:t>
            </a:r>
            <a:r>
              <a:rPr lang="en-US" dirty="0">
                <a:effectLst/>
              </a:rPr>
              <a:t> </a:t>
            </a:r>
            <a:r>
              <a:rPr lang="en-US" dirty="0" err="1">
                <a:effectLst/>
              </a:rPr>
              <a:t>aan</a:t>
            </a:r>
            <a:r>
              <a:rPr lang="en-US" dirty="0">
                <a:effectLst/>
              </a:rPr>
              <a:t> </a:t>
            </a:r>
            <a:r>
              <a:rPr lang="en-US" dirty="0" err="1">
                <a:effectLst/>
              </a:rPr>
              <a:t>dat</a:t>
            </a:r>
            <a:r>
              <a:rPr lang="en-US" dirty="0">
                <a:effectLst/>
              </a:rPr>
              <a:t> </a:t>
            </a:r>
            <a:r>
              <a:rPr lang="en-US" dirty="0" err="1">
                <a:effectLst/>
              </a:rPr>
              <a:t>een</a:t>
            </a:r>
            <a:r>
              <a:rPr lang="en-US" dirty="0">
                <a:effectLst/>
              </a:rPr>
              <a:t> </a:t>
            </a:r>
            <a:r>
              <a:rPr lang="en-US" dirty="0" err="1">
                <a:effectLst/>
              </a:rPr>
              <a:t>aanbieder</a:t>
            </a:r>
            <a:r>
              <a:rPr lang="en-US" dirty="0">
                <a:effectLst/>
              </a:rPr>
              <a:t> over </a:t>
            </a:r>
            <a:r>
              <a:rPr lang="en-US" b="1" dirty="0" err="1">
                <a:effectLst/>
              </a:rPr>
              <a:t>voldoende</a:t>
            </a:r>
            <a:r>
              <a:rPr lang="en-US" b="1" dirty="0">
                <a:effectLst/>
              </a:rPr>
              <a:t> </a:t>
            </a:r>
            <a:r>
              <a:rPr lang="en-US" b="1" dirty="0" err="1">
                <a:effectLst/>
              </a:rPr>
              <a:t>organisatiekracht</a:t>
            </a:r>
            <a:r>
              <a:rPr lang="en-US" b="1" dirty="0">
                <a:effectLst/>
              </a:rPr>
              <a:t> </a:t>
            </a:r>
            <a:r>
              <a:rPr lang="en-US" b="1" dirty="0" err="1">
                <a:effectLst/>
              </a:rPr>
              <a:t>en</a:t>
            </a:r>
            <a:r>
              <a:rPr lang="en-US" b="1" dirty="0">
                <a:effectLst/>
              </a:rPr>
              <a:t> </a:t>
            </a:r>
            <a:r>
              <a:rPr lang="en-US" b="1" dirty="0" err="1">
                <a:effectLst/>
              </a:rPr>
              <a:t>ervaring</a:t>
            </a:r>
            <a:r>
              <a:rPr lang="en-US" dirty="0">
                <a:effectLst/>
              </a:rPr>
              <a:t> </a:t>
            </a:r>
            <a:r>
              <a:rPr lang="en-US" dirty="0" err="1">
                <a:effectLst/>
              </a:rPr>
              <a:t>beschikt</a:t>
            </a:r>
            <a:r>
              <a:rPr lang="en-US" dirty="0">
                <a:effectLst/>
              </a:rPr>
              <a:t> om </a:t>
            </a:r>
            <a:r>
              <a:rPr lang="en-US" dirty="0" err="1">
                <a:effectLst/>
              </a:rPr>
              <a:t>cliënten</a:t>
            </a:r>
            <a:r>
              <a:rPr lang="en-US" dirty="0">
                <a:effectLst/>
              </a:rPr>
              <a:t> </a:t>
            </a:r>
            <a:r>
              <a:rPr lang="en-US" dirty="0" err="1">
                <a:effectLst/>
              </a:rPr>
              <a:t>adequaat</a:t>
            </a:r>
            <a:r>
              <a:rPr lang="en-US" dirty="0">
                <a:effectLst/>
              </a:rPr>
              <a:t> </a:t>
            </a:r>
            <a:r>
              <a:rPr lang="en-US" dirty="0" err="1">
                <a:effectLst/>
              </a:rPr>
              <a:t>te</a:t>
            </a:r>
            <a:r>
              <a:rPr lang="en-US" dirty="0">
                <a:effectLst/>
              </a:rPr>
              <a:t> </a:t>
            </a:r>
            <a:r>
              <a:rPr lang="en-US" dirty="0" err="1">
                <a:effectLst/>
              </a:rPr>
              <a:t>bedienen</a:t>
            </a:r>
            <a:r>
              <a:rPr lang="en-US" dirty="0">
                <a:effectLst/>
              </a:rPr>
              <a:t>.</a:t>
            </a:r>
          </a:p>
          <a:p>
            <a:pPr marL="342900" lvl="0" indent="-228600">
              <a:lnSpc>
                <a:spcPct val="90000"/>
              </a:lnSpc>
              <a:spcAft>
                <a:spcPts val="600"/>
              </a:spcAft>
              <a:buSzPts val="1000"/>
              <a:buFont typeface="Arial" panose="020B0604020202020204" pitchFamily="34" charset="0"/>
              <a:buChar char="•"/>
              <a:tabLst>
                <a:tab pos="457200" algn="l"/>
              </a:tabLst>
            </a:pPr>
            <a:r>
              <a:rPr lang="en-US" dirty="0">
                <a:effectLst/>
              </a:rPr>
              <a:t>De </a:t>
            </a:r>
            <a:r>
              <a:rPr lang="en-US" dirty="0" err="1">
                <a:effectLst/>
              </a:rPr>
              <a:t>grens</a:t>
            </a:r>
            <a:r>
              <a:rPr lang="en-US" dirty="0">
                <a:effectLst/>
              </a:rPr>
              <a:t> is </a:t>
            </a:r>
            <a:r>
              <a:rPr lang="en-US" dirty="0" err="1">
                <a:effectLst/>
              </a:rPr>
              <a:t>gebaseerd</a:t>
            </a:r>
            <a:r>
              <a:rPr lang="en-US" dirty="0">
                <a:effectLst/>
              </a:rPr>
              <a:t> op de </a:t>
            </a:r>
            <a:r>
              <a:rPr lang="en-US" dirty="0" err="1">
                <a:effectLst/>
              </a:rPr>
              <a:t>gemiddelde</a:t>
            </a:r>
            <a:r>
              <a:rPr lang="en-US" dirty="0">
                <a:effectLst/>
              </a:rPr>
              <a:t> </a:t>
            </a:r>
            <a:r>
              <a:rPr lang="en-US" dirty="0" err="1">
                <a:effectLst/>
              </a:rPr>
              <a:t>zorgkosten</a:t>
            </a:r>
            <a:r>
              <a:rPr lang="en-US" dirty="0">
                <a:effectLst/>
              </a:rPr>
              <a:t> per </a:t>
            </a:r>
            <a:r>
              <a:rPr lang="en-US" dirty="0" err="1">
                <a:effectLst/>
              </a:rPr>
              <a:t>traject</a:t>
            </a:r>
            <a:r>
              <a:rPr lang="en-US" dirty="0">
                <a:effectLst/>
              </a:rPr>
              <a:t> </a:t>
            </a:r>
            <a:r>
              <a:rPr lang="en-US" dirty="0" err="1">
                <a:effectLst/>
              </a:rPr>
              <a:t>en</a:t>
            </a:r>
            <a:r>
              <a:rPr lang="en-US" dirty="0">
                <a:effectLst/>
              </a:rPr>
              <a:t> het </a:t>
            </a:r>
            <a:r>
              <a:rPr lang="en-US" dirty="0" err="1">
                <a:effectLst/>
              </a:rPr>
              <a:t>minimale</a:t>
            </a:r>
            <a:r>
              <a:rPr lang="en-US" dirty="0">
                <a:effectLst/>
              </a:rPr>
              <a:t> volume </a:t>
            </a:r>
            <a:r>
              <a:rPr lang="en-US" dirty="0" err="1">
                <a:effectLst/>
              </a:rPr>
              <a:t>dat</a:t>
            </a:r>
            <a:r>
              <a:rPr lang="en-US" dirty="0">
                <a:effectLst/>
              </a:rPr>
              <a:t> </a:t>
            </a:r>
            <a:r>
              <a:rPr lang="en-US" dirty="0" err="1">
                <a:effectLst/>
              </a:rPr>
              <a:t>nodig</a:t>
            </a:r>
            <a:r>
              <a:rPr lang="en-US" dirty="0">
                <a:effectLst/>
              </a:rPr>
              <a:t> is </a:t>
            </a:r>
            <a:r>
              <a:rPr lang="en-US" dirty="0" err="1">
                <a:effectLst/>
              </a:rPr>
              <a:t>voor</a:t>
            </a:r>
            <a:r>
              <a:rPr lang="en-US" dirty="0">
                <a:effectLst/>
              </a:rPr>
              <a:t> </a:t>
            </a:r>
            <a:r>
              <a:rPr lang="en-US" dirty="0" err="1">
                <a:effectLst/>
              </a:rPr>
              <a:t>verantwoorde</a:t>
            </a:r>
            <a:r>
              <a:rPr lang="en-US" dirty="0">
                <a:effectLst/>
              </a:rPr>
              <a:t> </a:t>
            </a:r>
            <a:r>
              <a:rPr lang="en-US" dirty="0" err="1">
                <a:effectLst/>
              </a:rPr>
              <a:t>zorgverlening</a:t>
            </a:r>
            <a:r>
              <a:rPr lang="en-US" dirty="0">
                <a:effectLst/>
              </a:rPr>
              <a:t>.</a:t>
            </a:r>
          </a:p>
          <a:p>
            <a:pPr marL="342900" lvl="0" indent="-228600">
              <a:lnSpc>
                <a:spcPct val="90000"/>
              </a:lnSpc>
              <a:spcAft>
                <a:spcPts val="600"/>
              </a:spcAft>
              <a:buSzPts val="1000"/>
              <a:buFont typeface="Arial" panose="020B0604020202020204" pitchFamily="34" charset="0"/>
              <a:buChar char="•"/>
              <a:tabLst>
                <a:tab pos="457200" algn="l"/>
              </a:tabLst>
            </a:pPr>
            <a:r>
              <a:rPr lang="en-US" dirty="0">
                <a:effectLst/>
              </a:rPr>
              <a:t>De </a:t>
            </a:r>
            <a:r>
              <a:rPr lang="en-US" dirty="0" err="1">
                <a:effectLst/>
              </a:rPr>
              <a:t>eis</a:t>
            </a:r>
            <a:r>
              <a:rPr lang="en-US" dirty="0">
                <a:effectLst/>
              </a:rPr>
              <a:t> is </a:t>
            </a:r>
            <a:r>
              <a:rPr lang="en-US" dirty="0" err="1">
                <a:effectLst/>
              </a:rPr>
              <a:t>proportioneel</a:t>
            </a:r>
            <a:r>
              <a:rPr lang="en-US" dirty="0">
                <a:effectLst/>
              </a:rPr>
              <a:t> </a:t>
            </a:r>
            <a:r>
              <a:rPr lang="en-US" dirty="0" err="1">
                <a:effectLst/>
              </a:rPr>
              <a:t>en</a:t>
            </a:r>
            <a:r>
              <a:rPr lang="en-US" dirty="0">
                <a:effectLst/>
              </a:rPr>
              <a:t> </a:t>
            </a:r>
            <a:r>
              <a:rPr lang="en-US" dirty="0" err="1">
                <a:effectLst/>
              </a:rPr>
              <a:t>objectief</a:t>
            </a:r>
            <a:r>
              <a:rPr lang="en-US" dirty="0">
                <a:effectLst/>
              </a:rPr>
              <a:t> </a:t>
            </a:r>
            <a:r>
              <a:rPr lang="en-US" dirty="0" err="1">
                <a:effectLst/>
              </a:rPr>
              <a:t>onderbouwd</a:t>
            </a:r>
            <a:r>
              <a:rPr lang="en-US" dirty="0">
                <a:effectLst/>
              </a:rPr>
              <a:t>, </a:t>
            </a:r>
            <a:r>
              <a:rPr lang="en-US" dirty="0" err="1">
                <a:effectLst/>
              </a:rPr>
              <a:t>en</a:t>
            </a:r>
            <a:r>
              <a:rPr lang="en-US" dirty="0">
                <a:effectLst/>
              </a:rPr>
              <a:t> sluit </a:t>
            </a:r>
            <a:r>
              <a:rPr lang="en-US" dirty="0" err="1">
                <a:effectLst/>
              </a:rPr>
              <a:t>aan</a:t>
            </a:r>
            <a:r>
              <a:rPr lang="en-US" dirty="0">
                <a:effectLst/>
              </a:rPr>
              <a:t> </a:t>
            </a:r>
            <a:r>
              <a:rPr lang="en-US" dirty="0" err="1">
                <a:effectLst/>
              </a:rPr>
              <a:t>bij</a:t>
            </a:r>
            <a:r>
              <a:rPr lang="en-US" dirty="0">
                <a:effectLst/>
              </a:rPr>
              <a:t> de </a:t>
            </a:r>
            <a:r>
              <a:rPr lang="en-US" dirty="0" err="1">
                <a:effectLst/>
              </a:rPr>
              <a:t>aard</a:t>
            </a:r>
            <a:r>
              <a:rPr lang="en-US" dirty="0">
                <a:effectLst/>
              </a:rPr>
              <a:t> </a:t>
            </a:r>
            <a:r>
              <a:rPr lang="en-US" dirty="0" err="1">
                <a:effectLst/>
              </a:rPr>
              <a:t>en</a:t>
            </a:r>
            <a:r>
              <a:rPr lang="en-US" dirty="0">
                <a:effectLst/>
              </a:rPr>
              <a:t> </a:t>
            </a:r>
            <a:r>
              <a:rPr lang="en-US" dirty="0" err="1">
                <a:effectLst/>
              </a:rPr>
              <a:t>omvang</a:t>
            </a:r>
            <a:r>
              <a:rPr lang="en-US" dirty="0">
                <a:effectLst/>
              </a:rPr>
              <a:t> van het </a:t>
            </a:r>
            <a:r>
              <a:rPr lang="en-US" dirty="0" err="1">
                <a:effectLst/>
              </a:rPr>
              <a:t>zorgproduct</a:t>
            </a:r>
            <a:r>
              <a:rPr lang="en-US" dirty="0">
                <a:effectLst/>
              </a:rPr>
              <a:t>.</a:t>
            </a:r>
          </a:p>
          <a:p>
            <a:pPr marL="342900" lvl="0" indent="-228600">
              <a:lnSpc>
                <a:spcPct val="90000"/>
              </a:lnSpc>
              <a:spcAft>
                <a:spcPts val="600"/>
              </a:spcAft>
              <a:buSzPts val="1000"/>
              <a:buFont typeface="Arial" panose="020B0604020202020204" pitchFamily="34" charset="0"/>
              <a:buChar char="•"/>
              <a:tabLst>
                <a:tab pos="457200" algn="l"/>
              </a:tabLst>
            </a:pPr>
            <a:r>
              <a:rPr lang="en-US" dirty="0">
                <a:effectLst/>
              </a:rPr>
              <a:t>De </a:t>
            </a:r>
            <a:r>
              <a:rPr lang="en-US" dirty="0" err="1">
                <a:effectLst/>
              </a:rPr>
              <a:t>toelatingsprocedure</a:t>
            </a:r>
            <a:r>
              <a:rPr lang="en-US" dirty="0">
                <a:effectLst/>
              </a:rPr>
              <a:t> </a:t>
            </a:r>
            <a:r>
              <a:rPr lang="en-US" dirty="0" err="1">
                <a:effectLst/>
              </a:rPr>
              <a:t>blijft</a:t>
            </a:r>
            <a:r>
              <a:rPr lang="en-US" dirty="0">
                <a:effectLst/>
              </a:rPr>
              <a:t> open,  </a:t>
            </a:r>
            <a:r>
              <a:rPr lang="en-US" dirty="0" err="1">
                <a:effectLst/>
              </a:rPr>
              <a:t>aanbieders</a:t>
            </a:r>
            <a:r>
              <a:rPr lang="en-US" dirty="0">
                <a:effectLst/>
              </a:rPr>
              <a:t> </a:t>
            </a:r>
            <a:r>
              <a:rPr lang="en-US" dirty="0" err="1">
                <a:effectLst/>
              </a:rPr>
              <a:t>kunnen</a:t>
            </a:r>
            <a:r>
              <a:rPr lang="en-US" dirty="0">
                <a:effectLst/>
              </a:rPr>
              <a:t> </a:t>
            </a:r>
            <a:r>
              <a:rPr lang="en-US" dirty="0" err="1">
                <a:effectLst/>
              </a:rPr>
              <a:t>zich</a:t>
            </a:r>
            <a:r>
              <a:rPr lang="en-US" dirty="0">
                <a:effectLst/>
              </a:rPr>
              <a:t> </a:t>
            </a:r>
            <a:r>
              <a:rPr lang="en-US" dirty="0" err="1">
                <a:effectLst/>
              </a:rPr>
              <a:t>opnieuw</a:t>
            </a:r>
            <a:r>
              <a:rPr lang="en-US" dirty="0">
                <a:effectLst/>
              </a:rPr>
              <a:t> </a:t>
            </a:r>
            <a:r>
              <a:rPr lang="en-US" dirty="0" err="1">
                <a:effectLst/>
              </a:rPr>
              <a:t>aanmelden</a:t>
            </a:r>
            <a:r>
              <a:rPr lang="en-US" dirty="0">
                <a:effectLst/>
              </a:rPr>
              <a:t> </a:t>
            </a:r>
            <a:r>
              <a:rPr lang="en-US" dirty="0" err="1">
                <a:effectLst/>
              </a:rPr>
              <a:t>zodra</a:t>
            </a:r>
            <a:r>
              <a:rPr lang="en-US" dirty="0">
                <a:effectLst/>
              </a:rPr>
              <a:t> </a:t>
            </a:r>
            <a:r>
              <a:rPr lang="en-US" dirty="0" err="1">
                <a:effectLst/>
              </a:rPr>
              <a:t>zij</a:t>
            </a:r>
            <a:r>
              <a:rPr lang="en-US" dirty="0">
                <a:effectLst/>
              </a:rPr>
              <a:t> </a:t>
            </a:r>
            <a:r>
              <a:rPr lang="en-US" dirty="0" err="1">
                <a:effectLst/>
              </a:rPr>
              <a:t>aan</a:t>
            </a:r>
            <a:r>
              <a:rPr lang="en-US" dirty="0">
                <a:effectLst/>
              </a:rPr>
              <a:t> de </a:t>
            </a:r>
            <a:r>
              <a:rPr lang="en-US" dirty="0" err="1">
                <a:effectLst/>
              </a:rPr>
              <a:t>eis</a:t>
            </a:r>
            <a:r>
              <a:rPr lang="en-US" dirty="0">
                <a:effectLst/>
              </a:rPr>
              <a:t> </a:t>
            </a:r>
            <a:r>
              <a:rPr lang="en-US" dirty="0" err="1">
                <a:effectLst/>
              </a:rPr>
              <a:t>voldoen</a:t>
            </a:r>
            <a:r>
              <a:rPr lang="en-US" dirty="0">
                <a:effectLst/>
              </a:rPr>
              <a:t>.</a:t>
            </a:r>
          </a:p>
          <a:p>
            <a:pPr marL="342900" lvl="0" indent="-228600">
              <a:lnSpc>
                <a:spcPct val="90000"/>
              </a:lnSpc>
              <a:spcAft>
                <a:spcPts val="600"/>
              </a:spcAft>
              <a:buSzPts val="1000"/>
              <a:buFont typeface="Arial" panose="020B0604020202020204" pitchFamily="34" charset="0"/>
              <a:buChar char="•"/>
              <a:tabLst>
                <a:tab pos="457200" algn="l"/>
              </a:tabLst>
            </a:pPr>
            <a:endParaRPr lang="en-US" dirty="0"/>
          </a:p>
          <a:p>
            <a:pPr marL="342900" lvl="0" indent="-228600">
              <a:lnSpc>
                <a:spcPct val="90000"/>
              </a:lnSpc>
              <a:spcAft>
                <a:spcPts val="600"/>
              </a:spcAft>
              <a:buSzPts val="1000"/>
              <a:buFont typeface="Arial" panose="020B0604020202020204" pitchFamily="34" charset="0"/>
              <a:buChar char="•"/>
              <a:tabLst>
                <a:tab pos="457200" algn="l"/>
              </a:tabLst>
            </a:pPr>
            <a:endParaRPr lang="en-US" dirty="0"/>
          </a:p>
          <a:p>
            <a:pPr marL="342900" lvl="0" indent="-228600">
              <a:lnSpc>
                <a:spcPct val="90000"/>
              </a:lnSpc>
              <a:spcAft>
                <a:spcPts val="600"/>
              </a:spcAft>
              <a:buSzPts val="1000"/>
              <a:buFont typeface="Arial" panose="020B0604020202020204" pitchFamily="34" charset="0"/>
              <a:buChar char="•"/>
              <a:tabLst>
                <a:tab pos="457200" algn="l"/>
              </a:tabLst>
            </a:pPr>
            <a:r>
              <a:rPr lang="en-US" dirty="0" err="1"/>
              <a:t>E</a:t>
            </a:r>
            <a:r>
              <a:rPr lang="en-US" dirty="0" err="1">
                <a:effectLst/>
              </a:rPr>
              <a:t>en</a:t>
            </a:r>
            <a:r>
              <a:rPr lang="en-US" dirty="0">
                <a:effectLst/>
              </a:rPr>
              <a:t> </a:t>
            </a:r>
            <a:r>
              <a:rPr lang="en-US" dirty="0" err="1">
                <a:effectLst/>
              </a:rPr>
              <a:t>toelatingsprocedure</a:t>
            </a:r>
            <a:r>
              <a:rPr lang="en-US" dirty="0">
                <a:effectLst/>
              </a:rPr>
              <a:t> is </a:t>
            </a:r>
            <a:r>
              <a:rPr lang="en-US" dirty="0" err="1">
                <a:effectLst/>
              </a:rPr>
              <a:t>géén</a:t>
            </a:r>
            <a:r>
              <a:rPr lang="en-US" dirty="0">
                <a:effectLst/>
              </a:rPr>
              <a:t> </a:t>
            </a:r>
            <a:r>
              <a:rPr lang="en-US" dirty="0" err="1">
                <a:effectLst/>
              </a:rPr>
              <a:t>vorm</a:t>
            </a:r>
            <a:r>
              <a:rPr lang="en-US" dirty="0">
                <a:effectLst/>
              </a:rPr>
              <a:t> van </a:t>
            </a:r>
            <a:r>
              <a:rPr lang="en-US" dirty="0" err="1">
                <a:effectLst/>
              </a:rPr>
              <a:t>aanbesteden</a:t>
            </a:r>
            <a:r>
              <a:rPr lang="en-US" dirty="0">
                <a:effectLst/>
              </a:rPr>
              <a:t> </a:t>
            </a:r>
            <a:r>
              <a:rPr lang="en-US" dirty="0" err="1">
                <a:effectLst/>
              </a:rPr>
              <a:t>en</a:t>
            </a:r>
            <a:r>
              <a:rPr lang="en-US" dirty="0">
                <a:effectLst/>
              </a:rPr>
              <a:t> de </a:t>
            </a:r>
            <a:r>
              <a:rPr lang="en-US" dirty="0" err="1">
                <a:effectLst/>
              </a:rPr>
              <a:t>aanbestedingsbeginselen</a:t>
            </a:r>
            <a:r>
              <a:rPr lang="en-US" dirty="0">
                <a:effectLst/>
              </a:rPr>
              <a:t> </a:t>
            </a:r>
            <a:r>
              <a:rPr lang="en-US" dirty="0" err="1">
                <a:effectLst/>
              </a:rPr>
              <a:t>gelden</a:t>
            </a:r>
            <a:r>
              <a:rPr lang="en-US" dirty="0">
                <a:effectLst/>
              </a:rPr>
              <a:t> dan </a:t>
            </a:r>
            <a:r>
              <a:rPr lang="en-US" dirty="0" err="1">
                <a:effectLst/>
              </a:rPr>
              <a:t>ook</a:t>
            </a:r>
            <a:r>
              <a:rPr lang="en-US" dirty="0">
                <a:effectLst/>
              </a:rPr>
              <a:t> </a:t>
            </a:r>
            <a:r>
              <a:rPr lang="en-US" dirty="0" err="1">
                <a:effectLst/>
              </a:rPr>
              <a:t>niet</a:t>
            </a:r>
            <a:r>
              <a:rPr lang="en-US" dirty="0">
                <a:effectLst/>
              </a:rPr>
              <a:t> (Rb. Midden-Nederland 28 </a:t>
            </a:r>
            <a:r>
              <a:rPr lang="en-US" dirty="0" err="1">
                <a:effectLst/>
              </a:rPr>
              <a:t>januari</a:t>
            </a:r>
            <a:r>
              <a:rPr lang="en-US" dirty="0">
                <a:effectLst/>
              </a:rPr>
              <a:t> 2025, ECLI:NL:RBMNE:2025:133). De </a:t>
            </a:r>
            <a:r>
              <a:rPr lang="en-US" dirty="0" err="1">
                <a:effectLst/>
              </a:rPr>
              <a:t>algemene</a:t>
            </a:r>
            <a:r>
              <a:rPr lang="en-US" dirty="0">
                <a:effectLst/>
              </a:rPr>
              <a:t> </a:t>
            </a:r>
            <a:r>
              <a:rPr lang="en-US" dirty="0" err="1">
                <a:effectLst/>
              </a:rPr>
              <a:t>beginselen</a:t>
            </a:r>
            <a:r>
              <a:rPr lang="en-US" dirty="0">
                <a:effectLst/>
              </a:rPr>
              <a:t> van </a:t>
            </a:r>
            <a:r>
              <a:rPr lang="en-US" dirty="0" err="1">
                <a:effectLst/>
              </a:rPr>
              <a:t>behoorlijk</a:t>
            </a:r>
            <a:r>
              <a:rPr lang="en-US" dirty="0">
                <a:effectLst/>
              </a:rPr>
              <a:t> </a:t>
            </a:r>
            <a:r>
              <a:rPr lang="en-US" dirty="0" err="1">
                <a:effectLst/>
              </a:rPr>
              <a:t>bestuur</a:t>
            </a:r>
            <a:r>
              <a:rPr lang="en-US" dirty="0">
                <a:effectLst/>
              </a:rPr>
              <a:t> </a:t>
            </a:r>
            <a:r>
              <a:rPr lang="en-US" dirty="0" err="1">
                <a:effectLst/>
              </a:rPr>
              <a:t>wel</a:t>
            </a:r>
            <a:r>
              <a:rPr lang="en-US" dirty="0">
                <a:effectLst/>
              </a:rPr>
              <a:t> (via art. 3:14 BW). </a:t>
            </a:r>
            <a:r>
              <a:rPr lang="en-US" dirty="0" err="1">
                <a:effectLst/>
              </a:rPr>
              <a:t>Aan</a:t>
            </a:r>
            <a:r>
              <a:rPr lang="en-US" dirty="0">
                <a:effectLst/>
              </a:rPr>
              <a:t> die </a:t>
            </a:r>
            <a:r>
              <a:rPr lang="en-US" dirty="0" err="1">
                <a:effectLst/>
              </a:rPr>
              <a:t>beginselen</a:t>
            </a:r>
            <a:r>
              <a:rPr lang="en-US" dirty="0">
                <a:effectLst/>
              </a:rPr>
              <a:t> </a:t>
            </a:r>
            <a:r>
              <a:rPr lang="en-US" dirty="0" err="1">
                <a:effectLst/>
              </a:rPr>
              <a:t>voldoet</a:t>
            </a:r>
            <a:r>
              <a:rPr lang="en-US" dirty="0">
                <a:effectLst/>
              </a:rPr>
              <a:t> de </a:t>
            </a:r>
            <a:r>
              <a:rPr lang="en-US" dirty="0" err="1">
                <a:effectLst/>
              </a:rPr>
              <a:t>eis</a:t>
            </a:r>
            <a:r>
              <a:rPr lang="en-US" dirty="0">
                <a:effectLst/>
              </a:rPr>
              <a:t>, </a:t>
            </a:r>
            <a:r>
              <a:rPr lang="en-US" dirty="0" err="1">
                <a:effectLst/>
              </a:rPr>
              <a:t>althans</a:t>
            </a:r>
            <a:r>
              <a:rPr lang="en-US" dirty="0">
                <a:effectLst/>
              </a:rPr>
              <a:t> </a:t>
            </a:r>
            <a:r>
              <a:rPr lang="en-US" dirty="0" err="1">
                <a:effectLst/>
              </a:rPr>
              <a:t>dat</a:t>
            </a:r>
            <a:r>
              <a:rPr lang="en-US" dirty="0">
                <a:effectLst/>
              </a:rPr>
              <a:t> is </a:t>
            </a:r>
            <a:r>
              <a:rPr lang="en-US" dirty="0" err="1">
                <a:effectLst/>
              </a:rPr>
              <a:t>aan</a:t>
            </a:r>
            <a:r>
              <a:rPr lang="en-US" dirty="0">
                <a:effectLst/>
              </a:rPr>
              <a:t> Apeldoorn om </a:t>
            </a:r>
            <a:r>
              <a:rPr lang="en-US" dirty="0" err="1">
                <a:effectLst/>
              </a:rPr>
              <a:t>aan</a:t>
            </a:r>
            <a:r>
              <a:rPr lang="en-US" dirty="0">
                <a:effectLst/>
              </a:rPr>
              <a:t> </a:t>
            </a:r>
            <a:r>
              <a:rPr lang="en-US" dirty="0" err="1">
                <a:effectLst/>
              </a:rPr>
              <a:t>te</a:t>
            </a:r>
            <a:r>
              <a:rPr lang="en-US" dirty="0">
                <a:effectLst/>
              </a:rPr>
              <a:t> </a:t>
            </a:r>
            <a:r>
              <a:rPr lang="en-US" dirty="0" err="1">
                <a:effectLst/>
              </a:rPr>
              <a:t>tonen</a:t>
            </a:r>
            <a:r>
              <a:rPr lang="en-US" dirty="0">
                <a:effectLst/>
              </a:rPr>
              <a:t>.</a:t>
            </a:r>
          </a:p>
          <a:p>
            <a:pPr indent="-228600">
              <a:lnSpc>
                <a:spcPct val="90000"/>
              </a:lnSpc>
              <a:spcAft>
                <a:spcPts val="600"/>
              </a:spcAft>
              <a:buFont typeface="Arial" panose="020B0604020202020204" pitchFamily="34" charset="0"/>
              <a:buChar char="•"/>
            </a:pPr>
            <a:endParaRPr lang="en-US" dirty="0">
              <a:effectLst/>
            </a:endParaRPr>
          </a:p>
        </p:txBody>
      </p:sp>
    </p:spTree>
    <p:extLst>
      <p:ext uri="{BB962C8B-B14F-4D97-AF65-F5344CB8AC3E}">
        <p14:creationId xmlns:p14="http://schemas.microsoft.com/office/powerpoint/2010/main" val="423483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4600" kern="1200" dirty="0">
                <a:solidFill>
                  <a:schemeClr val="tx1"/>
                </a:solidFill>
                <a:latin typeface="+mj-lt"/>
                <a:ea typeface="+mj-ea"/>
                <a:cs typeface="+mj-cs"/>
              </a:rPr>
              <a:t>Suggesties </a:t>
            </a:r>
            <a:r>
              <a:rPr lang="en-US" sz="4600" kern="1200" dirty="0" err="1">
                <a:solidFill>
                  <a:schemeClr val="tx1"/>
                </a:solidFill>
                <a:latin typeface="+mj-lt"/>
                <a:ea typeface="+mj-ea"/>
                <a:cs typeface="+mj-cs"/>
              </a:rPr>
              <a:t>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vragen</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digitale</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deelnemers</a:t>
            </a:r>
            <a:r>
              <a:rPr lang="en-US" sz="4600" kern="1200" dirty="0">
                <a:solidFill>
                  <a:schemeClr val="tx1"/>
                </a:solidFill>
                <a:latin typeface="+mj-lt"/>
                <a:ea typeface="+mj-ea"/>
                <a:cs typeface="+mj-cs"/>
              </a:rPr>
              <a:t> (d.2)</a:t>
            </a:r>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38881" y="1809541"/>
            <a:ext cx="10909643" cy="687406"/>
          </a:xfrm>
        </p:spPr>
        <p:txBody>
          <a:bodyPr vert="horz" lIns="91440" tIns="45720" rIns="91440" bIns="45720" rtlCol="0" anchor="ctr">
            <a:normAutofit/>
          </a:bodyPr>
          <a:lstStyle/>
          <a:p>
            <a:pPr marL="0" indent="0" algn="ctr">
              <a:buNone/>
            </a:pPr>
            <a:r>
              <a:rPr lang="en-US" sz="2400" b="1" kern="1200" dirty="0">
                <a:solidFill>
                  <a:schemeClr val="tx1"/>
                </a:solidFill>
                <a:effectLst/>
                <a:latin typeface="+mn-lt"/>
                <a:ea typeface="+mn-ea"/>
                <a:cs typeface="+mn-cs"/>
              </a:rPr>
              <a:t>No Show	</a:t>
            </a:r>
            <a:endParaRPr lang="en-US" sz="2400" kern="1200" dirty="0">
              <a:solidFill>
                <a:schemeClr val="tx1"/>
              </a:solidFill>
              <a:latin typeface="+mn-lt"/>
              <a:ea typeface="+mn-ea"/>
              <a:cs typeface="+mn-cs"/>
            </a:endParaRP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578975A4-6730-F143-972C-8A4B5596ECE7}"/>
              </a:ext>
            </a:extLst>
          </p:cNvPr>
          <p:cNvSpPr txBox="1"/>
          <p:nvPr/>
        </p:nvSpPr>
        <p:spPr>
          <a:xfrm>
            <a:off x="869292" y="2554746"/>
            <a:ext cx="10592655" cy="3970318"/>
          </a:xfrm>
          <a:prstGeom prst="rect">
            <a:avLst/>
          </a:prstGeom>
          <a:noFill/>
        </p:spPr>
        <p:txBody>
          <a:bodyPr wrap="square" rtlCol="0">
            <a:spAutoFit/>
          </a:bodyPr>
          <a:lstStyle/>
          <a:p>
            <a:pPr algn="l"/>
            <a:r>
              <a:rPr lang="nl-NL" b="0" i="0" u="none" strike="noStrike" dirty="0">
                <a:solidFill>
                  <a:srgbClr val="191614"/>
                </a:solidFill>
                <a:effectLst/>
                <a:latin typeface="Arial" panose="020B0604020202020204" pitchFamily="34" charset="0"/>
              </a:rPr>
              <a:t>Voor de eerste dialoogsessie van Wmo willen wij graag een agenda punt inbrengen:</a:t>
            </a:r>
          </a:p>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In de Nota van Inlichtingen hebben wij het No show beleid aangekaart, daarbij gaan wij in op het door ons gevoerde no show beleid en het beleid van de regio Achterhoek </a:t>
            </a:r>
            <a:r>
              <a:rPr lang="nl-NL" b="0" i="0" u="none" strike="noStrike" dirty="0" err="1">
                <a:solidFill>
                  <a:srgbClr val="191614"/>
                </a:solidFill>
                <a:effectLst/>
                <a:latin typeface="Arial" panose="020B0604020202020204" pitchFamily="34" charset="0"/>
              </a:rPr>
              <a:t>tav</a:t>
            </a:r>
            <a:r>
              <a:rPr lang="nl-NL" b="0" i="0" u="none" strike="noStrike" dirty="0">
                <a:solidFill>
                  <a:srgbClr val="191614"/>
                </a:solidFill>
                <a:effectLst/>
                <a:latin typeface="Arial" panose="020B0604020202020204" pitchFamily="34" charset="0"/>
              </a:rPr>
              <a:t> No Show (No-show wordt maximaal tweemaal per cliënt per kalenderjaar vergoed indien de afmelding minder dan 24 uur voorafgaand aan de afspraak plaatsvindt. - Bij een derde keer afwezigheid neemt de zorgaanbieder contact op met de gemeente. - No-show wordt actief gemonitord en besproken binnen het contractmanagement en de periodieke overleggen.) In reactie hierop geeft u aan 'U kunt dit punt agenderen bij de dialoogsessies’.</a:t>
            </a:r>
          </a:p>
          <a:p>
            <a:pPr marL="285750" indent="-285750" algn="l">
              <a:buFont typeface="Arial" panose="020B0604020202020204" pitchFamily="34" charset="0"/>
              <a:buChar char="•"/>
            </a:pPr>
            <a:endParaRPr lang="nl-NL" b="0" i="0" u="none" strike="noStrike" dirty="0">
              <a:solidFill>
                <a:srgbClr val="191614"/>
              </a:solidFill>
              <a:effectLst/>
              <a:latin typeface="Arial" panose="020B0604020202020204" pitchFamily="34" charset="0"/>
            </a:endParaRPr>
          </a:p>
          <a:p>
            <a:pPr marL="285750" indent="-285750" algn="l">
              <a:buFont typeface="Arial" panose="020B0604020202020204" pitchFamily="34" charset="0"/>
              <a:buChar char="•"/>
            </a:pPr>
            <a:r>
              <a:rPr lang="nl-NL" b="0" i="0" u="none" strike="noStrike" dirty="0">
                <a:solidFill>
                  <a:srgbClr val="191614"/>
                </a:solidFill>
                <a:effectLst/>
                <a:latin typeface="Arial" panose="020B0604020202020204" pitchFamily="34" charset="0"/>
              </a:rPr>
              <a:t>Bij deze agenderen wij dit punt voor de dialoogsessie op 3 juni. Hierbij willen we expliciet refereren aan het voorstel om aansluiting te zoeken bij de werkwijze van de Achterhoek en hierin als regiogemeenten één lijn te trekken.</a:t>
            </a:r>
          </a:p>
          <a:p>
            <a:pPr marL="285750" indent="-285750" algn="l">
              <a:buFont typeface="Arial" panose="020B0604020202020204" pitchFamily="34" charset="0"/>
              <a:buChar char="•"/>
            </a:pPr>
            <a:endParaRPr lang="nl-NL" dirty="0">
              <a:solidFill>
                <a:srgbClr val="191614"/>
              </a:solidFill>
              <a:latin typeface="Arial" panose="020B0604020202020204" pitchFamily="34" charset="0"/>
            </a:endParaRPr>
          </a:p>
          <a:p>
            <a:pPr algn="l"/>
            <a:endParaRPr lang="nl-NL" b="0" i="0" u="none" strike="noStrike" dirty="0">
              <a:solidFill>
                <a:srgbClr val="191614"/>
              </a:solidFill>
              <a:effectLst/>
              <a:latin typeface="Arial" panose="020B0604020202020204" pitchFamily="34" charset="0"/>
            </a:endParaRPr>
          </a:p>
        </p:txBody>
      </p:sp>
    </p:spTree>
    <p:extLst>
      <p:ext uri="{BB962C8B-B14F-4D97-AF65-F5344CB8AC3E}">
        <p14:creationId xmlns:p14="http://schemas.microsoft.com/office/powerpoint/2010/main" val="427845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1BB3BB-1B09-D44A-A640-F7ED100D99B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dirty="0" err="1">
                <a:solidFill>
                  <a:srgbClr val="FFFFFF"/>
                </a:solidFill>
                <a:latin typeface="+mj-lt"/>
                <a:ea typeface="+mj-ea"/>
                <a:cs typeface="+mj-cs"/>
              </a:rPr>
              <a:t>Beantwoording</a:t>
            </a:r>
            <a:r>
              <a:rPr lang="en-US" sz="3700" kern="1200" dirty="0">
                <a:solidFill>
                  <a:srgbClr val="FFFFFF"/>
                </a:solidFill>
                <a:latin typeface="+mj-lt"/>
                <a:ea typeface="+mj-ea"/>
                <a:cs typeface="+mj-cs"/>
              </a:rPr>
              <a:t> </a:t>
            </a:r>
            <a:r>
              <a:rPr lang="en-US" sz="3700" dirty="0">
                <a:solidFill>
                  <a:srgbClr val="FFFFFF"/>
                </a:solidFill>
              </a:rPr>
              <a:t>no show</a:t>
            </a:r>
            <a:endParaRPr lang="en-US" sz="37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kstvak 2">
            <a:extLst>
              <a:ext uri="{FF2B5EF4-FFF2-40B4-BE49-F238E27FC236}">
                <a16:creationId xmlns:a16="http://schemas.microsoft.com/office/drawing/2014/main" id="{D33DA343-A191-B646-AABB-48D8FBA5B556}"/>
              </a:ext>
            </a:extLst>
          </p:cNvPr>
          <p:cNvSpPr txBox="1"/>
          <p:nvPr/>
        </p:nvSpPr>
        <p:spPr>
          <a:xfrm>
            <a:off x="4286670" y="727268"/>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effectLst/>
            </a:endParaRPr>
          </a:p>
        </p:txBody>
      </p:sp>
      <p:sp>
        <p:nvSpPr>
          <p:cNvPr id="9" name="Tekstvak 8">
            <a:extLst>
              <a:ext uri="{FF2B5EF4-FFF2-40B4-BE49-F238E27FC236}">
                <a16:creationId xmlns:a16="http://schemas.microsoft.com/office/drawing/2014/main" id="{D9CF8A1D-51DE-A54D-8B4B-8FF7F6EDEF6C}"/>
              </a:ext>
            </a:extLst>
          </p:cNvPr>
          <p:cNvSpPr txBox="1"/>
          <p:nvPr/>
        </p:nvSpPr>
        <p:spPr>
          <a:xfrm>
            <a:off x="4691059" y="2227415"/>
            <a:ext cx="6097712" cy="2585323"/>
          </a:xfrm>
          <a:prstGeom prst="rect">
            <a:avLst/>
          </a:prstGeom>
          <a:noFill/>
        </p:spPr>
        <p:txBody>
          <a:bodyPr wrap="square">
            <a:spAutoFit/>
          </a:bodyPr>
          <a:lstStyle/>
          <a:p>
            <a:pPr marL="9525"/>
            <a:r>
              <a:rPr lang="nl-NL" sz="1800" dirty="0">
                <a:solidFill>
                  <a:srgbClr val="000000"/>
                </a:solidFill>
                <a:effectLst/>
                <a:latin typeface="Calibri" panose="020F0502020204030204" pitchFamily="34" charset="0"/>
                <a:ea typeface="Times New Roman" panose="02020603050405020304" pitchFamily="18" charset="0"/>
              </a:rPr>
              <a:t>Het uitgangspunt is dat we de aanbieder de dienst krijgt betaald die geleverd is. Niet geleverd betekent in die zin dus ook geen facturatie en geen betaling. </a:t>
            </a:r>
          </a:p>
          <a:p>
            <a:pPr marL="9525"/>
            <a:endParaRPr lang="nl-NL" sz="1800" dirty="0">
              <a:effectLst/>
              <a:latin typeface="Times New Roman" panose="02020603050405020304" pitchFamily="18" charset="0"/>
              <a:ea typeface="Times New Roman" panose="02020603050405020304" pitchFamily="18" charset="0"/>
            </a:endParaRPr>
          </a:p>
          <a:p>
            <a:pPr marL="9525"/>
            <a:r>
              <a:rPr lang="nl-NL" sz="1800" dirty="0">
                <a:solidFill>
                  <a:srgbClr val="000000"/>
                </a:solidFill>
                <a:effectLst/>
                <a:latin typeface="Calibri" panose="020F0502020204030204" pitchFamily="34" charset="0"/>
                <a:ea typeface="Times New Roman" panose="02020603050405020304" pitchFamily="18" charset="0"/>
              </a:rPr>
              <a:t>De gemeenten blijven bij hun standpunt dat No-show niet wordt betaald. </a:t>
            </a:r>
          </a:p>
          <a:p>
            <a:pPr marL="9525"/>
            <a:endParaRPr lang="nl-NL" sz="1800" dirty="0">
              <a:solidFill>
                <a:srgbClr val="000000"/>
              </a:solidFill>
              <a:effectLst/>
              <a:latin typeface="Calibri" panose="020F0502020204030204" pitchFamily="34" charset="0"/>
              <a:ea typeface="Times New Roman" panose="02020603050405020304" pitchFamily="18" charset="0"/>
            </a:endParaRPr>
          </a:p>
          <a:p>
            <a:pPr marL="9525"/>
            <a:r>
              <a:rPr lang="nl-NL" sz="1800" dirty="0">
                <a:effectLst/>
                <a:latin typeface="Calibri" panose="020F0502020204030204" pitchFamily="34" charset="0"/>
                <a:ea typeface="Times New Roman" panose="02020603050405020304" pitchFamily="18" charset="0"/>
              </a:rPr>
              <a:t>Direct cliëntgebonden tijd besteedt aan de no-show is wel declarabel</a:t>
            </a:r>
          </a:p>
        </p:txBody>
      </p:sp>
    </p:spTree>
    <p:extLst>
      <p:ext uri="{BB962C8B-B14F-4D97-AF65-F5344CB8AC3E}">
        <p14:creationId xmlns:p14="http://schemas.microsoft.com/office/powerpoint/2010/main" val="3274671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26AC3A-16CE-7746-8641-64224C25D5DC}"/>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6100" kern="1200" dirty="0" err="1">
                <a:solidFill>
                  <a:schemeClr val="tx1"/>
                </a:solidFill>
                <a:latin typeface="+mj-lt"/>
                <a:ea typeface="+mj-ea"/>
                <a:cs typeface="+mj-cs"/>
              </a:rPr>
              <a:t>Formuleren</a:t>
            </a:r>
            <a:r>
              <a:rPr lang="en-US" sz="6100" dirty="0"/>
              <a:t> ”</a:t>
            </a:r>
            <a:r>
              <a:rPr lang="en-US" sz="6100" dirty="0" err="1"/>
              <a:t>mogelijke</a:t>
            </a:r>
            <a:r>
              <a:rPr lang="en-US" sz="6100" dirty="0"/>
              <a:t>” </a:t>
            </a:r>
            <a:r>
              <a:rPr lang="en-US" sz="6100" kern="1200" dirty="0" err="1">
                <a:solidFill>
                  <a:schemeClr val="tx1"/>
                </a:solidFill>
                <a:latin typeface="+mj-lt"/>
                <a:ea typeface="+mj-ea"/>
                <a:cs typeface="+mj-cs"/>
              </a:rPr>
              <a:t>wijzigingsvoorstellen</a:t>
            </a:r>
            <a:endParaRPr lang="en-US" sz="61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ument">
            <a:extLst>
              <a:ext uri="{FF2B5EF4-FFF2-40B4-BE49-F238E27FC236}">
                <a16:creationId xmlns:a16="http://schemas.microsoft.com/office/drawing/2014/main" id="{E1B1389A-0212-6253-A5CE-CD6171C1FF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1299" y="2633472"/>
            <a:ext cx="3586353" cy="3586353"/>
          </a:xfrm>
          <a:prstGeom prst="rect">
            <a:avLst/>
          </a:prstGeom>
        </p:spPr>
      </p:pic>
    </p:spTree>
    <p:extLst>
      <p:ext uri="{BB962C8B-B14F-4D97-AF65-F5344CB8AC3E}">
        <p14:creationId xmlns:p14="http://schemas.microsoft.com/office/powerpoint/2010/main" val="2348826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BFF45F-2F5C-2E47-B4F6-645DDD850BF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Agenda tweede dialoogsessie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3BD603C8-D41A-8046-9E0A-49E2AFF16A35}"/>
              </a:ext>
            </a:extLst>
          </p:cNvPr>
          <p:cNvSpPr txBox="1"/>
          <p:nvPr/>
        </p:nvSpPr>
        <p:spPr>
          <a:xfrm>
            <a:off x="469558" y="2872899"/>
            <a:ext cx="5226908" cy="3819026"/>
          </a:xfrm>
          <a:prstGeom prst="rect">
            <a:avLst/>
          </a:prstGeom>
        </p:spPr>
        <p:txBody>
          <a:bodyPr vert="horz" lIns="91440" tIns="45720" rIns="91440" bIns="45720" rtlCol="0">
            <a:noAutofit/>
          </a:bodyPr>
          <a:lstStyle/>
          <a:p>
            <a:pPr marL="342900" lvl="0" indent="-228600">
              <a:lnSpc>
                <a:spcPct val="90000"/>
              </a:lnSpc>
              <a:spcAft>
                <a:spcPts val="600"/>
              </a:spcAft>
              <a:buFont typeface="Arial" panose="020B0604020202020204" pitchFamily="34" charset="0"/>
              <a:buChar char="•"/>
            </a:pPr>
            <a:r>
              <a:rPr lang="en-US" sz="1600" dirty="0">
                <a:effectLst/>
              </a:rPr>
              <a:t>Welkom </a:t>
            </a:r>
            <a:r>
              <a:rPr lang="en-US" sz="1600" dirty="0" err="1">
                <a:effectLst/>
              </a:rPr>
              <a:t>en</a:t>
            </a:r>
            <a:r>
              <a:rPr lang="en-US" sz="1600" dirty="0">
                <a:effectLst/>
              </a:rPr>
              <a:t> opening</a:t>
            </a:r>
          </a:p>
          <a:p>
            <a:pPr marL="342900" lvl="0" indent="-228600">
              <a:lnSpc>
                <a:spcPct val="90000"/>
              </a:lnSpc>
              <a:spcAft>
                <a:spcPts val="600"/>
              </a:spcAft>
              <a:buFont typeface="Arial" panose="020B0604020202020204" pitchFamily="34" charset="0"/>
              <a:buChar char="•"/>
            </a:pPr>
            <a:r>
              <a:rPr lang="en-US" sz="1600" dirty="0" err="1">
                <a:effectLst/>
              </a:rPr>
              <a:t>Mededelingen</a:t>
            </a:r>
            <a:endParaRPr lang="en-US" sz="1600" dirty="0">
              <a:effectLst/>
            </a:endParaRPr>
          </a:p>
          <a:p>
            <a:pPr marL="342900" lvl="0" indent="-228600">
              <a:lnSpc>
                <a:spcPct val="90000"/>
              </a:lnSpc>
              <a:spcAft>
                <a:spcPts val="600"/>
              </a:spcAft>
              <a:buFont typeface="Arial" panose="020B0604020202020204" pitchFamily="34" charset="0"/>
              <a:buChar char="•"/>
            </a:pPr>
            <a:r>
              <a:rPr lang="en-US" sz="1600" dirty="0" err="1">
                <a:effectLst/>
              </a:rPr>
              <a:t>Toelichting</a:t>
            </a:r>
            <a:r>
              <a:rPr lang="en-US" sz="1600" dirty="0">
                <a:effectLst/>
              </a:rPr>
              <a:t> op </a:t>
            </a:r>
            <a:r>
              <a:rPr lang="en-US" sz="1600" dirty="0" err="1">
                <a:effectLst/>
              </a:rPr>
              <a:t>productenboek</a:t>
            </a:r>
            <a:r>
              <a:rPr lang="en-US" sz="1600" dirty="0">
                <a:effectLst/>
              </a:rPr>
              <a:t> </a:t>
            </a:r>
            <a:r>
              <a:rPr lang="en-US" sz="1600" dirty="0" err="1">
                <a:effectLst/>
              </a:rPr>
              <a:t>en</a:t>
            </a:r>
            <a:r>
              <a:rPr lang="en-US" sz="1600" dirty="0">
                <a:effectLst/>
              </a:rPr>
              <a:t> </a:t>
            </a:r>
            <a:r>
              <a:rPr lang="en-US" sz="1600" dirty="0" err="1">
                <a:effectLst/>
              </a:rPr>
              <a:t>innovatie</a:t>
            </a:r>
            <a:r>
              <a:rPr lang="en-US" sz="1600" dirty="0">
                <a:effectLst/>
              </a:rPr>
              <a:t>-agenda</a:t>
            </a:r>
          </a:p>
          <a:p>
            <a:pPr marL="342900" lvl="0" indent="-228600">
              <a:lnSpc>
                <a:spcPct val="90000"/>
              </a:lnSpc>
              <a:spcAft>
                <a:spcPts val="600"/>
              </a:spcAft>
              <a:buFont typeface="Arial" panose="020B0604020202020204" pitchFamily="34" charset="0"/>
              <a:buChar char="•"/>
            </a:pPr>
            <a:r>
              <a:rPr lang="en-US" sz="1600" dirty="0" err="1">
                <a:effectLst/>
              </a:rPr>
              <a:t>Bespreken</a:t>
            </a:r>
            <a:r>
              <a:rPr lang="en-US" sz="1600" dirty="0">
                <a:effectLst/>
              </a:rPr>
              <a:t> </a:t>
            </a:r>
            <a:r>
              <a:rPr lang="en-US" sz="1600" dirty="0" err="1">
                <a:effectLst/>
              </a:rPr>
              <a:t>productenboek</a:t>
            </a:r>
            <a:endParaRPr lang="en-US" sz="1600" dirty="0">
              <a:effectLst/>
            </a:endParaRPr>
          </a:p>
          <a:p>
            <a:pPr marL="342900" lvl="0" indent="-228600">
              <a:lnSpc>
                <a:spcPct val="90000"/>
              </a:lnSpc>
              <a:spcAft>
                <a:spcPts val="600"/>
              </a:spcAft>
              <a:buFont typeface="Arial" panose="020B0604020202020204" pitchFamily="34" charset="0"/>
              <a:buChar char="•"/>
            </a:pPr>
            <a:r>
              <a:rPr lang="en-US" sz="1600" dirty="0" err="1">
                <a:effectLst/>
              </a:rPr>
              <a:t>Bespreken</a:t>
            </a:r>
            <a:r>
              <a:rPr lang="en-US" sz="1600" dirty="0">
                <a:effectLst/>
              </a:rPr>
              <a:t> </a:t>
            </a:r>
            <a:r>
              <a:rPr lang="en-US" sz="1600" dirty="0" err="1">
                <a:effectLst/>
              </a:rPr>
              <a:t>innovatie</a:t>
            </a:r>
            <a:r>
              <a:rPr lang="en-US" sz="1600" dirty="0">
                <a:effectLst/>
              </a:rPr>
              <a:t>-agenda </a:t>
            </a:r>
          </a:p>
          <a:p>
            <a:pPr marL="342900" lvl="0" indent="-228600">
              <a:lnSpc>
                <a:spcPct val="90000"/>
              </a:lnSpc>
              <a:spcAft>
                <a:spcPts val="600"/>
              </a:spcAft>
              <a:buFont typeface="Arial" panose="020B0604020202020204" pitchFamily="34" charset="0"/>
              <a:buChar char="•"/>
            </a:pPr>
            <a:r>
              <a:rPr lang="en-US" sz="1600" dirty="0" err="1">
                <a:effectLst/>
              </a:rPr>
              <a:t>W.v.t.t.k</a:t>
            </a:r>
            <a:r>
              <a:rPr lang="en-US" sz="1600" dirty="0">
                <a:effectLst/>
              </a:rPr>
              <a:t>.</a:t>
            </a:r>
          </a:p>
          <a:p>
            <a:pPr marL="342900" lvl="0" indent="-228600">
              <a:lnSpc>
                <a:spcPct val="90000"/>
              </a:lnSpc>
              <a:spcAft>
                <a:spcPts val="600"/>
              </a:spcAft>
              <a:buFont typeface="Arial" panose="020B0604020202020204" pitchFamily="34" charset="0"/>
              <a:buChar char="•"/>
            </a:pPr>
            <a:r>
              <a:rPr lang="en-US" sz="1600" dirty="0" err="1">
                <a:effectLst/>
              </a:rPr>
              <a:t>Rondvraag</a:t>
            </a:r>
            <a:endParaRPr lang="en-US" sz="1600" dirty="0">
              <a:effectLst/>
            </a:endParaRPr>
          </a:p>
          <a:p>
            <a:pPr marL="342900" lvl="0" indent="-228600">
              <a:lnSpc>
                <a:spcPct val="90000"/>
              </a:lnSpc>
              <a:spcAft>
                <a:spcPts val="600"/>
              </a:spcAft>
              <a:buFont typeface="Arial" panose="020B0604020202020204" pitchFamily="34" charset="0"/>
              <a:buChar char="•"/>
            </a:pPr>
            <a:r>
              <a:rPr lang="en-US" sz="1600" dirty="0" err="1">
                <a:effectLst/>
              </a:rPr>
              <a:t>Sluiting</a:t>
            </a:r>
            <a:endParaRPr lang="en-US" sz="1600" dirty="0">
              <a:effectLst/>
            </a:endParaRPr>
          </a:p>
        </p:txBody>
      </p:sp>
      <p:pic>
        <p:nvPicPr>
          <p:cNvPr id="5" name="Picture 4" descr="Kalender op tafel">
            <a:extLst>
              <a:ext uri="{FF2B5EF4-FFF2-40B4-BE49-F238E27FC236}">
                <a16:creationId xmlns:a16="http://schemas.microsoft.com/office/drawing/2014/main" id="{95DE2E40-F55D-5A88-B10C-CA473484C07B}"/>
              </a:ext>
            </a:extLst>
          </p:cNvPr>
          <p:cNvPicPr>
            <a:picLocks noChangeAspect="1"/>
          </p:cNvPicPr>
          <p:nvPr/>
        </p:nvPicPr>
        <p:blipFill>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13320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9F9F9CBF-F7B6-EE49-B9CF-E05ABC71B190}"/>
              </a:ext>
            </a:extLst>
          </p:cNvPr>
          <p:cNvGraphicFramePr>
            <a:graphicFrameLocks noGrp="1"/>
          </p:cNvGraphicFramePr>
          <p:nvPr>
            <p:extLst>
              <p:ext uri="{D42A27DB-BD31-4B8C-83A1-F6EECF244321}">
                <p14:modId xmlns:p14="http://schemas.microsoft.com/office/powerpoint/2010/main" val="3616667271"/>
              </p:ext>
            </p:extLst>
          </p:nvPr>
        </p:nvGraphicFramePr>
        <p:xfrm>
          <a:off x="1724995" y="1070572"/>
          <a:ext cx="8178229" cy="5650907"/>
        </p:xfrm>
        <a:graphic>
          <a:graphicData uri="http://schemas.openxmlformats.org/drawingml/2006/table">
            <a:tbl>
              <a:tblPr firstRow="1" firstCol="1" bandRow="1">
                <a:tableStyleId>{21E4AEA4-8DFA-4A89-87EB-49C32662AFE0}</a:tableStyleId>
              </a:tblPr>
              <a:tblGrid>
                <a:gridCol w="5043481">
                  <a:extLst>
                    <a:ext uri="{9D8B030D-6E8A-4147-A177-3AD203B41FA5}">
                      <a16:colId xmlns:a16="http://schemas.microsoft.com/office/drawing/2014/main" val="1114632357"/>
                    </a:ext>
                  </a:extLst>
                </a:gridCol>
                <a:gridCol w="3134748">
                  <a:extLst>
                    <a:ext uri="{9D8B030D-6E8A-4147-A177-3AD203B41FA5}">
                      <a16:colId xmlns:a16="http://schemas.microsoft.com/office/drawing/2014/main" val="412048859"/>
                    </a:ext>
                  </a:extLst>
                </a:gridCol>
              </a:tblGrid>
              <a:tr h="249406">
                <a:tc gridSpan="2">
                  <a:txBody>
                    <a:bodyPr/>
                    <a:lstStyle/>
                    <a:p>
                      <a:pPr indent="42545"/>
                      <a:r>
                        <a:rPr lang="nl-NL" sz="1600" dirty="0">
                          <a:effectLst/>
                          <a:latin typeface="Calibri" panose="020F0502020204030204" pitchFamily="34" charset="0"/>
                          <a:cs typeface="Calibri" panose="020F0502020204030204" pitchFamily="34" charset="0"/>
                        </a:rPr>
                        <a:t>Definitieve planning inkoopproces voor zorgaanbieders - Wmo</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nchor="ctr"/>
                </a:tc>
                <a:tc hMerge="1">
                  <a:txBody>
                    <a:bodyPr/>
                    <a:lstStyle/>
                    <a:p>
                      <a:endParaRPr lang="nl-NL"/>
                    </a:p>
                  </a:txBody>
                  <a:tcPr/>
                </a:tc>
                <a:extLst>
                  <a:ext uri="{0D108BD9-81ED-4DB2-BD59-A6C34878D82A}">
                    <a16:rowId xmlns:a16="http://schemas.microsoft.com/office/drawing/2014/main" val="397128452"/>
                  </a:ext>
                </a:extLst>
              </a:tr>
              <a:tr h="249406">
                <a:tc>
                  <a:txBody>
                    <a:bodyPr/>
                    <a:lstStyle/>
                    <a:p>
                      <a:r>
                        <a:rPr lang="nl-NL" sz="1600" u="sng" dirty="0">
                          <a:effectLst/>
                          <a:latin typeface="Calibri" panose="020F0502020204030204" pitchFamily="34" charset="0"/>
                          <a:cs typeface="Calibri" panose="020F0502020204030204" pitchFamily="34" charset="0"/>
                        </a:rPr>
                        <a:t>Aanmeldfase</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r>
                        <a:rPr lang="nl-NL" sz="1600">
                          <a:effectLst/>
                          <a:latin typeface="Calibri" panose="020F0502020204030204" pitchFamily="34" charset="0"/>
                          <a:cs typeface="Calibri" panose="020F0502020204030204" pitchFamily="34" charset="0"/>
                        </a:rPr>
                        <a:t> </a:t>
                      </a:r>
                      <a:r>
                        <a:rPr lang="nl-NL" sz="1600" u="sng">
                          <a:effectLst/>
                          <a:latin typeface="Calibri" panose="020F0502020204030204" pitchFamily="34" charset="0"/>
                          <a:cs typeface="Calibri" panose="020F0502020204030204" pitchFamily="34" charset="0"/>
                        </a:rPr>
                        <a:t>Inkoopprocedure</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874098855"/>
                  </a:ext>
                </a:extLst>
              </a:tr>
              <a:tr h="249406">
                <a:tc>
                  <a:txBody>
                    <a:bodyPr/>
                    <a:lstStyle/>
                    <a:p>
                      <a:r>
                        <a:rPr lang="nl-NL" sz="1600" dirty="0">
                          <a:effectLst/>
                          <a:latin typeface="Calibri" panose="020F0502020204030204" pitchFamily="34" charset="0"/>
                          <a:cs typeface="Calibri" panose="020F0502020204030204" pitchFamily="34" charset="0"/>
                        </a:rPr>
                        <a:t>1. Aankondiging inkoop//publicatie</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17 maart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8022527"/>
                  </a:ext>
                </a:extLst>
              </a:tr>
              <a:tr h="498812">
                <a:tc>
                  <a:txBody>
                    <a:bodyPr/>
                    <a:lstStyle/>
                    <a:p>
                      <a:r>
                        <a:rPr lang="nl-NL" sz="1600" dirty="0">
                          <a:effectLst/>
                          <a:latin typeface="Calibri" panose="020F0502020204030204" pitchFamily="34" charset="0"/>
                          <a:cs typeface="Calibri" panose="020F0502020204030204" pitchFamily="34" charset="0"/>
                        </a:rPr>
                        <a:t>2. Mogelijkheid tot het stellen van vragen</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endParaRPr lang="nl-NL" sz="1600" dirty="0">
                        <a:effectLst/>
                        <a:latin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693741788"/>
                  </a:ext>
                </a:extLst>
              </a:tr>
              <a:tr h="249406">
                <a:tc>
                  <a:txBody>
                    <a:bodyPr/>
                    <a:lstStyle/>
                    <a:p>
                      <a:pPr algn="r"/>
                      <a:r>
                        <a:rPr lang="nl-NL" sz="1600" dirty="0">
                          <a:effectLst/>
                          <a:latin typeface="Calibri" panose="020F0502020204030204" pitchFamily="34" charset="0"/>
                          <a:cs typeface="Calibri" panose="020F0502020204030204" pitchFamily="34" charset="0"/>
                        </a:rPr>
                        <a:t>Vragenronde 1</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7 april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636363461"/>
                  </a:ext>
                </a:extLst>
              </a:tr>
              <a:tr h="249406">
                <a:tc>
                  <a:txBody>
                    <a:bodyPr/>
                    <a:lstStyle/>
                    <a:p>
                      <a:pPr algn="r"/>
                      <a:r>
                        <a:rPr lang="nl-NL" sz="1600" dirty="0">
                          <a:effectLst/>
                          <a:latin typeface="Calibri" panose="020F0502020204030204" pitchFamily="34" charset="0"/>
                          <a:cs typeface="Calibri" panose="020F0502020204030204" pitchFamily="34" charset="0"/>
                        </a:rPr>
                        <a:t>Beantwoording vragen</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14 april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284710053"/>
                  </a:ext>
                </a:extLst>
              </a:tr>
              <a:tr h="249406">
                <a:tc>
                  <a:txBody>
                    <a:bodyPr/>
                    <a:lstStyle/>
                    <a:p>
                      <a:pPr algn="r"/>
                      <a:r>
                        <a:rPr lang="nl-NL" sz="1600">
                          <a:effectLst/>
                          <a:latin typeface="Calibri" panose="020F0502020204030204" pitchFamily="34" charset="0"/>
                          <a:cs typeface="Calibri" panose="020F0502020204030204" pitchFamily="34" charset="0"/>
                        </a:rPr>
                        <a:t>Vragenronde 2</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22 april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430488993"/>
                  </a:ext>
                </a:extLst>
              </a:tr>
              <a:tr h="249406">
                <a:tc>
                  <a:txBody>
                    <a:bodyPr/>
                    <a:lstStyle/>
                    <a:p>
                      <a:pPr algn="r"/>
                      <a:r>
                        <a:rPr lang="nl-NL" sz="1600">
                          <a:effectLst/>
                          <a:latin typeface="Calibri" panose="020F0502020204030204" pitchFamily="34" charset="0"/>
                          <a:cs typeface="Calibri" panose="020F0502020204030204" pitchFamily="34" charset="0"/>
                        </a:rPr>
                        <a:t>Beantwoording</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29 april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737672690"/>
                  </a:ext>
                </a:extLst>
              </a:tr>
              <a:tr h="249406">
                <a:tc>
                  <a:txBody>
                    <a:bodyPr/>
                    <a:lstStyle/>
                    <a:p>
                      <a:r>
                        <a:rPr lang="nl-NL" sz="1600">
                          <a:effectLst/>
                          <a:latin typeface="Calibri" panose="020F0502020204030204" pitchFamily="34" charset="0"/>
                          <a:cs typeface="Calibri" panose="020F0502020204030204" pitchFamily="34" charset="0"/>
                        </a:rPr>
                        <a:t>3. Aanmeldingsfase aanbieders</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17 maart – 6 mei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998995810"/>
                  </a:ext>
                </a:extLst>
              </a:tr>
              <a:tr h="897693">
                <a:tc>
                  <a:txBody>
                    <a:bodyPr/>
                    <a:lstStyle/>
                    <a:p>
                      <a:pPr>
                        <a:lnSpc>
                          <a:spcPct val="115000"/>
                        </a:lnSpc>
                      </a:pPr>
                      <a:r>
                        <a:rPr lang="nl-NL" sz="1600" dirty="0">
                          <a:effectLst/>
                          <a:latin typeface="Calibri" panose="020F0502020204030204" pitchFamily="34" charset="0"/>
                          <a:cs typeface="Calibri" panose="020F0502020204030204" pitchFamily="34" charset="0"/>
                        </a:rPr>
                        <a:t>4. Bevestigingsbericht aanbieders</a:t>
                      </a:r>
                    </a:p>
                    <a:p>
                      <a:pPr>
                        <a:lnSpc>
                          <a:spcPct val="115000"/>
                        </a:lnSpc>
                      </a:pPr>
                      <a:r>
                        <a:rPr lang="nl-NL" sz="1600" dirty="0">
                          <a:effectLst/>
                          <a:latin typeface="Calibri" panose="020F0502020204030204" pitchFamily="34" charset="0"/>
                          <a:cs typeface="Calibri" panose="020F0502020204030204" pitchFamily="34" charset="0"/>
                        </a:rPr>
                        <a:t>    - Voorlopige selectie aanbieders o.b.v. aanmeldcriteria</a:t>
                      </a:r>
                    </a:p>
                    <a:p>
                      <a:r>
                        <a:rPr lang="nl-NL" sz="1600" dirty="0">
                          <a:effectLst/>
                          <a:latin typeface="Calibri" panose="020F0502020204030204" pitchFamily="34" charset="0"/>
                          <a:cs typeface="Calibri" panose="020F0502020204030204" pitchFamily="34" charset="0"/>
                        </a:rPr>
                        <a:t>    - Selectie adviestafel uit inkoopnetwerk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27 mei 17.00 uur p.m.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116649933"/>
                  </a:ext>
                </a:extLst>
              </a:tr>
              <a:tr h="262396">
                <a:tc>
                  <a:txBody>
                    <a:bodyPr/>
                    <a:lstStyle/>
                    <a:p>
                      <a:pPr>
                        <a:lnSpc>
                          <a:spcPct val="115000"/>
                        </a:lnSpc>
                      </a:pPr>
                      <a:r>
                        <a:rPr lang="nl-NL" sz="1600">
                          <a:effectLst/>
                          <a:latin typeface="Calibri" panose="020F0502020204030204" pitchFamily="34" charset="0"/>
                          <a:cs typeface="Calibri" panose="020F0502020204030204" pitchFamily="34" charset="0"/>
                        </a:rPr>
                        <a:t>5. Standstill (14 dagen)</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16 juni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348379932"/>
                  </a:ext>
                </a:extLst>
              </a:tr>
              <a:tr h="249406">
                <a:tc>
                  <a:txBody>
                    <a:bodyPr/>
                    <a:lstStyle/>
                    <a:p>
                      <a:r>
                        <a:rPr lang="nl-NL" sz="1600">
                          <a:effectLst/>
                          <a:latin typeface="Calibri" panose="020F0502020204030204" pitchFamily="34" charset="0"/>
                          <a:cs typeface="Calibri" panose="020F0502020204030204" pitchFamily="34" charset="0"/>
                        </a:rPr>
                        <a:t> </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48936897"/>
                  </a:ext>
                </a:extLst>
              </a:tr>
              <a:tr h="249406">
                <a:tc>
                  <a:txBody>
                    <a:bodyPr/>
                    <a:lstStyle/>
                    <a:p>
                      <a:r>
                        <a:rPr lang="nl-NL" sz="1600" u="sng">
                          <a:effectLst/>
                          <a:latin typeface="Calibri" panose="020F0502020204030204" pitchFamily="34" charset="0"/>
                          <a:cs typeface="Calibri" panose="020F0502020204030204" pitchFamily="34" charset="0"/>
                        </a:rPr>
                        <a:t>Dialoogfase</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844005885"/>
                  </a:ext>
                </a:extLst>
              </a:tr>
              <a:tr h="498812">
                <a:tc>
                  <a:txBody>
                    <a:bodyPr/>
                    <a:lstStyle/>
                    <a:p>
                      <a:r>
                        <a:rPr lang="nl-NL" sz="1600">
                          <a:effectLst/>
                          <a:latin typeface="Calibri" panose="020F0502020204030204" pitchFamily="34" charset="0"/>
                          <a:cs typeface="Calibri" panose="020F0502020204030204" pitchFamily="34" charset="0"/>
                        </a:rPr>
                        <a:t>6. Dialoogtafel 1 – Inkoopcontract</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3 juni 2025 (15.00 – 17.00 uur)</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388686919"/>
                  </a:ext>
                </a:extLst>
              </a:tr>
              <a:tr h="498812">
                <a:tc>
                  <a:txBody>
                    <a:bodyPr/>
                    <a:lstStyle/>
                    <a:p>
                      <a:r>
                        <a:rPr lang="nl-NL" sz="1600">
                          <a:effectLst/>
                          <a:latin typeface="Calibri" panose="020F0502020204030204" pitchFamily="34" charset="0"/>
                          <a:cs typeface="Calibri" panose="020F0502020204030204" pitchFamily="34" charset="0"/>
                        </a:rPr>
                        <a:t>7. Dialoogtafel 2 – Producten en kwaliteitseisen </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17 juni 2025 (15.00 – 17.00 uur)</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475316770"/>
                  </a:ext>
                </a:extLst>
              </a:tr>
              <a:tr h="498812">
                <a:tc>
                  <a:txBody>
                    <a:bodyPr/>
                    <a:lstStyle/>
                    <a:p>
                      <a:r>
                        <a:rPr lang="nl-NL" sz="1600">
                          <a:effectLst/>
                          <a:latin typeface="Calibri" panose="020F0502020204030204" pitchFamily="34" charset="0"/>
                          <a:cs typeface="Calibri" panose="020F0502020204030204" pitchFamily="34" charset="0"/>
                        </a:rPr>
                        <a:t>8. Dialoogtafel 3 – Def. Overeenkomsten en tarieven </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 juli 2025 (15.00 – 17.00 uur)</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716996880"/>
                  </a:ext>
                </a:extLst>
              </a:tr>
            </a:tbl>
          </a:graphicData>
        </a:graphic>
      </p:graphicFrame>
      <p:sp>
        <p:nvSpPr>
          <p:cNvPr id="3" name="Tekstvak 2">
            <a:extLst>
              <a:ext uri="{FF2B5EF4-FFF2-40B4-BE49-F238E27FC236}">
                <a16:creationId xmlns:a16="http://schemas.microsoft.com/office/drawing/2014/main" id="{C3DB4AFE-4C6B-2246-A546-8B315E1B553F}"/>
              </a:ext>
            </a:extLst>
          </p:cNvPr>
          <p:cNvSpPr txBox="1"/>
          <p:nvPr/>
        </p:nvSpPr>
        <p:spPr>
          <a:xfrm>
            <a:off x="2239766" y="305193"/>
            <a:ext cx="7148688" cy="738664"/>
          </a:xfrm>
          <a:prstGeom prst="rect">
            <a:avLst/>
          </a:prstGeom>
          <a:noFill/>
        </p:spPr>
        <p:txBody>
          <a:bodyPr wrap="none" rtlCol="0">
            <a:spAutoFit/>
          </a:bodyPr>
          <a:lstStyle/>
          <a:p>
            <a:r>
              <a:rPr lang="nl-NL" sz="4200" dirty="0">
                <a:latin typeface="Calibri Light" panose="020F0302020204030204" pitchFamily="34" charset="0"/>
                <a:cs typeface="Calibri Light" panose="020F0302020204030204" pitchFamily="34" charset="0"/>
              </a:rPr>
              <a:t>Planning inkoopprocedure Wmo</a:t>
            </a:r>
          </a:p>
        </p:txBody>
      </p:sp>
    </p:spTree>
    <p:extLst>
      <p:ext uri="{BB962C8B-B14F-4D97-AF65-F5344CB8AC3E}">
        <p14:creationId xmlns:p14="http://schemas.microsoft.com/office/powerpoint/2010/main" val="333681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1B75777-657C-7E4C-ADF6-76381FE38BAD}"/>
              </a:ext>
            </a:extLst>
          </p:cNvPr>
          <p:cNvSpPr txBox="1"/>
          <p:nvPr/>
        </p:nvSpPr>
        <p:spPr>
          <a:xfrm>
            <a:off x="1912056" y="818380"/>
            <a:ext cx="7148688" cy="738664"/>
          </a:xfrm>
          <a:prstGeom prst="rect">
            <a:avLst/>
          </a:prstGeom>
          <a:noFill/>
        </p:spPr>
        <p:txBody>
          <a:bodyPr wrap="none" rtlCol="0">
            <a:spAutoFit/>
          </a:bodyPr>
          <a:lstStyle/>
          <a:p>
            <a:r>
              <a:rPr lang="nl-NL" sz="4200" dirty="0">
                <a:latin typeface="Calibri Light" panose="020F0302020204030204" pitchFamily="34" charset="0"/>
                <a:cs typeface="Calibri Light" panose="020F0302020204030204" pitchFamily="34" charset="0"/>
              </a:rPr>
              <a:t>Planning inkoopprocedure Wmo</a:t>
            </a:r>
          </a:p>
        </p:txBody>
      </p:sp>
      <p:graphicFrame>
        <p:nvGraphicFramePr>
          <p:cNvPr id="5" name="Tabel 4">
            <a:extLst>
              <a:ext uri="{FF2B5EF4-FFF2-40B4-BE49-F238E27FC236}">
                <a16:creationId xmlns:a16="http://schemas.microsoft.com/office/drawing/2014/main" id="{DCF52E45-A3C9-2247-A75A-CC4EA449075B}"/>
              </a:ext>
            </a:extLst>
          </p:cNvPr>
          <p:cNvGraphicFramePr>
            <a:graphicFrameLocks noGrp="1"/>
          </p:cNvGraphicFramePr>
          <p:nvPr>
            <p:extLst>
              <p:ext uri="{D42A27DB-BD31-4B8C-83A1-F6EECF244321}">
                <p14:modId xmlns:p14="http://schemas.microsoft.com/office/powerpoint/2010/main" val="3621657139"/>
              </p:ext>
            </p:extLst>
          </p:nvPr>
        </p:nvGraphicFramePr>
        <p:xfrm>
          <a:off x="1561671" y="1931541"/>
          <a:ext cx="8393987" cy="3952740"/>
        </p:xfrm>
        <a:graphic>
          <a:graphicData uri="http://schemas.openxmlformats.org/drawingml/2006/table">
            <a:tbl>
              <a:tblPr firstRow="1" firstCol="1" bandRow="1">
                <a:tableStyleId>{21E4AEA4-8DFA-4A89-87EB-49C32662AFE0}</a:tableStyleId>
              </a:tblPr>
              <a:tblGrid>
                <a:gridCol w="5176538">
                  <a:extLst>
                    <a:ext uri="{9D8B030D-6E8A-4147-A177-3AD203B41FA5}">
                      <a16:colId xmlns:a16="http://schemas.microsoft.com/office/drawing/2014/main" val="1114632357"/>
                    </a:ext>
                  </a:extLst>
                </a:gridCol>
                <a:gridCol w="3217449">
                  <a:extLst>
                    <a:ext uri="{9D8B030D-6E8A-4147-A177-3AD203B41FA5}">
                      <a16:colId xmlns:a16="http://schemas.microsoft.com/office/drawing/2014/main" val="412048859"/>
                    </a:ext>
                  </a:extLst>
                </a:gridCol>
              </a:tblGrid>
              <a:tr h="263516">
                <a:tc>
                  <a:txBody>
                    <a:bodyPr/>
                    <a:lstStyle/>
                    <a:p>
                      <a:endParaRPr lang="nl-NL" sz="1600" dirty="0">
                        <a:effectLst/>
                        <a:latin typeface="Arial" panose="020B0604020202020204" pitchFamily="34" charset="0"/>
                        <a:cs typeface="Arial" panose="020B0604020202020204" pitchFamily="34" charset="0"/>
                      </a:endParaRPr>
                    </a:p>
                  </a:txBody>
                  <a:tcPr marL="29210" marR="29210" marT="0" marB="0" anchor="b"/>
                </a:tc>
                <a:tc>
                  <a:txBody>
                    <a:bodyPr/>
                    <a:lstStyle/>
                    <a:p>
                      <a:endParaRPr lang="nl-NL" sz="1600" dirty="0">
                        <a:effectLst/>
                        <a:latin typeface="Arial" panose="020B0604020202020204" pitchFamily="34" charset="0"/>
                        <a:cs typeface="Arial" panose="020B0604020202020204" pitchFamily="34" charset="0"/>
                      </a:endParaRPr>
                    </a:p>
                  </a:txBody>
                  <a:tcPr marL="29210" marR="29210" marT="0" marB="0" anchor="b"/>
                </a:tc>
                <a:extLst>
                  <a:ext uri="{0D108BD9-81ED-4DB2-BD59-A6C34878D82A}">
                    <a16:rowId xmlns:a16="http://schemas.microsoft.com/office/drawing/2014/main" val="199681061"/>
                  </a:ext>
                </a:extLst>
              </a:tr>
              <a:tr h="263516">
                <a:tc>
                  <a:txBody>
                    <a:bodyPr/>
                    <a:lstStyle/>
                    <a:p>
                      <a:r>
                        <a:rPr lang="nl-NL" sz="1600" dirty="0">
                          <a:effectLst/>
                          <a:latin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r>
                        <a:rPr lang="nl-NL" sz="1600" dirty="0">
                          <a:effectLst/>
                          <a:latin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628694110"/>
                  </a:ext>
                </a:extLst>
              </a:tr>
              <a:tr h="263516">
                <a:tc>
                  <a:txBody>
                    <a:bodyPr/>
                    <a:lstStyle/>
                    <a:p>
                      <a:r>
                        <a:rPr lang="nl-NL" sz="1600" u="sng" dirty="0">
                          <a:effectLst/>
                          <a:latin typeface="Calibri" panose="020F0502020204030204" pitchFamily="34" charset="0"/>
                          <a:cs typeface="Calibri" panose="020F0502020204030204" pitchFamily="34" charset="0"/>
                        </a:rPr>
                        <a:t>Inschrijvingsfase</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234822415"/>
                  </a:ext>
                </a:extLst>
              </a:tr>
              <a:tr h="263516">
                <a:tc>
                  <a:txBody>
                    <a:bodyPr/>
                    <a:lstStyle/>
                    <a:p>
                      <a:r>
                        <a:rPr lang="nl-NL" sz="1600" dirty="0">
                          <a:effectLst/>
                          <a:latin typeface="Calibri" panose="020F0502020204030204" pitchFamily="34" charset="0"/>
                          <a:cs typeface="Calibri" panose="020F0502020204030204" pitchFamily="34" charset="0"/>
                        </a:rPr>
                        <a:t>9 . PFO</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17 juli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743334882"/>
                  </a:ext>
                </a:extLst>
              </a:tr>
              <a:tr h="263516">
                <a:tc>
                  <a:txBody>
                    <a:bodyPr/>
                    <a:lstStyle/>
                    <a:p>
                      <a:r>
                        <a:rPr lang="nl-NL" sz="1600" dirty="0">
                          <a:effectLst/>
                          <a:latin typeface="Calibri" panose="020F0502020204030204" pitchFamily="34" charset="0"/>
                          <a:cs typeface="Calibri" panose="020F0502020204030204" pitchFamily="34" charset="0"/>
                        </a:rPr>
                        <a:t>10. Aanleveren stukken colleges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Vanaf 18 juli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284054387"/>
                  </a:ext>
                </a:extLst>
              </a:tr>
              <a:tr h="527032">
                <a:tc>
                  <a:txBody>
                    <a:bodyPr/>
                    <a:lstStyle/>
                    <a:p>
                      <a:r>
                        <a:rPr lang="nl-NL" sz="1600" dirty="0">
                          <a:effectLst/>
                          <a:latin typeface="Calibri" panose="020F0502020204030204" pitchFamily="34" charset="0"/>
                          <a:cs typeface="Calibri" panose="020F0502020204030204" pitchFamily="34" charset="0"/>
                        </a:rPr>
                        <a:t>11. Besluitvorming College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15 september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2496972365"/>
                  </a:ext>
                </a:extLst>
              </a:tr>
              <a:tr h="263516">
                <a:tc>
                  <a:txBody>
                    <a:bodyPr/>
                    <a:lstStyle/>
                    <a:p>
                      <a:pPr>
                        <a:tabLst>
                          <a:tab pos="1641475" algn="l"/>
                        </a:tabLst>
                      </a:pPr>
                      <a:r>
                        <a:rPr lang="nl-NL" sz="1600">
                          <a:effectLst/>
                          <a:latin typeface="Calibri" panose="020F0502020204030204" pitchFamily="34" charset="0"/>
                          <a:cs typeface="Calibri" panose="020F0502020204030204" pitchFamily="34" charset="0"/>
                        </a:rPr>
                        <a:t>12. Inschrijving aanbieders *	</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15 – 25 september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980008342"/>
                  </a:ext>
                </a:extLst>
              </a:tr>
              <a:tr h="527032">
                <a:tc>
                  <a:txBody>
                    <a:bodyPr/>
                    <a:lstStyle/>
                    <a:p>
                      <a:r>
                        <a:rPr lang="nl-NL" sz="1600">
                          <a:effectLst/>
                          <a:latin typeface="Calibri" panose="020F0502020204030204" pitchFamily="34" charset="0"/>
                          <a:cs typeface="Calibri" panose="020F0502020204030204" pitchFamily="34" charset="0"/>
                        </a:rPr>
                        <a:t>13. Beoordeling inschrijvingen </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30 september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190258885"/>
                  </a:ext>
                </a:extLst>
              </a:tr>
              <a:tr h="527032">
                <a:tc>
                  <a:txBody>
                    <a:bodyPr/>
                    <a:lstStyle/>
                    <a:p>
                      <a:r>
                        <a:rPr lang="nl-NL" sz="1600">
                          <a:effectLst/>
                          <a:latin typeface="Calibri" panose="020F0502020204030204" pitchFamily="34" charset="0"/>
                          <a:cs typeface="Calibri" panose="020F0502020204030204" pitchFamily="34" charset="0"/>
                        </a:rPr>
                        <a:t>14. Definitieve inschrijvingen (bevestigingsbericht aanbieders)</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tc>
                  <a:txBody>
                    <a:bodyPr/>
                    <a:lstStyle/>
                    <a:p>
                      <a:pPr algn="r"/>
                      <a:r>
                        <a:rPr lang="nl-NL" sz="1600" dirty="0">
                          <a:effectLst/>
                          <a:latin typeface="Calibri" panose="020F0502020204030204" pitchFamily="34" charset="0"/>
                          <a:cs typeface="Calibri" panose="020F0502020204030204" pitchFamily="34" charset="0"/>
                        </a:rPr>
                        <a:t>Uiterlijk 30 september 2025</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tc>
                <a:extLst>
                  <a:ext uri="{0D108BD9-81ED-4DB2-BD59-A6C34878D82A}">
                    <a16:rowId xmlns:a16="http://schemas.microsoft.com/office/drawing/2014/main" val="3638334003"/>
                  </a:ext>
                </a:extLst>
              </a:tr>
              <a:tr h="527032">
                <a:tc>
                  <a:txBody>
                    <a:bodyPr/>
                    <a:lstStyle/>
                    <a:p>
                      <a:r>
                        <a:rPr lang="nl-NL" sz="1600">
                          <a:effectLst/>
                          <a:latin typeface="Calibri" panose="020F0502020204030204" pitchFamily="34" charset="0"/>
                          <a:cs typeface="Calibri" panose="020F0502020204030204" pitchFamily="34" charset="0"/>
                        </a:rPr>
                        <a:t>15. Start uitvoering – 1 okt 2025 (Implementatiefase is 3 maanden)</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nchor="ctr"/>
                </a:tc>
                <a:tc>
                  <a:txBody>
                    <a:bodyPr/>
                    <a:lstStyle/>
                    <a:p>
                      <a:pPr algn="r"/>
                      <a:r>
                        <a:rPr lang="nl-NL" sz="1600" dirty="0">
                          <a:effectLst/>
                          <a:latin typeface="Calibri" panose="020F0502020204030204" pitchFamily="34" charset="0"/>
                          <a:cs typeface="Calibri" panose="020F0502020204030204" pitchFamily="34" charset="0"/>
                        </a:rPr>
                        <a:t>1 januari 2026</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nchor="ctr"/>
                </a:tc>
                <a:extLst>
                  <a:ext uri="{0D108BD9-81ED-4DB2-BD59-A6C34878D82A}">
                    <a16:rowId xmlns:a16="http://schemas.microsoft.com/office/drawing/2014/main" val="1102236525"/>
                  </a:ext>
                </a:extLst>
              </a:tr>
              <a:tr h="263516">
                <a:tc>
                  <a:txBody>
                    <a:bodyPr/>
                    <a:lstStyle/>
                    <a:p>
                      <a:pPr algn="just"/>
                      <a:r>
                        <a:rPr lang="nl-NL" sz="1600">
                          <a:effectLst/>
                          <a:latin typeface="Calibri" panose="020F0502020204030204" pitchFamily="34" charset="0"/>
                          <a:cs typeface="Calibri" panose="020F0502020204030204" pitchFamily="34" charset="0"/>
                        </a:rPr>
                        <a:t> </a:t>
                      </a:r>
                      <a:endParaRPr lang="nl-NL" sz="160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nchor="b"/>
                </a:tc>
                <a:tc>
                  <a:txBody>
                    <a:bodyPr/>
                    <a:lstStyle/>
                    <a:p>
                      <a:r>
                        <a:rPr lang="nl-NL" sz="1600" dirty="0">
                          <a:effectLst/>
                          <a:latin typeface="Calibri" panose="020F0502020204030204" pitchFamily="34" charset="0"/>
                          <a:cs typeface="Calibri" panose="020F0502020204030204" pitchFamily="34" charset="0"/>
                        </a:rPr>
                        <a:t> </a:t>
                      </a:r>
                      <a:endParaRPr lang="nl-NL" sz="1600" dirty="0">
                        <a:effectLst/>
                        <a:latin typeface="Calibri" panose="020F0502020204030204" pitchFamily="34" charset="0"/>
                        <a:ea typeface="Calibri" panose="020F0502020204030204" pitchFamily="34" charset="0"/>
                        <a:cs typeface="Calibri" panose="020F0502020204030204" pitchFamily="34" charset="0"/>
                      </a:endParaRPr>
                    </a:p>
                  </a:txBody>
                  <a:tcPr marL="29210" marR="29210" marT="0" marB="0" anchor="b"/>
                </a:tc>
                <a:extLst>
                  <a:ext uri="{0D108BD9-81ED-4DB2-BD59-A6C34878D82A}">
                    <a16:rowId xmlns:a16="http://schemas.microsoft.com/office/drawing/2014/main" val="2527752619"/>
                  </a:ext>
                </a:extLst>
              </a:tr>
            </a:tbl>
          </a:graphicData>
        </a:graphic>
      </p:graphicFrame>
    </p:spTree>
    <p:extLst>
      <p:ext uri="{BB962C8B-B14F-4D97-AF65-F5344CB8AC3E}">
        <p14:creationId xmlns:p14="http://schemas.microsoft.com/office/powerpoint/2010/main" val="82404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26105848-7172-BC4F-9E66-2E698C4B55DF}"/>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3200" dirty="0" err="1"/>
              <a:t>Rondvraag</a:t>
            </a:r>
            <a:r>
              <a:rPr lang="en-US" sz="3200" dirty="0"/>
              <a:t> </a:t>
            </a:r>
            <a:r>
              <a:rPr lang="en-US" sz="3200" dirty="0" err="1"/>
              <a:t>en</a:t>
            </a:r>
            <a:r>
              <a:rPr lang="en-US" sz="3200" dirty="0"/>
              <a:t> </a:t>
            </a:r>
            <a:r>
              <a:rPr lang="en-US" sz="3200" dirty="0" err="1"/>
              <a:t>sluiting</a:t>
            </a:r>
            <a:endParaRPr lang="en-US" sz="3200" dirty="0"/>
          </a:p>
        </p:txBody>
      </p:sp>
      <p:pic>
        <p:nvPicPr>
          <p:cNvPr id="4" name="Picture 3" descr="Tas en agenda">
            <a:extLst>
              <a:ext uri="{FF2B5EF4-FFF2-40B4-BE49-F238E27FC236}">
                <a16:creationId xmlns:a16="http://schemas.microsoft.com/office/drawing/2014/main" id="{F885C677-13F4-456E-FCBD-7BB93BD34355}"/>
              </a:ext>
            </a:extLst>
          </p:cNvPr>
          <p:cNvPicPr>
            <a:picLocks noChangeAspect="1"/>
          </p:cNvPicPr>
          <p:nvPr/>
        </p:nvPicPr>
        <p:blipFill>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617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35ADE1-1E94-9B40-9D09-1A80258E0341}"/>
              </a:ext>
            </a:extLst>
          </p:cNvPr>
          <p:cNvSpPr>
            <a:spLocks noGrp="1"/>
          </p:cNvSpPr>
          <p:nvPr>
            <p:ph type="title"/>
          </p:nvPr>
        </p:nvSpPr>
        <p:spPr>
          <a:xfrm>
            <a:off x="1171074" y="1396686"/>
            <a:ext cx="3240506" cy="4064628"/>
          </a:xfrm>
        </p:spPr>
        <p:txBody>
          <a:bodyPr>
            <a:normAutofit/>
          </a:bodyPr>
          <a:lstStyle/>
          <a:p>
            <a:r>
              <a:rPr lang="nl-NL" sz="4100">
                <a:solidFill>
                  <a:srgbClr val="FFFFFF"/>
                </a:solidFill>
              </a:rPr>
              <a:t>Mededelingen</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270679D-9CFB-984C-BFF7-8D45611D4BD1}"/>
              </a:ext>
            </a:extLst>
          </p:cNvPr>
          <p:cNvSpPr>
            <a:spLocks noGrp="1"/>
          </p:cNvSpPr>
          <p:nvPr>
            <p:ph idx="1"/>
          </p:nvPr>
        </p:nvSpPr>
        <p:spPr>
          <a:xfrm>
            <a:off x="5595268" y="3004402"/>
            <a:ext cx="5871802" cy="1865794"/>
          </a:xfrm>
        </p:spPr>
        <p:txBody>
          <a:bodyPr>
            <a:normAutofit/>
          </a:bodyPr>
          <a:lstStyle/>
          <a:p>
            <a:r>
              <a:rPr lang="nl-NL" dirty="0"/>
              <a:t>Belangrijke mededeling – aanmeldingen via de kluis Tenderned kunnen niet in behandeling worden genomen.</a:t>
            </a:r>
          </a:p>
          <a:p>
            <a:pPr marL="0" indent="0">
              <a:buNone/>
            </a:pPr>
            <a:endParaRPr lang="nl-NL" dirty="0"/>
          </a:p>
        </p:txBody>
      </p:sp>
    </p:spTree>
    <p:extLst>
      <p:ext uri="{BB962C8B-B14F-4D97-AF65-F5344CB8AC3E}">
        <p14:creationId xmlns:p14="http://schemas.microsoft.com/office/powerpoint/2010/main" val="10048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nthaak 3">
            <a:extLst>
              <a:ext uri="{FF2B5EF4-FFF2-40B4-BE49-F238E27FC236}">
                <a16:creationId xmlns:a16="http://schemas.microsoft.com/office/drawing/2014/main" id="{D7A2F8FF-2A4B-F545-BF19-97FD16D101AA}"/>
              </a:ext>
            </a:extLst>
          </p:cNvPr>
          <p:cNvSpPr/>
          <p:nvPr/>
        </p:nvSpPr>
        <p:spPr>
          <a:xfrm>
            <a:off x="2160064" y="431871"/>
            <a:ext cx="2202925"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Beleid</a:t>
            </a:r>
          </a:p>
        </p:txBody>
      </p:sp>
      <p:sp>
        <p:nvSpPr>
          <p:cNvPr id="8" name="Punthaak 7">
            <a:extLst>
              <a:ext uri="{FF2B5EF4-FFF2-40B4-BE49-F238E27FC236}">
                <a16:creationId xmlns:a16="http://schemas.microsoft.com/office/drawing/2014/main" id="{174BAA61-77D0-2E4F-A8C2-80EF24864CCA}"/>
              </a:ext>
            </a:extLst>
          </p:cNvPr>
          <p:cNvSpPr/>
          <p:nvPr/>
        </p:nvSpPr>
        <p:spPr>
          <a:xfrm>
            <a:off x="3921603" y="439501"/>
            <a:ext cx="2348224"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Analyse en </a:t>
            </a:r>
            <a:r>
              <a:rPr lang="nl-NL" sz="1600" dirty="0" err="1">
                <a:solidFill>
                  <a:schemeClr val="tx1"/>
                </a:solidFill>
              </a:rPr>
              <a:t>strategie-bepaling</a:t>
            </a:r>
            <a:endParaRPr lang="nl-NL" sz="1600" dirty="0">
              <a:solidFill>
                <a:schemeClr val="tx1"/>
              </a:solidFill>
            </a:endParaRPr>
          </a:p>
        </p:txBody>
      </p:sp>
      <p:sp>
        <p:nvSpPr>
          <p:cNvPr id="9" name="Punthaak 8">
            <a:extLst>
              <a:ext uri="{FF2B5EF4-FFF2-40B4-BE49-F238E27FC236}">
                <a16:creationId xmlns:a16="http://schemas.microsoft.com/office/drawing/2014/main" id="{29A06E76-447F-5B46-86DF-D8DA3F121653}"/>
              </a:ext>
            </a:extLst>
          </p:cNvPr>
          <p:cNvSpPr/>
          <p:nvPr/>
        </p:nvSpPr>
        <p:spPr>
          <a:xfrm>
            <a:off x="5840421" y="439501"/>
            <a:ext cx="2202924"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Concept-inkoop-strategie</a:t>
            </a:r>
          </a:p>
        </p:txBody>
      </p:sp>
      <p:sp>
        <p:nvSpPr>
          <p:cNvPr id="10" name="Punthaak 9">
            <a:extLst>
              <a:ext uri="{FF2B5EF4-FFF2-40B4-BE49-F238E27FC236}">
                <a16:creationId xmlns:a16="http://schemas.microsoft.com/office/drawing/2014/main" id="{C1BBF66A-E43D-CD48-8B6C-FE22DB7A0EC0}"/>
              </a:ext>
            </a:extLst>
          </p:cNvPr>
          <p:cNvSpPr/>
          <p:nvPr/>
        </p:nvSpPr>
        <p:spPr>
          <a:xfrm>
            <a:off x="2160064" y="1993536"/>
            <a:ext cx="2618808"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Concretiseren inkoop-strategie </a:t>
            </a:r>
          </a:p>
        </p:txBody>
      </p:sp>
      <p:sp>
        <p:nvSpPr>
          <p:cNvPr id="13" name="Punthaak 12">
            <a:extLst>
              <a:ext uri="{FF2B5EF4-FFF2-40B4-BE49-F238E27FC236}">
                <a16:creationId xmlns:a16="http://schemas.microsoft.com/office/drawing/2014/main" id="{7D9416CF-AAE9-F34B-B4F5-458D17E02D19}"/>
              </a:ext>
            </a:extLst>
          </p:cNvPr>
          <p:cNvSpPr/>
          <p:nvPr/>
        </p:nvSpPr>
        <p:spPr>
          <a:xfrm>
            <a:off x="4295324" y="2011646"/>
            <a:ext cx="2511892"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Opstellen concept-inkoop-documenten</a:t>
            </a:r>
          </a:p>
        </p:txBody>
      </p:sp>
      <p:sp>
        <p:nvSpPr>
          <p:cNvPr id="14" name="Punthaak 13">
            <a:extLst>
              <a:ext uri="{FF2B5EF4-FFF2-40B4-BE49-F238E27FC236}">
                <a16:creationId xmlns:a16="http://schemas.microsoft.com/office/drawing/2014/main" id="{7EC9A3E7-DB0F-1C47-A066-86110FEF00F2}"/>
              </a:ext>
            </a:extLst>
          </p:cNvPr>
          <p:cNvSpPr/>
          <p:nvPr/>
        </p:nvSpPr>
        <p:spPr>
          <a:xfrm>
            <a:off x="4186653" y="3495736"/>
            <a:ext cx="2348223" cy="1255396"/>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Dialoog met </a:t>
            </a:r>
            <a:r>
              <a:rPr lang="nl-NL" sz="1600" dirty="0" err="1">
                <a:solidFill>
                  <a:schemeClr val="tx1"/>
                </a:solidFill>
              </a:rPr>
              <a:t>zorg-aanbieders</a:t>
            </a:r>
            <a:endParaRPr lang="nl-NL" sz="1600" dirty="0">
              <a:solidFill>
                <a:schemeClr val="tx1"/>
              </a:solidFill>
            </a:endParaRPr>
          </a:p>
        </p:txBody>
      </p:sp>
      <p:sp>
        <p:nvSpPr>
          <p:cNvPr id="15" name="Punthaak 14">
            <a:extLst>
              <a:ext uri="{FF2B5EF4-FFF2-40B4-BE49-F238E27FC236}">
                <a16:creationId xmlns:a16="http://schemas.microsoft.com/office/drawing/2014/main" id="{1D95B4E9-0DDA-9F47-8DB2-2F000F31D715}"/>
              </a:ext>
            </a:extLst>
          </p:cNvPr>
          <p:cNvSpPr/>
          <p:nvPr/>
        </p:nvSpPr>
        <p:spPr>
          <a:xfrm>
            <a:off x="6051536" y="3488106"/>
            <a:ext cx="2348223" cy="1255396"/>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Opstellen definitieve inkoop-documenten</a:t>
            </a:r>
          </a:p>
        </p:txBody>
      </p:sp>
      <p:sp>
        <p:nvSpPr>
          <p:cNvPr id="16" name="Punthaak 15">
            <a:extLst>
              <a:ext uri="{FF2B5EF4-FFF2-40B4-BE49-F238E27FC236}">
                <a16:creationId xmlns:a16="http://schemas.microsoft.com/office/drawing/2014/main" id="{ED2C6110-F6D9-9446-A8AA-4641B1027F0C}"/>
              </a:ext>
            </a:extLst>
          </p:cNvPr>
          <p:cNvSpPr/>
          <p:nvPr/>
        </p:nvSpPr>
        <p:spPr>
          <a:xfrm>
            <a:off x="7915236" y="3488106"/>
            <a:ext cx="2348223" cy="1255396"/>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solidFill>
              </a:rPr>
              <a:t>Besluit-vorming</a:t>
            </a:r>
            <a:r>
              <a:rPr lang="nl-NL" sz="1600" dirty="0">
                <a:solidFill>
                  <a:schemeClr val="tx1"/>
                </a:solidFill>
              </a:rPr>
              <a:t> colleges</a:t>
            </a:r>
          </a:p>
        </p:txBody>
      </p:sp>
      <p:sp>
        <p:nvSpPr>
          <p:cNvPr id="17" name="Tekstvak 16">
            <a:extLst>
              <a:ext uri="{FF2B5EF4-FFF2-40B4-BE49-F238E27FC236}">
                <a16:creationId xmlns:a16="http://schemas.microsoft.com/office/drawing/2014/main" id="{DC84E87B-8F35-054D-9659-2D5C2E2F4D5D}"/>
              </a:ext>
            </a:extLst>
          </p:cNvPr>
          <p:cNvSpPr txBox="1"/>
          <p:nvPr/>
        </p:nvSpPr>
        <p:spPr>
          <a:xfrm>
            <a:off x="265204" y="653659"/>
            <a:ext cx="1678513" cy="646331"/>
          </a:xfrm>
          <a:prstGeom prst="rect">
            <a:avLst/>
          </a:prstGeom>
          <a:noFill/>
        </p:spPr>
        <p:txBody>
          <a:bodyPr wrap="square" rtlCol="0">
            <a:spAutoFit/>
          </a:bodyPr>
          <a:lstStyle/>
          <a:p>
            <a:r>
              <a:rPr lang="nl-NL" dirty="0"/>
              <a:t>Fase 1 Inkoopstrategie</a:t>
            </a:r>
          </a:p>
        </p:txBody>
      </p:sp>
      <p:sp>
        <p:nvSpPr>
          <p:cNvPr id="18" name="Tekstvak 17">
            <a:extLst>
              <a:ext uri="{FF2B5EF4-FFF2-40B4-BE49-F238E27FC236}">
                <a16:creationId xmlns:a16="http://schemas.microsoft.com/office/drawing/2014/main" id="{1C4FA0D4-A381-3849-8C7A-36A4B5FD8875}"/>
              </a:ext>
            </a:extLst>
          </p:cNvPr>
          <p:cNvSpPr txBox="1"/>
          <p:nvPr/>
        </p:nvSpPr>
        <p:spPr>
          <a:xfrm>
            <a:off x="239070" y="2028426"/>
            <a:ext cx="1678513" cy="923330"/>
          </a:xfrm>
          <a:prstGeom prst="rect">
            <a:avLst/>
          </a:prstGeom>
          <a:noFill/>
        </p:spPr>
        <p:txBody>
          <a:bodyPr wrap="square" rtlCol="0">
            <a:spAutoFit/>
          </a:bodyPr>
          <a:lstStyle/>
          <a:p>
            <a:r>
              <a:rPr lang="nl-NL" dirty="0"/>
              <a:t>Fase 2 </a:t>
            </a:r>
          </a:p>
          <a:p>
            <a:r>
              <a:rPr lang="nl-NL" dirty="0"/>
              <a:t>Concretiseren inkoopstrategie</a:t>
            </a:r>
          </a:p>
        </p:txBody>
      </p:sp>
      <p:sp>
        <p:nvSpPr>
          <p:cNvPr id="20" name="Punthaak 19">
            <a:extLst>
              <a:ext uri="{FF2B5EF4-FFF2-40B4-BE49-F238E27FC236}">
                <a16:creationId xmlns:a16="http://schemas.microsoft.com/office/drawing/2014/main" id="{29BBF757-23BC-5547-8505-A5D2818ADEDB}"/>
              </a:ext>
            </a:extLst>
          </p:cNvPr>
          <p:cNvSpPr/>
          <p:nvPr/>
        </p:nvSpPr>
        <p:spPr>
          <a:xfrm>
            <a:off x="7589981" y="439501"/>
            <a:ext cx="2348224"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Concept-inkoop-strategie ter consultatie</a:t>
            </a:r>
          </a:p>
        </p:txBody>
      </p:sp>
      <p:sp>
        <p:nvSpPr>
          <p:cNvPr id="22" name="Punthaak 21">
            <a:extLst>
              <a:ext uri="{FF2B5EF4-FFF2-40B4-BE49-F238E27FC236}">
                <a16:creationId xmlns:a16="http://schemas.microsoft.com/office/drawing/2014/main" id="{D0B4BEA3-7DFF-FD4A-94C6-7F67461BB919}"/>
              </a:ext>
            </a:extLst>
          </p:cNvPr>
          <p:cNvSpPr/>
          <p:nvPr/>
        </p:nvSpPr>
        <p:spPr>
          <a:xfrm>
            <a:off x="9445252" y="429824"/>
            <a:ext cx="2348224"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Definitieve inkoop-strategie</a:t>
            </a:r>
          </a:p>
        </p:txBody>
      </p:sp>
      <p:sp>
        <p:nvSpPr>
          <p:cNvPr id="24" name="Punthaak 23">
            <a:extLst>
              <a:ext uri="{FF2B5EF4-FFF2-40B4-BE49-F238E27FC236}">
                <a16:creationId xmlns:a16="http://schemas.microsoft.com/office/drawing/2014/main" id="{F9A82F3D-F6B7-6242-8C5D-3D1F1804C368}"/>
              </a:ext>
            </a:extLst>
          </p:cNvPr>
          <p:cNvSpPr/>
          <p:nvPr/>
        </p:nvSpPr>
        <p:spPr>
          <a:xfrm>
            <a:off x="2159284" y="3488106"/>
            <a:ext cx="2511892" cy="1255396"/>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Publiceren en aanmelden</a:t>
            </a:r>
          </a:p>
        </p:txBody>
      </p:sp>
      <p:sp>
        <p:nvSpPr>
          <p:cNvPr id="25" name="Tekstvak 24">
            <a:extLst>
              <a:ext uri="{FF2B5EF4-FFF2-40B4-BE49-F238E27FC236}">
                <a16:creationId xmlns:a16="http://schemas.microsoft.com/office/drawing/2014/main" id="{A8B3D276-18B5-304F-8D4F-3A85B724C6C3}"/>
              </a:ext>
            </a:extLst>
          </p:cNvPr>
          <p:cNvSpPr txBox="1"/>
          <p:nvPr/>
        </p:nvSpPr>
        <p:spPr>
          <a:xfrm>
            <a:off x="261027" y="3543773"/>
            <a:ext cx="1456562" cy="923330"/>
          </a:xfrm>
          <a:prstGeom prst="rect">
            <a:avLst/>
          </a:prstGeom>
          <a:noFill/>
        </p:spPr>
        <p:txBody>
          <a:bodyPr wrap="square" rtlCol="0">
            <a:spAutoFit/>
          </a:bodyPr>
          <a:lstStyle/>
          <a:p>
            <a:r>
              <a:rPr lang="nl-NL" dirty="0"/>
              <a:t>Fase 3</a:t>
            </a:r>
          </a:p>
          <a:p>
            <a:r>
              <a:rPr lang="nl-NL" dirty="0" err="1"/>
              <a:t>Inkoop-procedure</a:t>
            </a:r>
            <a:r>
              <a:rPr lang="nl-NL" dirty="0"/>
              <a:t> </a:t>
            </a:r>
          </a:p>
        </p:txBody>
      </p:sp>
      <p:sp>
        <p:nvSpPr>
          <p:cNvPr id="26" name="Punthaak 25">
            <a:extLst>
              <a:ext uri="{FF2B5EF4-FFF2-40B4-BE49-F238E27FC236}">
                <a16:creationId xmlns:a16="http://schemas.microsoft.com/office/drawing/2014/main" id="{BA40CCDA-C066-B145-91EB-27A6CF44331E}"/>
              </a:ext>
            </a:extLst>
          </p:cNvPr>
          <p:cNvSpPr/>
          <p:nvPr/>
        </p:nvSpPr>
        <p:spPr>
          <a:xfrm>
            <a:off x="9780119" y="3478429"/>
            <a:ext cx="2467979" cy="1255396"/>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Definitieve inschrijving</a:t>
            </a:r>
          </a:p>
        </p:txBody>
      </p:sp>
      <p:sp>
        <p:nvSpPr>
          <p:cNvPr id="31" name="Tekstvak 30">
            <a:extLst>
              <a:ext uri="{FF2B5EF4-FFF2-40B4-BE49-F238E27FC236}">
                <a16:creationId xmlns:a16="http://schemas.microsoft.com/office/drawing/2014/main" id="{6377D28C-02C7-804C-BABC-1503562F026B}"/>
              </a:ext>
            </a:extLst>
          </p:cNvPr>
          <p:cNvSpPr txBox="1"/>
          <p:nvPr/>
        </p:nvSpPr>
        <p:spPr>
          <a:xfrm>
            <a:off x="239070" y="4993678"/>
            <a:ext cx="2005773" cy="923330"/>
          </a:xfrm>
          <a:prstGeom prst="rect">
            <a:avLst/>
          </a:prstGeom>
          <a:noFill/>
        </p:spPr>
        <p:txBody>
          <a:bodyPr wrap="square" rtlCol="0">
            <a:spAutoFit/>
          </a:bodyPr>
          <a:lstStyle/>
          <a:p>
            <a:r>
              <a:rPr lang="nl-NL" dirty="0"/>
              <a:t>Fase 4 Implementatie en uitvoering </a:t>
            </a:r>
          </a:p>
        </p:txBody>
      </p:sp>
      <p:sp>
        <p:nvSpPr>
          <p:cNvPr id="32" name="Punthaak 31">
            <a:extLst>
              <a:ext uri="{FF2B5EF4-FFF2-40B4-BE49-F238E27FC236}">
                <a16:creationId xmlns:a16="http://schemas.microsoft.com/office/drawing/2014/main" id="{0B5F1D99-5AD5-3B48-8D27-289725B776EE}"/>
              </a:ext>
            </a:extLst>
          </p:cNvPr>
          <p:cNvSpPr/>
          <p:nvPr/>
        </p:nvSpPr>
        <p:spPr>
          <a:xfrm>
            <a:off x="2159284" y="5067881"/>
            <a:ext cx="2733992" cy="1255396"/>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Implementatie-fase 6 maanden</a:t>
            </a:r>
          </a:p>
        </p:txBody>
      </p:sp>
      <p:sp>
        <p:nvSpPr>
          <p:cNvPr id="33" name="Punthaak 32">
            <a:extLst>
              <a:ext uri="{FF2B5EF4-FFF2-40B4-BE49-F238E27FC236}">
                <a16:creationId xmlns:a16="http://schemas.microsoft.com/office/drawing/2014/main" id="{411EB2EF-8B27-7044-8535-091535F18AFA}"/>
              </a:ext>
            </a:extLst>
          </p:cNvPr>
          <p:cNvSpPr/>
          <p:nvPr/>
        </p:nvSpPr>
        <p:spPr>
          <a:xfrm>
            <a:off x="4417367" y="5075511"/>
            <a:ext cx="2733992" cy="1255396"/>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Uitvoering overeenkomst vanaf 1 januari 2026</a:t>
            </a:r>
          </a:p>
        </p:txBody>
      </p:sp>
      <p:sp>
        <p:nvSpPr>
          <p:cNvPr id="34" name="Tekstvak 33">
            <a:extLst>
              <a:ext uri="{FF2B5EF4-FFF2-40B4-BE49-F238E27FC236}">
                <a16:creationId xmlns:a16="http://schemas.microsoft.com/office/drawing/2014/main" id="{315FD3B4-B35B-A941-95E7-ACFC7E11119D}"/>
              </a:ext>
            </a:extLst>
          </p:cNvPr>
          <p:cNvSpPr txBox="1"/>
          <p:nvPr/>
        </p:nvSpPr>
        <p:spPr>
          <a:xfrm>
            <a:off x="9445252" y="1580865"/>
            <a:ext cx="1928157" cy="338554"/>
          </a:xfrm>
          <a:prstGeom prst="rect">
            <a:avLst/>
          </a:prstGeom>
          <a:solidFill>
            <a:schemeClr val="accent5">
              <a:lumMod val="40000"/>
              <a:lumOff val="60000"/>
            </a:schemeClr>
          </a:solidFill>
        </p:spPr>
        <p:txBody>
          <a:bodyPr wrap="none" rtlCol="0">
            <a:spAutoFit/>
          </a:bodyPr>
          <a:lstStyle/>
          <a:p>
            <a:r>
              <a:rPr lang="nl-NL" sz="1600" dirty="0"/>
              <a:t>Uiterlijk januari 2025</a:t>
            </a:r>
          </a:p>
        </p:txBody>
      </p:sp>
      <p:sp>
        <p:nvSpPr>
          <p:cNvPr id="35" name="Tekstvak 34">
            <a:extLst>
              <a:ext uri="{FF2B5EF4-FFF2-40B4-BE49-F238E27FC236}">
                <a16:creationId xmlns:a16="http://schemas.microsoft.com/office/drawing/2014/main" id="{F8F88951-425B-B14C-BE9C-E3463E2AEB45}"/>
              </a:ext>
            </a:extLst>
          </p:cNvPr>
          <p:cNvSpPr txBox="1"/>
          <p:nvPr/>
        </p:nvSpPr>
        <p:spPr>
          <a:xfrm>
            <a:off x="2159284" y="4611327"/>
            <a:ext cx="2062488" cy="338554"/>
          </a:xfrm>
          <a:prstGeom prst="rect">
            <a:avLst/>
          </a:prstGeom>
          <a:solidFill>
            <a:schemeClr val="accent5">
              <a:lumMod val="40000"/>
              <a:lumOff val="60000"/>
            </a:schemeClr>
          </a:solidFill>
        </p:spPr>
        <p:txBody>
          <a:bodyPr wrap="none" rtlCol="0">
            <a:spAutoFit/>
          </a:bodyPr>
          <a:lstStyle/>
          <a:p>
            <a:r>
              <a:rPr lang="nl-NL" sz="1600" dirty="0"/>
              <a:t>Uiterlijk februari 2025</a:t>
            </a:r>
          </a:p>
        </p:txBody>
      </p:sp>
      <p:sp>
        <p:nvSpPr>
          <p:cNvPr id="36" name="Tekstvak 35">
            <a:extLst>
              <a:ext uri="{FF2B5EF4-FFF2-40B4-BE49-F238E27FC236}">
                <a16:creationId xmlns:a16="http://schemas.microsoft.com/office/drawing/2014/main" id="{0733CD16-987E-8241-986E-A7F4E0A95441}"/>
              </a:ext>
            </a:extLst>
          </p:cNvPr>
          <p:cNvSpPr txBox="1"/>
          <p:nvPr/>
        </p:nvSpPr>
        <p:spPr>
          <a:xfrm>
            <a:off x="2159284" y="6256852"/>
            <a:ext cx="2402442" cy="338554"/>
          </a:xfrm>
          <a:prstGeom prst="rect">
            <a:avLst/>
          </a:prstGeom>
          <a:solidFill>
            <a:schemeClr val="accent5">
              <a:lumMod val="40000"/>
              <a:lumOff val="60000"/>
            </a:schemeClr>
          </a:solidFill>
        </p:spPr>
        <p:txBody>
          <a:bodyPr wrap="square" rtlCol="0">
            <a:spAutoFit/>
          </a:bodyPr>
          <a:lstStyle/>
          <a:p>
            <a:r>
              <a:rPr lang="nl-NL" sz="1600" dirty="0"/>
              <a:t>Uiterlijk 1 oktober 2025</a:t>
            </a:r>
          </a:p>
        </p:txBody>
      </p:sp>
      <p:sp>
        <p:nvSpPr>
          <p:cNvPr id="37" name="Tekstvak 36">
            <a:extLst>
              <a:ext uri="{FF2B5EF4-FFF2-40B4-BE49-F238E27FC236}">
                <a16:creationId xmlns:a16="http://schemas.microsoft.com/office/drawing/2014/main" id="{9281E4CC-2360-4046-A0E3-7ADB0A2949FA}"/>
              </a:ext>
            </a:extLst>
          </p:cNvPr>
          <p:cNvSpPr txBox="1"/>
          <p:nvPr/>
        </p:nvSpPr>
        <p:spPr>
          <a:xfrm>
            <a:off x="7673566" y="4717283"/>
            <a:ext cx="2348223" cy="338554"/>
          </a:xfrm>
          <a:prstGeom prst="rect">
            <a:avLst/>
          </a:prstGeom>
          <a:solidFill>
            <a:schemeClr val="accent5">
              <a:lumMod val="40000"/>
              <a:lumOff val="60000"/>
            </a:schemeClr>
          </a:solidFill>
        </p:spPr>
        <p:txBody>
          <a:bodyPr wrap="square" rtlCol="0">
            <a:spAutoFit/>
          </a:bodyPr>
          <a:lstStyle/>
          <a:p>
            <a:r>
              <a:rPr lang="nl-NL" sz="1600" dirty="0"/>
              <a:t>Voor 15 september 2025</a:t>
            </a:r>
          </a:p>
        </p:txBody>
      </p:sp>
      <p:sp>
        <p:nvSpPr>
          <p:cNvPr id="27" name="Tekstvak 26">
            <a:extLst>
              <a:ext uri="{FF2B5EF4-FFF2-40B4-BE49-F238E27FC236}">
                <a16:creationId xmlns:a16="http://schemas.microsoft.com/office/drawing/2014/main" id="{1D7F3D07-DF1B-A046-9551-0953D4B43E78}"/>
              </a:ext>
            </a:extLst>
          </p:cNvPr>
          <p:cNvSpPr txBox="1"/>
          <p:nvPr/>
        </p:nvSpPr>
        <p:spPr>
          <a:xfrm>
            <a:off x="4150991" y="-23484"/>
            <a:ext cx="4007572" cy="461665"/>
          </a:xfrm>
          <a:prstGeom prst="rect">
            <a:avLst/>
          </a:prstGeom>
          <a:noFill/>
        </p:spPr>
        <p:txBody>
          <a:bodyPr wrap="none" rtlCol="0">
            <a:spAutoFit/>
          </a:bodyPr>
          <a:lstStyle/>
          <a:p>
            <a:r>
              <a:rPr lang="nl-NL" sz="2400" b="1" dirty="0"/>
              <a:t>Waar staan we in het proces? </a:t>
            </a:r>
          </a:p>
        </p:txBody>
      </p:sp>
    </p:spTree>
    <p:extLst>
      <p:ext uri="{BB962C8B-B14F-4D97-AF65-F5344CB8AC3E}">
        <p14:creationId xmlns:p14="http://schemas.microsoft.com/office/powerpoint/2010/main" val="7165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09CF6-CEF7-F54E-B42F-56DB21B0F1AF}"/>
              </a:ext>
            </a:extLst>
          </p:cNvPr>
          <p:cNvSpPr>
            <a:spLocks noGrp="1"/>
          </p:cNvSpPr>
          <p:nvPr>
            <p:ph type="title"/>
          </p:nvPr>
        </p:nvSpPr>
        <p:spPr>
          <a:xfrm>
            <a:off x="838200" y="239730"/>
            <a:ext cx="10515600" cy="764250"/>
          </a:xfrm>
        </p:spPr>
        <p:txBody>
          <a:bodyPr/>
          <a:lstStyle/>
          <a:p>
            <a:r>
              <a:rPr lang="nl-NL" dirty="0"/>
              <a:t>Toelichting proces</a:t>
            </a:r>
          </a:p>
        </p:txBody>
      </p:sp>
      <p:pic>
        <p:nvPicPr>
          <p:cNvPr id="5" name="Tijdelijke aanduiding voor inhoud 4">
            <a:extLst>
              <a:ext uri="{FF2B5EF4-FFF2-40B4-BE49-F238E27FC236}">
                <a16:creationId xmlns:a16="http://schemas.microsoft.com/office/drawing/2014/main" id="{7338DCE1-12FF-0E41-907F-100B6EAA8A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775" t="52040" r="26898" b="19562"/>
          <a:stretch/>
        </p:blipFill>
        <p:spPr>
          <a:xfrm>
            <a:off x="560449" y="1014888"/>
            <a:ext cx="8544601" cy="3390715"/>
          </a:xfrm>
        </p:spPr>
      </p:pic>
      <p:sp>
        <p:nvSpPr>
          <p:cNvPr id="3" name="Rechteraccolade 2">
            <a:extLst>
              <a:ext uri="{FF2B5EF4-FFF2-40B4-BE49-F238E27FC236}">
                <a16:creationId xmlns:a16="http://schemas.microsoft.com/office/drawing/2014/main" id="{95B25318-8406-D94F-94B8-961D01EE0F98}"/>
              </a:ext>
            </a:extLst>
          </p:cNvPr>
          <p:cNvSpPr/>
          <p:nvPr/>
        </p:nvSpPr>
        <p:spPr>
          <a:xfrm rot="5400000">
            <a:off x="1549106" y="3859662"/>
            <a:ext cx="611313" cy="1273995"/>
          </a:xfrm>
          <a:prstGeom prst="rightBrace">
            <a:avLst>
              <a:gd name="adj1" fmla="val 3362"/>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4" name="Tekstvak 3">
            <a:extLst>
              <a:ext uri="{FF2B5EF4-FFF2-40B4-BE49-F238E27FC236}">
                <a16:creationId xmlns:a16="http://schemas.microsoft.com/office/drawing/2014/main" id="{23E3A185-8FBC-C841-ADDC-FD9D6C50B1B3}"/>
              </a:ext>
            </a:extLst>
          </p:cNvPr>
          <p:cNvSpPr txBox="1"/>
          <p:nvPr/>
        </p:nvSpPr>
        <p:spPr>
          <a:xfrm>
            <a:off x="1080771" y="4802316"/>
            <a:ext cx="1818526" cy="369332"/>
          </a:xfrm>
          <a:prstGeom prst="rect">
            <a:avLst/>
          </a:prstGeom>
          <a:noFill/>
        </p:spPr>
        <p:txBody>
          <a:bodyPr wrap="square" rtlCol="0">
            <a:spAutoFit/>
          </a:bodyPr>
          <a:lstStyle/>
          <a:p>
            <a:r>
              <a:rPr lang="nl-NL" dirty="0"/>
              <a:t>Inkoopdocument</a:t>
            </a:r>
          </a:p>
        </p:txBody>
      </p:sp>
      <p:sp>
        <p:nvSpPr>
          <p:cNvPr id="8" name="Rechteraccolade 7">
            <a:extLst>
              <a:ext uri="{FF2B5EF4-FFF2-40B4-BE49-F238E27FC236}">
                <a16:creationId xmlns:a16="http://schemas.microsoft.com/office/drawing/2014/main" id="{CC43C962-3765-4247-B08E-C837E100FF77}"/>
              </a:ext>
            </a:extLst>
          </p:cNvPr>
          <p:cNvSpPr/>
          <p:nvPr/>
        </p:nvSpPr>
        <p:spPr>
          <a:xfrm rot="5400000">
            <a:off x="5275327" y="2664015"/>
            <a:ext cx="611313" cy="3665289"/>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6" name="Tekstvak 5">
            <a:extLst>
              <a:ext uri="{FF2B5EF4-FFF2-40B4-BE49-F238E27FC236}">
                <a16:creationId xmlns:a16="http://schemas.microsoft.com/office/drawing/2014/main" id="{71744753-40C9-A343-A5D7-85E0FDCA7323}"/>
              </a:ext>
            </a:extLst>
          </p:cNvPr>
          <p:cNvSpPr txBox="1"/>
          <p:nvPr/>
        </p:nvSpPr>
        <p:spPr>
          <a:xfrm>
            <a:off x="4760732" y="4806089"/>
            <a:ext cx="2213748" cy="369332"/>
          </a:xfrm>
          <a:prstGeom prst="rect">
            <a:avLst/>
          </a:prstGeom>
          <a:noFill/>
        </p:spPr>
        <p:txBody>
          <a:bodyPr wrap="none" rtlCol="0">
            <a:spAutoFit/>
          </a:bodyPr>
          <a:lstStyle/>
          <a:p>
            <a:r>
              <a:rPr lang="nl-NL" dirty="0"/>
              <a:t>Inkoopovereenkomst</a:t>
            </a:r>
          </a:p>
        </p:txBody>
      </p:sp>
      <p:cxnSp>
        <p:nvCxnSpPr>
          <p:cNvPr id="11" name="Rechte verbindingslijn 10">
            <a:extLst>
              <a:ext uri="{FF2B5EF4-FFF2-40B4-BE49-F238E27FC236}">
                <a16:creationId xmlns:a16="http://schemas.microsoft.com/office/drawing/2014/main" id="{7B1FA6CD-9E93-6540-8EA8-9676E14587E0}"/>
              </a:ext>
            </a:extLst>
          </p:cNvPr>
          <p:cNvCxnSpPr>
            <a:cxnSpLocks/>
          </p:cNvCxnSpPr>
          <p:nvPr/>
        </p:nvCxnSpPr>
        <p:spPr>
          <a:xfrm>
            <a:off x="8820844" y="1147631"/>
            <a:ext cx="0" cy="4562738"/>
          </a:xfrm>
          <a:prstGeom prst="line">
            <a:avLst/>
          </a:prstGeom>
          <a:ln w="349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Afgeronde rechthoek 11">
            <a:extLst>
              <a:ext uri="{FF2B5EF4-FFF2-40B4-BE49-F238E27FC236}">
                <a16:creationId xmlns:a16="http://schemas.microsoft.com/office/drawing/2014/main" id="{C0A34167-73BD-0D4D-B37A-F2633966398F}"/>
              </a:ext>
            </a:extLst>
          </p:cNvPr>
          <p:cNvSpPr/>
          <p:nvPr/>
        </p:nvSpPr>
        <p:spPr>
          <a:xfrm>
            <a:off x="560448" y="5381447"/>
            <a:ext cx="2963577"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Aanmeldfase</a:t>
            </a:r>
          </a:p>
          <a:p>
            <a:pPr marL="342900" indent="-342900">
              <a:buAutoNum type="arabicPeriod"/>
            </a:pPr>
            <a:r>
              <a:rPr lang="nl-NL" dirty="0"/>
              <a:t>17 maart – 6 mei 2025</a:t>
            </a:r>
          </a:p>
          <a:p>
            <a:pPr marL="342900" indent="-342900">
              <a:buAutoNum type="arabicPeriod"/>
            </a:pPr>
            <a:r>
              <a:rPr lang="nl-NL" dirty="0"/>
              <a:t>15 sept. – 25 sept. 2025</a:t>
            </a:r>
          </a:p>
        </p:txBody>
      </p:sp>
      <p:sp>
        <p:nvSpPr>
          <p:cNvPr id="13" name="Afgeronde rechthoek 12">
            <a:extLst>
              <a:ext uri="{FF2B5EF4-FFF2-40B4-BE49-F238E27FC236}">
                <a16:creationId xmlns:a16="http://schemas.microsoft.com/office/drawing/2014/main" id="{F32CF1C8-3BA7-774D-B916-B5C4AE6391D2}"/>
              </a:ext>
            </a:extLst>
          </p:cNvPr>
          <p:cNvSpPr/>
          <p:nvPr/>
        </p:nvSpPr>
        <p:spPr>
          <a:xfrm>
            <a:off x="4340157" y="5390025"/>
            <a:ext cx="2754040"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Dialoogfase</a:t>
            </a:r>
          </a:p>
          <a:p>
            <a:r>
              <a:rPr lang="nl-NL" dirty="0"/>
              <a:t>3 juni – 1 juli 2025</a:t>
            </a:r>
          </a:p>
        </p:txBody>
      </p:sp>
      <p:sp>
        <p:nvSpPr>
          <p:cNvPr id="17" name="Afgeronde rechthoek 16">
            <a:extLst>
              <a:ext uri="{FF2B5EF4-FFF2-40B4-BE49-F238E27FC236}">
                <a16:creationId xmlns:a16="http://schemas.microsoft.com/office/drawing/2014/main" id="{DEF525FE-D8FD-E540-8AF2-A3E1904D8CA9}"/>
              </a:ext>
            </a:extLst>
          </p:cNvPr>
          <p:cNvSpPr/>
          <p:nvPr/>
        </p:nvSpPr>
        <p:spPr>
          <a:xfrm>
            <a:off x="8940562" y="5390024"/>
            <a:ext cx="3156698" cy="12282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Inschrijffase</a:t>
            </a:r>
          </a:p>
          <a:p>
            <a:r>
              <a:rPr lang="nl-NL" dirty="0"/>
              <a:t>15 sept. – 25 sept. 2025</a:t>
            </a:r>
          </a:p>
          <a:p>
            <a:r>
              <a:rPr lang="nl-NL" dirty="0"/>
              <a:t>30 september - </a:t>
            </a:r>
            <a:r>
              <a:rPr lang="nl-NL" sz="1600" dirty="0"/>
              <a:t>Bevestiging inschrijving </a:t>
            </a:r>
          </a:p>
        </p:txBody>
      </p:sp>
    </p:spTree>
    <p:extLst>
      <p:ext uri="{BB962C8B-B14F-4D97-AF65-F5344CB8AC3E}">
        <p14:creationId xmlns:p14="http://schemas.microsoft.com/office/powerpoint/2010/main" val="327657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B2ECB-0EFE-9C44-8DA7-D6C161F857A4}"/>
              </a:ext>
            </a:extLst>
          </p:cNvPr>
          <p:cNvSpPr>
            <a:spLocks noGrp="1"/>
          </p:cNvSpPr>
          <p:nvPr>
            <p:ph type="title"/>
          </p:nvPr>
        </p:nvSpPr>
        <p:spPr>
          <a:xfrm>
            <a:off x="838200" y="365125"/>
            <a:ext cx="10515600" cy="785581"/>
          </a:xfrm>
        </p:spPr>
        <p:txBody>
          <a:bodyPr/>
          <a:lstStyle/>
          <a:p>
            <a:pPr algn="ctr"/>
            <a:r>
              <a:rPr lang="nl-NL" dirty="0"/>
              <a:t>Dialoogfase</a:t>
            </a:r>
          </a:p>
        </p:txBody>
      </p:sp>
      <p:sp>
        <p:nvSpPr>
          <p:cNvPr id="3" name="Tijdelijke aanduiding voor inhoud 2">
            <a:extLst>
              <a:ext uri="{FF2B5EF4-FFF2-40B4-BE49-F238E27FC236}">
                <a16:creationId xmlns:a16="http://schemas.microsoft.com/office/drawing/2014/main" id="{958504E4-36FF-0D46-9AB5-A2E84068233E}"/>
              </a:ext>
            </a:extLst>
          </p:cNvPr>
          <p:cNvSpPr>
            <a:spLocks noGrp="1"/>
          </p:cNvSpPr>
          <p:nvPr>
            <p:ph sz="half" idx="1"/>
          </p:nvPr>
        </p:nvSpPr>
        <p:spPr>
          <a:xfrm>
            <a:off x="838200" y="2082340"/>
            <a:ext cx="5181600" cy="3191218"/>
          </a:xfrm>
          <a:ln w="15875">
            <a:solidFill>
              <a:schemeClr val="accent1">
                <a:shade val="50000"/>
              </a:schemeClr>
            </a:solidFill>
          </a:ln>
        </p:spPr>
        <p:txBody>
          <a:bodyPr>
            <a:normAutofit fontScale="62500" lnSpcReduction="20000"/>
          </a:bodyPr>
          <a:lstStyle/>
          <a:p>
            <a:pPr marL="0" indent="0">
              <a:buNone/>
            </a:pPr>
            <a:r>
              <a:rPr lang="nl-NL" u="sng" dirty="0">
                <a:solidFill>
                  <a:schemeClr val="accent2"/>
                </a:solidFill>
              </a:rPr>
              <a:t>Digitale deelname</a:t>
            </a:r>
          </a:p>
          <a:p>
            <a:pPr marL="0" indent="0">
              <a:buNone/>
            </a:pPr>
            <a:endParaRPr lang="nl-NL" u="sng" dirty="0">
              <a:solidFill>
                <a:schemeClr val="accent2"/>
              </a:solidFill>
            </a:endParaRPr>
          </a:p>
          <a:p>
            <a:pPr>
              <a:lnSpc>
                <a:spcPct val="120000"/>
              </a:lnSpc>
              <a:buFont typeface="Courier New" panose="02070309020205020404" pitchFamily="49" charset="0"/>
              <a:buChar char="o"/>
            </a:pPr>
            <a:r>
              <a:rPr lang="nl-NL" dirty="0"/>
              <a:t> Alle aangemelde aanbieders</a:t>
            </a:r>
          </a:p>
          <a:p>
            <a:pPr>
              <a:lnSpc>
                <a:spcPct val="120000"/>
              </a:lnSpc>
              <a:buFont typeface="Courier New" panose="02070309020205020404" pitchFamily="49" charset="0"/>
              <a:buChar char="o"/>
            </a:pPr>
            <a:r>
              <a:rPr lang="nl-NL" dirty="0"/>
              <a:t> Schriftelijke deelname (suggesties en vragen per email (Tenderned)</a:t>
            </a:r>
          </a:p>
          <a:p>
            <a:pPr>
              <a:lnSpc>
                <a:spcPct val="120000"/>
              </a:lnSpc>
              <a:buFont typeface="Courier New" panose="02070309020205020404" pitchFamily="49" charset="0"/>
              <a:buChar char="o"/>
            </a:pPr>
            <a:r>
              <a:rPr lang="nl-NL" dirty="0"/>
              <a:t>Transparantie via opname fysiek  overleg en verslag op hoofdlijnen</a:t>
            </a:r>
          </a:p>
          <a:p>
            <a:pPr>
              <a:lnSpc>
                <a:spcPct val="120000"/>
              </a:lnSpc>
              <a:buFont typeface="Courier New" panose="02070309020205020404" pitchFamily="49" charset="0"/>
              <a:buChar char="o"/>
            </a:pPr>
            <a:r>
              <a:rPr lang="nl-NL" dirty="0"/>
              <a:t>Schriftelijke reacties op voorstellen gemeenten uit voorgaande dialoogsessie</a:t>
            </a:r>
          </a:p>
          <a:p>
            <a:pPr>
              <a:buFont typeface="Wingdings" pitchFamily="2" charset="2"/>
              <a:buChar char="q"/>
            </a:pPr>
            <a:endParaRPr lang="nl-NL" dirty="0"/>
          </a:p>
        </p:txBody>
      </p:sp>
      <p:sp>
        <p:nvSpPr>
          <p:cNvPr id="4" name="Tijdelijke aanduiding voor inhoud 3">
            <a:extLst>
              <a:ext uri="{FF2B5EF4-FFF2-40B4-BE49-F238E27FC236}">
                <a16:creationId xmlns:a16="http://schemas.microsoft.com/office/drawing/2014/main" id="{F2ACE190-9051-2745-B317-3EA226A775C1}"/>
              </a:ext>
            </a:extLst>
          </p:cNvPr>
          <p:cNvSpPr>
            <a:spLocks noGrp="1"/>
          </p:cNvSpPr>
          <p:nvPr>
            <p:ph sz="half" idx="2"/>
          </p:nvPr>
        </p:nvSpPr>
        <p:spPr>
          <a:xfrm>
            <a:off x="6172202" y="2082340"/>
            <a:ext cx="5430795" cy="3191218"/>
          </a:xfrm>
          <a:ln w="15875">
            <a:solidFill>
              <a:schemeClr val="accent1">
                <a:shade val="50000"/>
              </a:schemeClr>
            </a:solidFill>
          </a:ln>
        </p:spPr>
        <p:txBody>
          <a:bodyPr>
            <a:normAutofit fontScale="62500" lnSpcReduction="20000"/>
          </a:bodyPr>
          <a:lstStyle/>
          <a:p>
            <a:pPr marL="0" indent="0">
              <a:buNone/>
            </a:pPr>
            <a:r>
              <a:rPr lang="nl-NL" u="sng" dirty="0">
                <a:solidFill>
                  <a:schemeClr val="accent2"/>
                </a:solidFill>
              </a:rPr>
              <a:t>Fysieke deelname</a:t>
            </a:r>
          </a:p>
          <a:p>
            <a:pPr marL="0" indent="0">
              <a:buNone/>
            </a:pPr>
            <a:endParaRPr lang="nl-NL" u="sng" dirty="0">
              <a:solidFill>
                <a:schemeClr val="accent2"/>
              </a:solidFill>
            </a:endParaRPr>
          </a:p>
          <a:p>
            <a:pPr>
              <a:lnSpc>
                <a:spcPct val="120000"/>
              </a:lnSpc>
              <a:buFont typeface="Courier New" panose="02070309020205020404" pitchFamily="49" charset="0"/>
              <a:buChar char="o"/>
            </a:pPr>
            <a:r>
              <a:rPr lang="nl-NL" dirty="0"/>
              <a:t> Geselecteerde aanbieders</a:t>
            </a:r>
          </a:p>
          <a:p>
            <a:pPr>
              <a:lnSpc>
                <a:spcPct val="120000"/>
              </a:lnSpc>
              <a:buFont typeface="Courier New" panose="02070309020205020404" pitchFamily="49" charset="0"/>
              <a:buChar char="o"/>
            </a:pPr>
            <a:r>
              <a:rPr lang="nl-NL" dirty="0"/>
              <a:t> Praten mee over uitvoerbaarheid</a:t>
            </a:r>
          </a:p>
          <a:p>
            <a:pPr>
              <a:lnSpc>
                <a:spcPct val="120000"/>
              </a:lnSpc>
              <a:buFont typeface="Courier New" panose="02070309020205020404" pitchFamily="49" charset="0"/>
              <a:buChar char="o"/>
            </a:pPr>
            <a:r>
              <a:rPr lang="nl-NL" dirty="0"/>
              <a:t>Ook na opstellen </a:t>
            </a:r>
            <a:r>
              <a:rPr lang="nl-NL" dirty="0" err="1"/>
              <a:t>def</a:t>
            </a:r>
            <a:r>
              <a:rPr lang="nl-NL" dirty="0"/>
              <a:t>. overeenkomst blijft dit fysiek overleg bestaan (bij start overeenkomst nieuwe selectie op basis van inschrijvingen </a:t>
            </a:r>
            <a:r>
              <a:rPr lang="nl-NL" dirty="0" err="1"/>
              <a:t>def</a:t>
            </a:r>
            <a:r>
              <a:rPr lang="nl-NL" dirty="0"/>
              <a:t>. overeenkomsten).</a:t>
            </a:r>
          </a:p>
        </p:txBody>
      </p:sp>
      <p:sp>
        <p:nvSpPr>
          <p:cNvPr id="5" name="Titel 1">
            <a:extLst>
              <a:ext uri="{FF2B5EF4-FFF2-40B4-BE49-F238E27FC236}">
                <a16:creationId xmlns:a16="http://schemas.microsoft.com/office/drawing/2014/main" id="{2A73E6B0-6393-094C-ADA4-BE77943E6715}"/>
              </a:ext>
            </a:extLst>
          </p:cNvPr>
          <p:cNvSpPr txBox="1">
            <a:spLocks/>
          </p:cNvSpPr>
          <p:nvPr/>
        </p:nvSpPr>
        <p:spPr>
          <a:xfrm>
            <a:off x="838200" y="1150706"/>
            <a:ext cx="10515600" cy="7855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mn-lt"/>
              </a:rPr>
              <a:t>Doel: bespreken </a:t>
            </a:r>
            <a:r>
              <a:rPr lang="nl-NL" sz="2400" b="1" dirty="0">
                <a:effectLst/>
                <a:latin typeface="+mn-lt"/>
                <a:ea typeface="Times New Roman" panose="02020603050405020304" pitchFamily="18" charset="0"/>
              </a:rPr>
              <a:t>uitvoerbaarheid</a:t>
            </a:r>
            <a:r>
              <a:rPr lang="nl-NL" sz="2400" dirty="0">
                <a:effectLst/>
                <a:latin typeface="+mn-lt"/>
                <a:ea typeface="Times New Roman" panose="02020603050405020304" pitchFamily="18" charset="0"/>
              </a:rPr>
              <a:t> van de afspraken zoals opgenomen in de concept-inkoopovereenkomst en de bijbehorende bijlagen</a:t>
            </a:r>
            <a:r>
              <a:rPr lang="nl-NL" sz="2400" dirty="0">
                <a:latin typeface="+mn-lt"/>
                <a:ea typeface="Times New Roman" panose="02020603050405020304" pitchFamily="18" charset="0"/>
              </a:rPr>
              <a:t>.</a:t>
            </a:r>
            <a:endParaRPr lang="nl-NL" sz="2400" dirty="0">
              <a:latin typeface="+mn-lt"/>
            </a:endParaRPr>
          </a:p>
        </p:txBody>
      </p:sp>
      <p:sp>
        <p:nvSpPr>
          <p:cNvPr id="7" name="Tekstvak 6">
            <a:extLst>
              <a:ext uri="{FF2B5EF4-FFF2-40B4-BE49-F238E27FC236}">
                <a16:creationId xmlns:a16="http://schemas.microsoft.com/office/drawing/2014/main" id="{EB7F86C1-5E82-3D44-A620-F33DD779E886}"/>
              </a:ext>
            </a:extLst>
          </p:cNvPr>
          <p:cNvSpPr txBox="1"/>
          <p:nvPr/>
        </p:nvSpPr>
        <p:spPr>
          <a:xfrm>
            <a:off x="838200" y="5479867"/>
            <a:ext cx="10764797" cy="923330"/>
          </a:xfrm>
          <a:prstGeom prst="rect">
            <a:avLst/>
          </a:prstGeom>
          <a:solidFill>
            <a:schemeClr val="accent2">
              <a:lumMod val="40000"/>
              <a:lumOff val="60000"/>
            </a:schemeClr>
          </a:solidFill>
          <a:ln w="15875">
            <a:solidFill>
              <a:schemeClr val="accent1">
                <a:shade val="50000"/>
              </a:schemeClr>
            </a:solidFill>
          </a:ln>
        </p:spPr>
        <p:txBody>
          <a:bodyPr wrap="square" rtlCol="0">
            <a:spAutoFit/>
          </a:bodyPr>
          <a:lstStyle/>
          <a:p>
            <a:pPr marL="285750" indent="-285750">
              <a:buFont typeface="Arial" panose="020B0604020202020204" pitchFamily="34" charset="0"/>
              <a:buChar char="•"/>
            </a:pPr>
            <a:r>
              <a:rPr lang="nl-NL" i="1" dirty="0"/>
              <a:t>Gemeenten (colleges van B&amp;W) hebben de bevoegdheid om besluiten te nemen en om suggesties van aanbieders over te nemen of naast zich neer te leggen. </a:t>
            </a:r>
          </a:p>
          <a:p>
            <a:pPr marL="285750" indent="-285750">
              <a:buFont typeface="Arial" panose="020B0604020202020204" pitchFamily="34" charset="0"/>
              <a:buChar char="•"/>
            </a:pPr>
            <a:r>
              <a:rPr lang="nl-NL" i="1" dirty="0"/>
              <a:t>Suggesties die leiden tot wijzigingen worden als voorstel voorgelegd aan alle aanbieders.</a:t>
            </a:r>
          </a:p>
        </p:txBody>
      </p:sp>
    </p:spTree>
    <p:extLst>
      <p:ext uri="{BB962C8B-B14F-4D97-AF65-F5344CB8AC3E}">
        <p14:creationId xmlns:p14="http://schemas.microsoft.com/office/powerpoint/2010/main" val="407259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583039-C902-204B-894A-531BE9C94A4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Selectie</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fysiek</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overleg</a:t>
            </a:r>
            <a:endParaRPr lang="en-US" sz="66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3">
            <a:extLst>
              <a:ext uri="{FF2B5EF4-FFF2-40B4-BE49-F238E27FC236}">
                <a16:creationId xmlns:a16="http://schemas.microsoft.com/office/drawing/2014/main" id="{28C19897-35EA-464C-BFF1-ABF31B6827D2}"/>
              </a:ext>
            </a:extLst>
          </p:cNvPr>
          <p:cNvGraphicFramePr>
            <a:graphicFrameLocks noGrp="1"/>
          </p:cNvGraphicFramePr>
          <p:nvPr>
            <p:extLst>
              <p:ext uri="{D42A27DB-BD31-4B8C-83A1-F6EECF244321}">
                <p14:modId xmlns:p14="http://schemas.microsoft.com/office/powerpoint/2010/main" val="2527129303"/>
              </p:ext>
            </p:extLst>
          </p:nvPr>
        </p:nvGraphicFramePr>
        <p:xfrm>
          <a:off x="1464275" y="2084546"/>
          <a:ext cx="9873047" cy="3619113"/>
        </p:xfrm>
        <a:graphic>
          <a:graphicData uri="http://schemas.openxmlformats.org/drawingml/2006/table">
            <a:tbl>
              <a:tblPr firstRow="1" firstCol="1" bandRow="1">
                <a:tableStyleId>{21E4AEA4-8DFA-4A89-87EB-49C32662AFE0}</a:tableStyleId>
              </a:tblPr>
              <a:tblGrid>
                <a:gridCol w="1659069">
                  <a:extLst>
                    <a:ext uri="{9D8B030D-6E8A-4147-A177-3AD203B41FA5}">
                      <a16:colId xmlns:a16="http://schemas.microsoft.com/office/drawing/2014/main" val="1179390939"/>
                    </a:ext>
                  </a:extLst>
                </a:gridCol>
                <a:gridCol w="2115317">
                  <a:extLst>
                    <a:ext uri="{9D8B030D-6E8A-4147-A177-3AD203B41FA5}">
                      <a16:colId xmlns:a16="http://schemas.microsoft.com/office/drawing/2014/main" val="1557902034"/>
                    </a:ext>
                  </a:extLst>
                </a:gridCol>
                <a:gridCol w="2364215">
                  <a:extLst>
                    <a:ext uri="{9D8B030D-6E8A-4147-A177-3AD203B41FA5}">
                      <a16:colId xmlns:a16="http://schemas.microsoft.com/office/drawing/2014/main" val="4151701952"/>
                    </a:ext>
                  </a:extLst>
                </a:gridCol>
                <a:gridCol w="1860064">
                  <a:extLst>
                    <a:ext uri="{9D8B030D-6E8A-4147-A177-3AD203B41FA5}">
                      <a16:colId xmlns:a16="http://schemas.microsoft.com/office/drawing/2014/main" val="2853040403"/>
                    </a:ext>
                  </a:extLst>
                </a:gridCol>
                <a:gridCol w="1874382">
                  <a:extLst>
                    <a:ext uri="{9D8B030D-6E8A-4147-A177-3AD203B41FA5}">
                      <a16:colId xmlns:a16="http://schemas.microsoft.com/office/drawing/2014/main" val="3780350449"/>
                    </a:ext>
                  </a:extLst>
                </a:gridCol>
              </a:tblGrid>
              <a:tr h="452716">
                <a:tc>
                  <a:txBody>
                    <a:bodyPr/>
                    <a:lstStyle/>
                    <a:p>
                      <a:pPr>
                        <a:lnSpc>
                          <a:spcPct val="107000"/>
                        </a:lnSpc>
                      </a:pPr>
                      <a:r>
                        <a:rPr lang="nl-NL" sz="1600" kern="100" dirty="0">
                          <a:effectLst/>
                        </a:rPr>
                        <a:t>Groot</a:t>
                      </a:r>
                      <a:endParaRPr lang="nl-NL"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Middelgroot</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Klein</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Geen omzet in 2023</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Wildcards</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1186976"/>
                  </a:ext>
                </a:extLst>
              </a:tr>
              <a:tr h="650738">
                <a:tc>
                  <a:txBody>
                    <a:bodyPr/>
                    <a:lstStyle/>
                    <a:p>
                      <a:pPr>
                        <a:lnSpc>
                          <a:spcPct val="107000"/>
                        </a:lnSpc>
                      </a:pPr>
                      <a:r>
                        <a:rPr lang="nl-NL" sz="1600" kern="100">
                          <a:effectLst/>
                        </a:rPr>
                        <a:t>Vérian Zorg Holding BV</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Zoethout Begeleid Werken BV</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Autisme Integraal</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Groeihuis BV</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strike="sngStrike" kern="100" dirty="0">
                          <a:effectLst/>
                        </a:rPr>
                        <a:t>Stichting Zorgcombinatie Marga </a:t>
                      </a:r>
                      <a:r>
                        <a:rPr lang="nl-NL" sz="1600" strike="sngStrike" kern="100" dirty="0" err="1">
                          <a:effectLst/>
                        </a:rPr>
                        <a:t>Klompé</a:t>
                      </a:r>
                      <a:endParaRPr lang="nl-NL" sz="1600" strike="sngStrike" kern="100" dirty="0">
                        <a:effectLst/>
                      </a:endParaRPr>
                    </a:p>
                    <a:p>
                      <a:r>
                        <a:rPr lang="nl-NL" sz="1600" kern="100" dirty="0">
                          <a:effectLst/>
                          <a:latin typeface="Times New Roman" panose="02020603050405020304" pitchFamily="18" charset="0"/>
                          <a:ea typeface="Times New Roman" panose="02020603050405020304" pitchFamily="18" charset="0"/>
                          <a:cs typeface="Times New Roman" panose="02020603050405020304" pitchFamily="18" charset="0"/>
                        </a:rPr>
                        <a:t>IJsselzorg</a:t>
                      </a:r>
                    </a:p>
                  </a:txBody>
                  <a:tcPr marL="68580" marR="68580" marT="0" marB="0"/>
                </a:tc>
                <a:extLst>
                  <a:ext uri="{0D108BD9-81ED-4DB2-BD59-A6C34878D82A}">
                    <a16:rowId xmlns:a16="http://schemas.microsoft.com/office/drawing/2014/main" val="2287888406"/>
                  </a:ext>
                </a:extLst>
              </a:tr>
              <a:tr h="684813">
                <a:tc>
                  <a:txBody>
                    <a:bodyPr/>
                    <a:lstStyle/>
                    <a:p>
                      <a:pPr>
                        <a:lnSpc>
                          <a:spcPct val="107000"/>
                        </a:lnSpc>
                      </a:pPr>
                      <a:r>
                        <a:rPr lang="nl-NL" sz="1600" kern="100">
                          <a:effectLst/>
                        </a:rPr>
                        <a:t>Stichting Riwis Zorg &amp; Welzijn</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De Maatwerk Begeleiders</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Eimers Begeleiding &amp; Hulpverlening</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strike="sngStrike" kern="100" dirty="0">
                          <a:effectLst/>
                        </a:rPr>
                        <a:t>Finn </a:t>
                      </a:r>
                      <a:r>
                        <a:rPr lang="nl-NL" sz="1600" strike="sngStrike" kern="100" dirty="0" err="1">
                          <a:effectLst/>
                        </a:rPr>
                        <a:t>Anam</a:t>
                      </a:r>
                      <a:r>
                        <a:rPr lang="nl-NL" sz="1600" strike="sngStrike" kern="100" dirty="0">
                          <a:effectLst/>
                        </a:rPr>
                        <a:t> Cara </a:t>
                      </a:r>
                      <a:r>
                        <a:rPr lang="nl-NL" sz="1600" strike="sngStrike" kern="100" dirty="0" err="1">
                          <a:effectLst/>
                        </a:rPr>
                        <a:t>TOPDOGtraining</a:t>
                      </a:r>
                      <a:endParaRPr lang="nl-NL" sz="1600" strike="sngStrike" kern="100" dirty="0">
                        <a:effectLst/>
                      </a:endParaRPr>
                    </a:p>
                    <a:p>
                      <a:pPr>
                        <a:lnSpc>
                          <a:spcPct val="107000"/>
                        </a:lnSpc>
                      </a:pPr>
                      <a:r>
                        <a:rPr lang="nl-NL" sz="1600" kern="100" dirty="0" err="1">
                          <a:effectLst/>
                          <a:latin typeface="Times New Roman" panose="02020603050405020304" pitchFamily="18" charset="0"/>
                          <a:ea typeface="Times New Roman" panose="02020603050405020304" pitchFamily="18" charset="0"/>
                          <a:cs typeface="Times New Roman" panose="02020603050405020304" pitchFamily="18" charset="0"/>
                        </a:rPr>
                        <a:t>Parcipa</a:t>
                      </a:r>
                      <a:r>
                        <a:rPr lang="nl-NL" sz="1600" kern="100" dirty="0">
                          <a:effectLst/>
                          <a:latin typeface="Times New Roman" panose="02020603050405020304" pitchFamily="18" charset="0"/>
                          <a:ea typeface="Times New Roman" panose="02020603050405020304" pitchFamily="18" charset="0"/>
                          <a:cs typeface="Times New Roman" panose="02020603050405020304" pitchFamily="18" charset="0"/>
                        </a:rPr>
                        <a:t> B.V. </a:t>
                      </a:r>
                    </a:p>
                  </a:txBody>
                  <a:tcPr marL="68580" marR="68580" marT="0" marB="0"/>
                </a:tc>
                <a:tc>
                  <a:txBody>
                    <a:bodyPr/>
                    <a:lstStyle/>
                    <a:p>
                      <a:r>
                        <a:rPr lang="nl-NL" sz="1600" kern="100">
                          <a:effectLst/>
                        </a:rPr>
                        <a:t>Stichting Interakt Contour Groep</a:t>
                      </a:r>
                    </a:p>
                    <a:p>
                      <a:pPr>
                        <a:lnSpc>
                          <a:spcPct val="107000"/>
                        </a:lnSpc>
                      </a:pPr>
                      <a:r>
                        <a:rPr lang="nl-NL" sz="1600" kern="100">
                          <a:effectLst/>
                        </a:rPr>
                        <a:t> </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4108595"/>
                  </a:ext>
                </a:extLst>
              </a:tr>
              <a:tr h="452716">
                <a:tc>
                  <a:txBody>
                    <a:bodyPr/>
                    <a:lstStyle/>
                    <a:p>
                      <a:pPr>
                        <a:lnSpc>
                          <a:spcPct val="107000"/>
                        </a:lnSpc>
                      </a:pPr>
                      <a:r>
                        <a:rPr lang="nl-NL" sz="1600" kern="100">
                          <a:effectLst/>
                        </a:rPr>
                        <a:t>Stichting 's Heeren Loo</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Stichting Ontmoeting</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Nedahuis BV</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Madeliefje Thuishulp</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Siza</a:t>
                      </a:r>
                    </a:p>
                    <a:p>
                      <a:pPr>
                        <a:lnSpc>
                          <a:spcPct val="107000"/>
                        </a:lnSpc>
                      </a:pPr>
                      <a:r>
                        <a:rPr lang="nl-NL" sz="1600" kern="100">
                          <a:effectLst/>
                        </a:rPr>
                        <a:t> </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4059792"/>
                  </a:ext>
                </a:extLst>
              </a:tr>
              <a:tr h="916909">
                <a:tc>
                  <a:txBody>
                    <a:bodyPr/>
                    <a:lstStyle/>
                    <a:p>
                      <a:pPr>
                        <a:lnSpc>
                          <a:spcPct val="107000"/>
                        </a:lnSpc>
                      </a:pPr>
                      <a:r>
                        <a:rPr lang="nl-NL" sz="1600" kern="100" dirty="0">
                          <a:effectLst/>
                        </a:rPr>
                        <a:t>Gelder Thuiszorg Apeldoorn BV</a:t>
                      </a:r>
                      <a:endParaRPr lang="nl-NL"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ZorgPlus GGZ B.V.</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Stichting IBASS</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a:effectLst/>
                        </a:rPr>
                        <a:t>De Hazelhoeve</a:t>
                      </a:r>
                      <a:endParaRPr lang="nl-NL"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600" kern="100" dirty="0">
                          <a:effectLst/>
                        </a:rPr>
                        <a:t>Stichting </a:t>
                      </a:r>
                      <a:r>
                        <a:rPr lang="nl-NL" sz="1600" kern="100" dirty="0" err="1">
                          <a:effectLst/>
                        </a:rPr>
                        <a:t>Zozijn</a:t>
                      </a:r>
                      <a:r>
                        <a:rPr lang="nl-NL" sz="1600" kern="100" dirty="0">
                          <a:effectLst/>
                        </a:rPr>
                        <a:t> Zorg</a:t>
                      </a:r>
                    </a:p>
                    <a:p>
                      <a:pPr>
                        <a:lnSpc>
                          <a:spcPct val="107000"/>
                        </a:lnSpc>
                      </a:pPr>
                      <a:r>
                        <a:rPr lang="nl-NL" sz="1600" kern="100" dirty="0">
                          <a:effectLst/>
                        </a:rPr>
                        <a:t> </a:t>
                      </a:r>
                      <a:endParaRPr lang="nl-NL"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1074971"/>
                  </a:ext>
                </a:extLst>
              </a:tr>
            </a:tbl>
          </a:graphicData>
        </a:graphic>
      </p:graphicFrame>
      <p:sp>
        <p:nvSpPr>
          <p:cNvPr id="5" name="Rectangle 1">
            <a:extLst>
              <a:ext uri="{FF2B5EF4-FFF2-40B4-BE49-F238E27FC236}">
                <a16:creationId xmlns:a16="http://schemas.microsoft.com/office/drawing/2014/main" id="{68F67FB1-7A9C-A545-B341-50EF1EA83B41}"/>
              </a:ext>
            </a:extLst>
          </p:cNvPr>
          <p:cNvSpPr>
            <a:spLocks noChangeArrowheads="1"/>
          </p:cNvSpPr>
          <p:nvPr/>
        </p:nvSpPr>
        <p:spPr bwMode="auto">
          <a:xfrm>
            <a:off x="3036888" y="2806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983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49A1064-1285-E240-BC26-FB3F92B40587}"/>
              </a:ext>
            </a:extLst>
          </p:cNvPr>
          <p:cNvSpPr>
            <a:spLocks noGrp="1"/>
          </p:cNvSpPr>
          <p:nvPr>
            <p:ph type="title"/>
          </p:nvPr>
        </p:nvSpPr>
        <p:spPr>
          <a:xfrm>
            <a:off x="841248" y="548640"/>
            <a:ext cx="3915582" cy="5431536"/>
          </a:xfrm>
        </p:spPr>
        <p:txBody>
          <a:bodyPr vert="horz" lIns="91440" tIns="45720" rIns="91440" bIns="45720" rtlCol="0" anchor="ctr">
            <a:normAutofit/>
          </a:bodyPr>
          <a:lstStyle/>
          <a:p>
            <a:r>
              <a:rPr lang="en-US" sz="4200" kern="1200" dirty="0" err="1">
                <a:solidFill>
                  <a:schemeClr val="tx1"/>
                </a:solidFill>
                <a:latin typeface="+mj-lt"/>
                <a:ea typeface="+mj-ea"/>
                <a:cs typeface="+mj-cs"/>
              </a:rPr>
              <a:t>Wijzigingen</a:t>
            </a:r>
            <a:r>
              <a:rPr lang="en-US" sz="4200" kern="1200" dirty="0">
                <a:solidFill>
                  <a:schemeClr val="tx1"/>
                </a:solidFill>
                <a:latin typeface="+mj-lt"/>
                <a:ea typeface="+mj-ea"/>
                <a:cs typeface="+mj-cs"/>
              </a:rPr>
              <a:t> in Concept-</a:t>
            </a:r>
            <a:r>
              <a:rPr lang="en-US" sz="4200" kern="1200" dirty="0" err="1">
                <a:solidFill>
                  <a:schemeClr val="tx1"/>
                </a:solidFill>
                <a:latin typeface="+mj-lt"/>
                <a:ea typeface="+mj-ea"/>
                <a:cs typeface="+mj-cs"/>
              </a:rPr>
              <a:t>inkoopdocument</a:t>
            </a:r>
            <a:br>
              <a:rPr lang="en-US" sz="4200" kern="1200" dirty="0">
                <a:solidFill>
                  <a:schemeClr val="tx1"/>
                </a:solidFill>
                <a:latin typeface="+mj-lt"/>
                <a:ea typeface="+mj-ea"/>
                <a:cs typeface="+mj-cs"/>
              </a:rPr>
            </a:br>
            <a:br>
              <a:rPr lang="en-US" sz="4200" kern="1200" dirty="0">
                <a:solidFill>
                  <a:schemeClr val="tx1"/>
                </a:solidFill>
                <a:latin typeface="+mj-lt"/>
                <a:ea typeface="+mj-ea"/>
                <a:cs typeface="+mj-cs"/>
              </a:rPr>
            </a:br>
            <a:endParaRPr lang="en-US" sz="42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83EADBDC-F61C-9E4A-8982-E964FAA013C8}"/>
              </a:ext>
            </a:extLst>
          </p:cNvPr>
          <p:cNvSpPr>
            <a:spLocks noGrp="1"/>
          </p:cNvSpPr>
          <p:nvPr>
            <p:ph sz="half" idx="2"/>
          </p:nvPr>
        </p:nvSpPr>
        <p:spPr>
          <a:xfrm>
            <a:off x="5342435" y="1272746"/>
            <a:ext cx="6224335" cy="5016844"/>
          </a:xfrm>
        </p:spPr>
        <p:txBody>
          <a:bodyPr vert="horz" lIns="91440" tIns="45720" rIns="91440" bIns="45720" rtlCol="0" anchor="ctr">
            <a:normAutofit/>
          </a:bodyPr>
          <a:lstStyle/>
          <a:p>
            <a:pPr marL="457200">
              <a:tabLst>
                <a:tab pos="457200" algn="l"/>
              </a:tabLst>
            </a:pPr>
            <a:r>
              <a:rPr lang="en-US" sz="2200" dirty="0" err="1"/>
              <a:t>Aanmeldingsdocument</a:t>
            </a:r>
            <a:endParaRPr lang="en-US" sz="2200" dirty="0"/>
          </a:p>
          <a:p>
            <a:pPr marL="457200">
              <a:tabLst>
                <a:tab pos="457200" algn="l"/>
              </a:tabLst>
            </a:pPr>
            <a:r>
              <a:rPr lang="en-US" sz="2200" dirty="0" err="1"/>
              <a:t>Uitsluitingsgronden</a:t>
            </a:r>
            <a:endParaRPr lang="en-US" sz="2200" dirty="0"/>
          </a:p>
          <a:p>
            <a:pPr marL="457200">
              <a:tabLst>
                <a:tab pos="457200" algn="l"/>
              </a:tabLst>
            </a:pPr>
            <a:r>
              <a:rPr lang="en-US" sz="2200" dirty="0"/>
              <a:t>Algemene </a:t>
            </a:r>
            <a:r>
              <a:rPr lang="en-US" sz="2200" dirty="0" err="1"/>
              <a:t>geschiktheidseisen</a:t>
            </a:r>
            <a:endParaRPr lang="en-US" sz="2200" dirty="0"/>
          </a:p>
          <a:p>
            <a:pPr marL="457200">
              <a:tabLst>
                <a:tab pos="457200" algn="l"/>
              </a:tabLst>
            </a:pPr>
            <a:r>
              <a:rPr lang="en-US" sz="2200" dirty="0" err="1"/>
              <a:t>Overzicht</a:t>
            </a:r>
            <a:r>
              <a:rPr lang="en-US" sz="2200" dirty="0"/>
              <a:t> </a:t>
            </a:r>
            <a:r>
              <a:rPr lang="en-US" sz="2200" dirty="0" err="1"/>
              <a:t>bewijsmiddelen</a:t>
            </a:r>
            <a:endParaRPr lang="en-US" sz="2200" dirty="0"/>
          </a:p>
          <a:p>
            <a:pPr marL="457200">
              <a:tabLst>
                <a:tab pos="457200" algn="l"/>
              </a:tabLst>
            </a:pPr>
            <a:r>
              <a:rPr lang="en-US" sz="2200" dirty="0" err="1"/>
              <a:t>Inzicht</a:t>
            </a:r>
            <a:r>
              <a:rPr lang="en-US" sz="2200" dirty="0"/>
              <a:t> in planning</a:t>
            </a:r>
          </a:p>
          <a:p>
            <a:pPr indent="0">
              <a:buNone/>
              <a:tabLst>
                <a:tab pos="457200" algn="l"/>
              </a:tabLst>
            </a:pPr>
            <a:r>
              <a:rPr lang="en-US" sz="2200" dirty="0"/>
              <a:t>--------------------------------------------------------------</a:t>
            </a:r>
          </a:p>
          <a:p>
            <a:pPr indent="0">
              <a:buNone/>
              <a:tabLst>
                <a:tab pos="457200" algn="l"/>
              </a:tabLst>
            </a:pPr>
            <a:r>
              <a:rPr lang="en-US" sz="2200" dirty="0" err="1"/>
              <a:t>Wijzigingen</a:t>
            </a:r>
            <a:r>
              <a:rPr lang="en-US" sz="2200" dirty="0"/>
              <a:t>:</a:t>
            </a:r>
          </a:p>
          <a:p>
            <a:r>
              <a:rPr lang="en-US" sz="2200" dirty="0"/>
              <a:t>Pag. 27/28 – 	</a:t>
            </a:r>
            <a:r>
              <a:rPr lang="nl-NL" sz="2000" i="1" dirty="0">
                <a:solidFill>
                  <a:srgbClr val="C00000"/>
                </a:solidFill>
                <a:effectLst/>
              </a:rPr>
              <a:t>Een actuele </a:t>
            </a:r>
            <a:r>
              <a:rPr lang="nl-NL" sz="2000" i="1" dirty="0">
                <a:solidFill>
                  <a:srgbClr val="C10000"/>
                </a:solidFill>
                <a:effectLst/>
              </a:rPr>
              <a:t>Verklaring Omtrent</a:t>
            </a:r>
            <a:r>
              <a:rPr lang="nl-NL" sz="2000" dirty="0">
                <a:solidFill>
                  <a:srgbClr val="C10000"/>
                </a:solidFill>
              </a:rPr>
              <a:t> </a:t>
            </a:r>
            <a:r>
              <a:rPr lang="nl-NL" sz="2000" i="1" dirty="0">
                <a:solidFill>
                  <a:srgbClr val="C10000"/>
                </a:solidFill>
                <a:effectLst/>
              </a:rPr>
              <a:t>Gedrag 		rechtspersonen</a:t>
            </a:r>
            <a:endParaRPr lang="en-US" sz="2000" dirty="0"/>
          </a:p>
          <a:p>
            <a:r>
              <a:rPr lang="en-US" sz="2200" dirty="0"/>
              <a:t> Pag. 34 – 	Planning plus </a:t>
            </a:r>
            <a:r>
              <a:rPr lang="en-US" sz="2200" dirty="0" err="1"/>
              <a:t>tijdstippen</a:t>
            </a:r>
            <a:endParaRPr lang="nl-NL" sz="1600" i="1" dirty="0">
              <a:solidFill>
                <a:srgbClr val="C10000"/>
              </a:solidFill>
              <a:effectLst/>
              <a:latin typeface="Helvetica" pitchFamily="2" charset="0"/>
            </a:endParaRPr>
          </a:p>
          <a:p>
            <a:pPr marL="0" indent="0">
              <a:buNone/>
            </a:pPr>
            <a:endParaRPr lang="nl-NL" sz="1600" dirty="0">
              <a:effectLst/>
              <a:latin typeface="Helvetica" pitchFamily="2" charset="0"/>
            </a:endParaRPr>
          </a:p>
          <a:p>
            <a:pPr indent="0">
              <a:buNone/>
              <a:tabLst>
                <a:tab pos="457200" algn="l"/>
              </a:tabLst>
            </a:pPr>
            <a:endParaRPr lang="en-US" sz="2200" dirty="0"/>
          </a:p>
          <a:p>
            <a:pPr indent="0">
              <a:buNone/>
              <a:tabLst>
                <a:tab pos="457200" algn="l"/>
              </a:tabLst>
            </a:pPr>
            <a:endParaRPr lang="en-US" sz="2200" dirty="0"/>
          </a:p>
          <a:p>
            <a:pPr marL="457200">
              <a:tabLst>
                <a:tab pos="457200" algn="l"/>
              </a:tabLst>
            </a:pPr>
            <a:endParaRPr lang="en-US" sz="2200" dirty="0"/>
          </a:p>
        </p:txBody>
      </p:sp>
    </p:spTree>
    <p:extLst>
      <p:ext uri="{BB962C8B-B14F-4D97-AF65-F5344CB8AC3E}">
        <p14:creationId xmlns:p14="http://schemas.microsoft.com/office/powerpoint/2010/main" val="72700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E8A001-9D05-EE49-A4B7-CE1DCA7BA0D7}"/>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400" kern="1200" dirty="0">
                <a:solidFill>
                  <a:schemeClr val="tx1"/>
                </a:solidFill>
                <a:latin typeface="+mj-lt"/>
                <a:ea typeface="+mj-ea"/>
                <a:cs typeface="+mj-cs"/>
              </a:rPr>
              <a:t>Inhoudelijke </a:t>
            </a:r>
            <a:r>
              <a:rPr lang="en-US" sz="5400" dirty="0" err="1"/>
              <a:t>vragen</a:t>
            </a:r>
            <a:r>
              <a:rPr lang="en-US" sz="5400" dirty="0"/>
              <a:t> </a:t>
            </a:r>
            <a:r>
              <a:rPr lang="en-US" sz="5400" dirty="0" err="1"/>
              <a:t>inkoopdocument</a:t>
            </a:r>
            <a:r>
              <a:rPr lang="en-US" sz="5400" kern="1200" dirty="0">
                <a:solidFill>
                  <a:schemeClr val="tx1"/>
                </a:solidFill>
                <a:latin typeface="+mj-lt"/>
                <a:ea typeface="+mj-ea"/>
                <a:cs typeface="+mj-cs"/>
              </a:rPr>
              <a:t> (1)</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3">
            <a:extLst>
              <a:ext uri="{FF2B5EF4-FFF2-40B4-BE49-F238E27FC236}">
                <a16:creationId xmlns:a16="http://schemas.microsoft.com/office/drawing/2014/main" id="{5A91FAC6-B7F5-7D46-ADD3-8E948C743720}"/>
              </a:ext>
            </a:extLst>
          </p:cNvPr>
          <p:cNvSpPr>
            <a:spLocks noGrp="1"/>
          </p:cNvSpPr>
          <p:nvPr>
            <p:ph sz="half" idx="2"/>
          </p:nvPr>
        </p:nvSpPr>
        <p:spPr>
          <a:xfrm>
            <a:off x="669036" y="2055813"/>
            <a:ext cx="10684764" cy="4522787"/>
          </a:xfrm>
        </p:spPr>
        <p:txBody>
          <a:bodyPr vert="horz" lIns="91440" tIns="45720" rIns="91440" bIns="45720" rtlCol="0">
            <a:noAutofit/>
          </a:bodyPr>
          <a:lstStyle/>
          <a:p>
            <a:pPr marL="0" indent="0" algn="l">
              <a:buNone/>
            </a:pPr>
            <a:endParaRPr lang="nl-NL" sz="1100" b="0" i="0" u="none" strike="noStrike" dirty="0">
              <a:solidFill>
                <a:srgbClr val="191614"/>
              </a:solidFill>
              <a:effectLst/>
              <a:latin typeface="Arial" panose="020B0604020202020204" pitchFamily="34" charset="0"/>
            </a:endParaRPr>
          </a:p>
          <a:p>
            <a:pPr marL="0" indent="0" algn="l">
              <a:buNone/>
            </a:pPr>
            <a:r>
              <a:rPr lang="nl-NL" sz="1600" b="0" i="0" u="none" strike="noStrike" dirty="0" err="1">
                <a:solidFill>
                  <a:srgbClr val="191614"/>
                </a:solidFill>
                <a:effectLst/>
                <a:latin typeface="Arial" panose="020B0604020202020204" pitchFamily="34" charset="0"/>
              </a:rPr>
              <a:t>Inkoopdoucment</a:t>
            </a:r>
            <a:r>
              <a:rPr lang="nl-NL" sz="1600" b="0" i="0" u="none" strike="noStrike" dirty="0">
                <a:solidFill>
                  <a:srgbClr val="191614"/>
                </a:solidFill>
                <a:effectLst/>
                <a:latin typeface="Arial" panose="020B0604020202020204" pitchFamily="34" charset="0"/>
              </a:rPr>
              <a:t> 2.1.4</a:t>
            </a:r>
          </a:p>
          <a:p>
            <a:pPr algn="l"/>
            <a:endParaRPr lang="nl-NL" sz="1600" dirty="0">
              <a:solidFill>
                <a:srgbClr val="191614"/>
              </a:solidFill>
              <a:latin typeface="Arial" panose="020B0604020202020204" pitchFamily="34" charset="0"/>
            </a:endParaRPr>
          </a:p>
          <a:p>
            <a:pPr algn="l"/>
            <a:r>
              <a:rPr lang="nl-NL" sz="1600" b="0" i="0" u="none" strike="noStrike" dirty="0">
                <a:solidFill>
                  <a:srgbClr val="191614"/>
                </a:solidFill>
                <a:effectLst/>
                <a:latin typeface="Arial" panose="020B0604020202020204" pitchFamily="34" charset="0"/>
              </a:rPr>
              <a:t>Wij willen graag weten of ik het goed lees, dat je als bestaande aanbieder maar 1 x per jaar jezelf kan aanmelden voor nieuw product bv dagbesteding. Wij zijn van plan om dit product in alle onze gebieden te gaan aanbieden. Wij leveren dat nu alleen bij Voorst en Nijmegen.</a:t>
            </a:r>
          </a:p>
        </p:txBody>
      </p:sp>
    </p:spTree>
    <p:extLst>
      <p:ext uri="{BB962C8B-B14F-4D97-AF65-F5344CB8AC3E}">
        <p14:creationId xmlns:p14="http://schemas.microsoft.com/office/powerpoint/2010/main" val="19894051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17002e-e6ba-4b3b-8652-a2a33b9ff7ee" xsi:nil="true"/>
    <lcf76f155ced4ddcb4097134ff3c332f xmlns="2087404d-1fe2-40df-8dc7-706c2bc61d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3CFD44838006459E4CC1541364DDC0" ma:contentTypeVersion="15" ma:contentTypeDescription="Een nieuw document maken." ma:contentTypeScope="" ma:versionID="79b907ca68af8ede9a0f057e232aacef">
  <xsd:schema xmlns:xsd="http://www.w3.org/2001/XMLSchema" xmlns:xs="http://www.w3.org/2001/XMLSchema" xmlns:p="http://schemas.microsoft.com/office/2006/metadata/properties" xmlns:ns2="2087404d-1fe2-40df-8dc7-706c2bc61d6e" xmlns:ns3="3b17002e-e6ba-4b3b-8652-a2a33b9ff7ee" targetNamespace="http://schemas.microsoft.com/office/2006/metadata/properties" ma:root="true" ma:fieldsID="d679c6c780c03dd4fa476ada251085d1" ns2:_="" ns3:_="">
    <xsd:import namespace="2087404d-1fe2-40df-8dc7-706c2bc61d6e"/>
    <xsd:import namespace="3b17002e-e6ba-4b3b-8652-a2a33b9ff7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7404d-1fe2-40df-8dc7-706c2bc61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59e83d81-1d9b-4fe7-a760-1c262e06f57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17002e-e6ba-4b3b-8652-a2a33b9ff7ee"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ae1e9136-97e5-4501-b967-d9e580d0cb11}" ma:internalName="TaxCatchAll" ma:showField="CatchAllData" ma:web="3b17002e-e6ba-4b3b-8652-a2a33b9ff7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9D546B-F8BB-4D48-9C65-36B1FC96578F}">
  <ds:schemaRefs>
    <ds:schemaRef ds:uri="http://schemas.microsoft.com/office/2006/metadata/properties"/>
    <ds:schemaRef ds:uri="http://schemas.microsoft.com/office/infopath/2007/PartnerControls"/>
    <ds:schemaRef ds:uri="3b17002e-e6ba-4b3b-8652-a2a33b9ff7ee"/>
    <ds:schemaRef ds:uri="2087404d-1fe2-40df-8dc7-706c2bc61d6e"/>
  </ds:schemaRefs>
</ds:datastoreItem>
</file>

<file path=customXml/itemProps2.xml><?xml version="1.0" encoding="utf-8"?>
<ds:datastoreItem xmlns:ds="http://schemas.openxmlformats.org/officeDocument/2006/customXml" ds:itemID="{89D9A1F2-B12D-460A-B1C0-9F96C65B1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7404d-1fe2-40df-8dc7-706c2bc61d6e"/>
    <ds:schemaRef ds:uri="3b17002e-e6ba-4b3b-8652-a2a33b9ff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88487F-98B3-4958-80CD-08D92E27D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1517</TotalTime>
  <Words>2668</Words>
  <Application>Microsoft Office PowerPoint</Application>
  <PresentationFormat>Breedbeeld</PresentationFormat>
  <Paragraphs>283</Paragraphs>
  <Slides>28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Arial</vt:lpstr>
      <vt:lpstr>Calibri</vt:lpstr>
      <vt:lpstr>Calibri Light</vt:lpstr>
      <vt:lpstr>Courier New</vt:lpstr>
      <vt:lpstr>Helvetica</vt:lpstr>
      <vt:lpstr>Times New Roman</vt:lpstr>
      <vt:lpstr>Wingdings</vt:lpstr>
      <vt:lpstr>Kantoorthema</vt:lpstr>
      <vt:lpstr>PowerPoint-presentatie</vt:lpstr>
      <vt:lpstr>Programma</vt:lpstr>
      <vt:lpstr>Mededelingen</vt:lpstr>
      <vt:lpstr>PowerPoint-presentatie</vt:lpstr>
      <vt:lpstr>Toelichting proces</vt:lpstr>
      <vt:lpstr>Dialoogfase</vt:lpstr>
      <vt:lpstr>Selectie fysiek overleg</vt:lpstr>
      <vt:lpstr>Wijzigingen in Concept-inkoopdocument  </vt:lpstr>
      <vt:lpstr>Inhoudelijke vragen inkoopdocument (1)</vt:lpstr>
      <vt:lpstr>Concept-inkoopovereen-komst (1)  </vt:lpstr>
      <vt:lpstr>Concept-inkoopovereen-komst en de bijlagen(2)  </vt:lpstr>
      <vt:lpstr>Wijzigingen in Concept-inkoopovereenkomst  </vt:lpstr>
      <vt:lpstr>Inhoudelijke bespreking artikelen (1a)</vt:lpstr>
      <vt:lpstr>Inhoudelijke bespreking artikelen (1b)</vt:lpstr>
      <vt:lpstr>Inhoudelijke bespreking artikelen (2)</vt:lpstr>
      <vt:lpstr>Suggesties en vragen digitale deelnemers (a)</vt:lpstr>
      <vt:lpstr>Suggesties en vragen digitale deelnemers (b)</vt:lpstr>
      <vt:lpstr>Suggesties en vragen digitale deelnemers (c)</vt:lpstr>
      <vt:lpstr>Suggesties en vragen digitale deelnemers (d.1)</vt:lpstr>
      <vt:lpstr>Suggesties en vragen digitale deelnemers (d.2)</vt:lpstr>
      <vt:lpstr>Beantwoording omzeteis gem. Apeldoorn</vt:lpstr>
      <vt:lpstr>Suggesties en vragen digitale deelnemers (d.2)</vt:lpstr>
      <vt:lpstr>Beantwoording no show</vt:lpstr>
      <vt:lpstr>Formuleren ”mogelijke” wijzigingsvoorstellen</vt:lpstr>
      <vt:lpstr>Agenda tweede dialoogsessie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Klomberg, HL (Hugo)</dc:creator>
  <cp:lastModifiedBy>Panneman, J.</cp:lastModifiedBy>
  <cp:revision>92</cp:revision>
  <cp:lastPrinted>2025-05-06T08:03:54Z</cp:lastPrinted>
  <dcterms:created xsi:type="dcterms:W3CDTF">2024-09-02T12:27:50Z</dcterms:created>
  <dcterms:modified xsi:type="dcterms:W3CDTF">2025-06-03T08:43:19Z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0x010100643CFD44838006459E4CC1541364DDC0</vt:lpwstr>
  </property>
  <property fmtid="{D5CDD505-2E9C-101B-9397-08002B2CF9AE}" pid="3" name="MediaServiceImageTags">
    <vt:lpwstr/>
  </property>
</Properties>
</file>