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89" r:id="rId5"/>
    <p:sldId id="401" r:id="rId6"/>
    <p:sldId id="375" r:id="rId7"/>
    <p:sldId id="405" r:id="rId8"/>
    <p:sldId id="429" r:id="rId9"/>
    <p:sldId id="406" r:id="rId10"/>
    <p:sldId id="407" r:id="rId11"/>
    <p:sldId id="408" r:id="rId12"/>
    <p:sldId id="411" r:id="rId13"/>
    <p:sldId id="416" r:id="rId14"/>
    <p:sldId id="417" r:id="rId15"/>
    <p:sldId id="433" r:id="rId16"/>
    <p:sldId id="434" r:id="rId17"/>
    <p:sldId id="414" r:id="rId18"/>
    <p:sldId id="423" r:id="rId19"/>
    <p:sldId id="432" r:id="rId20"/>
    <p:sldId id="435" r:id="rId21"/>
    <p:sldId id="386" r:id="rId22"/>
    <p:sldId id="410" r:id="rId23"/>
    <p:sldId id="424" r:id="rId24"/>
    <p:sldId id="426" r:id="rId25"/>
    <p:sldId id="425" r:id="rId26"/>
    <p:sldId id="430" r:id="rId27"/>
    <p:sldId id="427" r:id="rId28"/>
    <p:sldId id="428" r:id="rId29"/>
    <p:sldId id="436" r:id="rId30"/>
    <p:sldId id="437" r:id="rId31"/>
    <p:sldId id="438" r:id="rId32"/>
    <p:sldId id="439" r:id="rId33"/>
    <p:sldId id="370" r:id="rId34"/>
    <p:sldId id="422" r:id="rId35"/>
    <p:sldId id="368"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6327"/>
  </p:normalViewPr>
  <p:slideViewPr>
    <p:cSldViewPr snapToGrid="0">
      <p:cViewPr varScale="1">
        <p:scale>
          <a:sx n="83" d="100"/>
          <a:sy n="83" d="100"/>
        </p:scale>
        <p:origin x="686" y="77"/>
      </p:cViewPr>
      <p:guideLst/>
    </p:cSldViewPr>
  </p:slideViewPr>
  <p:outlineViewPr>
    <p:cViewPr>
      <p:scale>
        <a:sx n="33" d="100"/>
        <a:sy n="33" d="100"/>
      </p:scale>
      <p:origin x="0" y="-8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B2655-A409-4DCD-BD32-923D5E4FFD6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4F88412-1222-44FC-BDD0-258BF73009A9}">
      <dgm:prSet/>
      <dgm:spPr/>
      <dgm:t>
        <a:bodyPr/>
        <a:lstStyle/>
        <a:p>
          <a:r>
            <a:rPr lang="en-US" dirty="0">
              <a:latin typeface="+mn-lt"/>
            </a:rPr>
            <a:t>Welkom</a:t>
          </a:r>
        </a:p>
      </dgm:t>
    </dgm:pt>
    <dgm:pt modelId="{11D56D5C-A3BE-46BA-8331-66DB93EEFBB7}" type="parTrans" cxnId="{A612557A-DC76-4022-9C13-C114B1DF4F97}">
      <dgm:prSet/>
      <dgm:spPr/>
      <dgm:t>
        <a:bodyPr/>
        <a:lstStyle/>
        <a:p>
          <a:endParaRPr lang="en-US">
            <a:latin typeface="+mn-lt"/>
          </a:endParaRPr>
        </a:p>
      </dgm:t>
    </dgm:pt>
    <dgm:pt modelId="{DC6E2D42-E393-4F95-AC25-881102A67540}" type="sibTrans" cxnId="{A612557A-DC76-4022-9C13-C114B1DF4F97}">
      <dgm:prSet/>
      <dgm:spPr/>
      <dgm:t>
        <a:bodyPr/>
        <a:lstStyle/>
        <a:p>
          <a:endParaRPr lang="en-US">
            <a:latin typeface="+mn-lt"/>
          </a:endParaRPr>
        </a:p>
      </dgm:t>
    </dgm:pt>
    <dgm:pt modelId="{96BF7516-C691-4345-971F-91A90745EDF3}">
      <dgm:prSet/>
      <dgm:spPr/>
      <dgm:t>
        <a:bodyPr/>
        <a:lstStyle/>
        <a:p>
          <a:r>
            <a:rPr lang="en-US" dirty="0" err="1">
              <a:latin typeface="+mn-lt"/>
            </a:rPr>
            <a:t>Afspraken</a:t>
          </a:r>
          <a:r>
            <a:rPr lang="en-US" dirty="0">
              <a:latin typeface="+mn-lt"/>
            </a:rPr>
            <a:t> </a:t>
          </a:r>
          <a:r>
            <a:rPr lang="en-US" dirty="0" err="1">
              <a:latin typeface="+mn-lt"/>
            </a:rPr>
            <a:t>uit</a:t>
          </a:r>
          <a:r>
            <a:rPr lang="en-US" dirty="0">
              <a:latin typeface="+mn-lt"/>
            </a:rPr>
            <a:t> </a:t>
          </a:r>
          <a:r>
            <a:rPr lang="en-US" dirty="0" err="1">
              <a:latin typeface="+mn-lt"/>
            </a:rPr>
            <a:t>dialoogsessie</a:t>
          </a:r>
          <a:r>
            <a:rPr lang="en-US" dirty="0">
              <a:latin typeface="+mn-lt"/>
            </a:rPr>
            <a:t> 1</a:t>
          </a:r>
        </a:p>
      </dgm:t>
    </dgm:pt>
    <dgm:pt modelId="{F1318C74-4D45-45CF-B3C3-18D99365E800}" type="parTrans" cxnId="{4160F531-9CEA-4A10-9A9F-4A5A51A46484}">
      <dgm:prSet/>
      <dgm:spPr/>
      <dgm:t>
        <a:bodyPr/>
        <a:lstStyle/>
        <a:p>
          <a:endParaRPr lang="en-US">
            <a:latin typeface="+mn-lt"/>
          </a:endParaRPr>
        </a:p>
      </dgm:t>
    </dgm:pt>
    <dgm:pt modelId="{24D71596-D045-4EAA-A0D5-230E091D79B5}" type="sibTrans" cxnId="{4160F531-9CEA-4A10-9A9F-4A5A51A46484}">
      <dgm:prSet/>
      <dgm:spPr/>
      <dgm:t>
        <a:bodyPr/>
        <a:lstStyle/>
        <a:p>
          <a:endParaRPr lang="en-US">
            <a:latin typeface="+mn-lt"/>
          </a:endParaRPr>
        </a:p>
      </dgm:t>
    </dgm:pt>
    <dgm:pt modelId="{77D84C19-608E-48F0-9FF5-310639FEDF59}">
      <dgm:prSet/>
      <dgm:spPr/>
      <dgm:t>
        <a:bodyPr/>
        <a:lstStyle/>
        <a:p>
          <a:r>
            <a:rPr lang="nl-NL" i="0" dirty="0">
              <a:effectLst/>
              <a:latin typeface="+mn-lt"/>
            </a:rPr>
            <a:t>Toelichting zorgproductenboek en innovatie-agenda</a:t>
          </a:r>
          <a:endParaRPr lang="en-US" i="0" dirty="0">
            <a:latin typeface="+mn-lt"/>
          </a:endParaRPr>
        </a:p>
      </dgm:t>
    </dgm:pt>
    <dgm:pt modelId="{423B30B7-FCFC-41A4-853D-F176FEFDFE61}" type="parTrans" cxnId="{C8F79FF3-0510-4BDE-A84F-0233757CD4FC}">
      <dgm:prSet/>
      <dgm:spPr/>
      <dgm:t>
        <a:bodyPr/>
        <a:lstStyle/>
        <a:p>
          <a:endParaRPr lang="en-US">
            <a:latin typeface="+mn-lt"/>
          </a:endParaRPr>
        </a:p>
      </dgm:t>
    </dgm:pt>
    <dgm:pt modelId="{1B7A7C9D-2BF1-4C80-A73C-7130FAE4F727}" type="sibTrans" cxnId="{C8F79FF3-0510-4BDE-A84F-0233757CD4FC}">
      <dgm:prSet/>
      <dgm:spPr/>
      <dgm:t>
        <a:bodyPr/>
        <a:lstStyle/>
        <a:p>
          <a:endParaRPr lang="en-US">
            <a:latin typeface="+mn-lt"/>
          </a:endParaRPr>
        </a:p>
      </dgm:t>
    </dgm:pt>
    <dgm:pt modelId="{A377B352-5018-4596-BE66-8249D85383B8}">
      <dgm:prSet/>
      <dgm:spPr/>
      <dgm:t>
        <a:bodyPr/>
        <a:lstStyle/>
        <a:p>
          <a:r>
            <a:rPr lang="nl-NL" i="0" dirty="0">
              <a:effectLst/>
              <a:latin typeface="+mn-lt"/>
            </a:rPr>
            <a:t>Bespreken zorgproductenboek (bijlage 4.2)</a:t>
          </a:r>
          <a:endParaRPr lang="en-US" i="0" dirty="0">
            <a:latin typeface="+mn-lt"/>
          </a:endParaRPr>
        </a:p>
      </dgm:t>
    </dgm:pt>
    <dgm:pt modelId="{51350A85-BC64-4878-99EC-35DE6665C240}" type="parTrans" cxnId="{F951BF12-D550-475C-8FC9-163E029156F1}">
      <dgm:prSet/>
      <dgm:spPr/>
      <dgm:t>
        <a:bodyPr/>
        <a:lstStyle/>
        <a:p>
          <a:endParaRPr lang="en-US">
            <a:latin typeface="+mn-lt"/>
          </a:endParaRPr>
        </a:p>
      </dgm:t>
    </dgm:pt>
    <dgm:pt modelId="{AC91C450-2C77-40CD-9D50-9AB28B50F652}" type="sibTrans" cxnId="{F951BF12-D550-475C-8FC9-163E029156F1}">
      <dgm:prSet/>
      <dgm:spPr/>
      <dgm:t>
        <a:bodyPr/>
        <a:lstStyle/>
        <a:p>
          <a:endParaRPr lang="en-US">
            <a:latin typeface="+mn-lt"/>
          </a:endParaRPr>
        </a:p>
      </dgm:t>
    </dgm:pt>
    <dgm:pt modelId="{BA3DF5CC-D80B-40B5-B66C-6B5D22415D3E}">
      <dgm:prSet/>
      <dgm:spPr/>
      <dgm:t>
        <a:bodyPr/>
        <a:lstStyle/>
        <a:p>
          <a:r>
            <a:rPr lang="en-US" dirty="0" err="1">
              <a:latin typeface="+mn-lt"/>
            </a:rPr>
            <a:t>Bespreken</a:t>
          </a:r>
          <a:r>
            <a:rPr lang="en-US" dirty="0">
              <a:latin typeface="+mn-lt"/>
            </a:rPr>
            <a:t> </a:t>
          </a:r>
          <a:r>
            <a:rPr lang="en-US" dirty="0" err="1">
              <a:latin typeface="+mn-lt"/>
            </a:rPr>
            <a:t>innovatieagenda</a:t>
          </a:r>
          <a:r>
            <a:rPr lang="en-US" dirty="0">
              <a:latin typeface="+mn-lt"/>
            </a:rPr>
            <a:t> (</a:t>
          </a:r>
          <a:r>
            <a:rPr lang="en-US" dirty="0" err="1">
              <a:latin typeface="+mn-lt"/>
            </a:rPr>
            <a:t>bijlage</a:t>
          </a:r>
          <a:r>
            <a:rPr lang="en-US" dirty="0">
              <a:latin typeface="+mn-lt"/>
            </a:rPr>
            <a:t> 4.6)</a:t>
          </a:r>
        </a:p>
      </dgm:t>
    </dgm:pt>
    <dgm:pt modelId="{02844D06-20B4-46D8-88F5-328D1AB03D28}" type="parTrans" cxnId="{A05DE92D-1FDB-41B3-9F4D-529D62BAF02B}">
      <dgm:prSet/>
      <dgm:spPr/>
      <dgm:t>
        <a:bodyPr/>
        <a:lstStyle/>
        <a:p>
          <a:endParaRPr lang="en-US">
            <a:latin typeface="+mn-lt"/>
          </a:endParaRPr>
        </a:p>
      </dgm:t>
    </dgm:pt>
    <dgm:pt modelId="{25230935-AAEF-42E4-959C-53479B363E94}" type="sibTrans" cxnId="{A05DE92D-1FDB-41B3-9F4D-529D62BAF02B}">
      <dgm:prSet/>
      <dgm:spPr/>
      <dgm:t>
        <a:bodyPr/>
        <a:lstStyle/>
        <a:p>
          <a:endParaRPr lang="en-US">
            <a:latin typeface="+mn-lt"/>
          </a:endParaRPr>
        </a:p>
      </dgm:t>
    </dgm:pt>
    <dgm:pt modelId="{1E620DBB-EF36-BF4B-87FD-56B6B4021478}">
      <dgm:prSet/>
      <dgm:spPr/>
      <dgm:t>
        <a:bodyPr/>
        <a:lstStyle/>
        <a:p>
          <a:r>
            <a:rPr lang="nl-NL" dirty="0">
              <a:latin typeface="+mn-lt"/>
            </a:rPr>
            <a:t>Mededelingen</a:t>
          </a:r>
        </a:p>
      </dgm:t>
    </dgm:pt>
    <dgm:pt modelId="{EB26E51A-2059-5548-9FDE-FAC71E9F5EE2}" type="parTrans" cxnId="{CC77C781-B20E-C34A-8E94-B2928A6EE61D}">
      <dgm:prSet/>
      <dgm:spPr/>
      <dgm:t>
        <a:bodyPr/>
        <a:lstStyle/>
        <a:p>
          <a:endParaRPr lang="nl-NL">
            <a:latin typeface="+mn-lt"/>
          </a:endParaRPr>
        </a:p>
      </dgm:t>
    </dgm:pt>
    <dgm:pt modelId="{A7233881-0639-DF43-8346-1B3A3A72EDDD}" type="sibTrans" cxnId="{CC77C781-B20E-C34A-8E94-B2928A6EE61D}">
      <dgm:prSet/>
      <dgm:spPr/>
      <dgm:t>
        <a:bodyPr/>
        <a:lstStyle/>
        <a:p>
          <a:endParaRPr lang="nl-NL">
            <a:latin typeface="+mn-lt"/>
          </a:endParaRPr>
        </a:p>
      </dgm:t>
    </dgm:pt>
    <dgm:pt modelId="{FA7477A6-8166-9E45-BD65-BFA4B3E4BE41}">
      <dgm:prSet/>
      <dgm:spPr/>
      <dgm:t>
        <a:bodyPr/>
        <a:lstStyle/>
        <a:p>
          <a:r>
            <a:rPr lang="nl-NL" dirty="0">
              <a:latin typeface="+mn-lt"/>
            </a:rPr>
            <a:t>Suggesties en vragen digitale deelnemers</a:t>
          </a:r>
        </a:p>
      </dgm:t>
    </dgm:pt>
    <dgm:pt modelId="{2302EB31-5717-9B4C-AB9C-F93264DA1CA7}" type="parTrans" cxnId="{B2F543E8-45C5-A043-8BCF-F009F5E05A8D}">
      <dgm:prSet/>
      <dgm:spPr/>
      <dgm:t>
        <a:bodyPr/>
        <a:lstStyle/>
        <a:p>
          <a:endParaRPr lang="nl-NL">
            <a:latin typeface="+mn-lt"/>
          </a:endParaRPr>
        </a:p>
      </dgm:t>
    </dgm:pt>
    <dgm:pt modelId="{8E367847-1016-1745-97FF-E7027B3FAC8C}" type="sibTrans" cxnId="{B2F543E8-45C5-A043-8BCF-F009F5E05A8D}">
      <dgm:prSet/>
      <dgm:spPr/>
      <dgm:t>
        <a:bodyPr/>
        <a:lstStyle/>
        <a:p>
          <a:endParaRPr lang="nl-NL">
            <a:latin typeface="+mn-lt"/>
          </a:endParaRPr>
        </a:p>
      </dgm:t>
    </dgm:pt>
    <dgm:pt modelId="{A337B178-76B0-E14A-B6B1-6856E4D1EE1F}">
      <dgm:prSet/>
      <dgm:spPr/>
      <dgm:t>
        <a:bodyPr/>
        <a:lstStyle/>
        <a:p>
          <a:r>
            <a:rPr lang="nl-NL" dirty="0"/>
            <a:t>Formuleren mogelijke wijzigingsvoorstellen</a:t>
          </a:r>
        </a:p>
      </dgm:t>
    </dgm:pt>
    <dgm:pt modelId="{94A476F2-8F2D-F647-BBFB-F8477434248C}" type="parTrans" cxnId="{A02164C8-226F-D641-A78F-D34AE35BED23}">
      <dgm:prSet/>
      <dgm:spPr/>
      <dgm:t>
        <a:bodyPr/>
        <a:lstStyle/>
        <a:p>
          <a:endParaRPr lang="nl-NL"/>
        </a:p>
      </dgm:t>
    </dgm:pt>
    <dgm:pt modelId="{D43C534B-23C5-A04E-885A-EAEB10530B24}" type="sibTrans" cxnId="{A02164C8-226F-D641-A78F-D34AE35BED23}">
      <dgm:prSet/>
      <dgm:spPr/>
      <dgm:t>
        <a:bodyPr/>
        <a:lstStyle/>
        <a:p>
          <a:endParaRPr lang="nl-NL"/>
        </a:p>
      </dgm:t>
    </dgm:pt>
    <dgm:pt modelId="{CCC4ECD2-F10D-3C48-B14E-DA14B0051FB1}">
      <dgm:prSet/>
      <dgm:spPr/>
      <dgm:t>
        <a:bodyPr/>
        <a:lstStyle/>
        <a:p>
          <a:r>
            <a:rPr lang="nl-NL" dirty="0"/>
            <a:t>Rondvraag en sluiting</a:t>
          </a:r>
        </a:p>
      </dgm:t>
    </dgm:pt>
    <dgm:pt modelId="{24E6014E-B57E-4F45-82BE-44FE0014FDEC}" type="parTrans" cxnId="{AC121184-AEA8-574D-AA1F-E7AAD4A9D04B}">
      <dgm:prSet/>
      <dgm:spPr/>
      <dgm:t>
        <a:bodyPr/>
        <a:lstStyle/>
        <a:p>
          <a:endParaRPr lang="nl-NL"/>
        </a:p>
      </dgm:t>
    </dgm:pt>
    <dgm:pt modelId="{1D3ACEE7-4380-B547-B109-45FE6D019E4B}" type="sibTrans" cxnId="{AC121184-AEA8-574D-AA1F-E7AAD4A9D04B}">
      <dgm:prSet/>
      <dgm:spPr/>
      <dgm:t>
        <a:bodyPr/>
        <a:lstStyle/>
        <a:p>
          <a:endParaRPr lang="nl-NL"/>
        </a:p>
      </dgm:t>
    </dgm:pt>
    <dgm:pt modelId="{B6FFF159-92BC-FA48-8C44-2AEBE9FBD19D}">
      <dgm:prSet/>
      <dgm:spPr/>
      <dgm:t>
        <a:bodyPr/>
        <a:lstStyle/>
        <a:p>
          <a:r>
            <a:rPr lang="nl-NL" dirty="0"/>
            <a:t>Agenda derde dialoogtafel</a:t>
          </a:r>
        </a:p>
      </dgm:t>
    </dgm:pt>
    <dgm:pt modelId="{E193C443-7207-1340-BD5C-CAAFD83CBC48}" type="parTrans" cxnId="{31D6ADD4-55D4-C944-BC4C-F1FCC5FD9251}">
      <dgm:prSet/>
      <dgm:spPr/>
      <dgm:t>
        <a:bodyPr/>
        <a:lstStyle/>
        <a:p>
          <a:endParaRPr lang="nl-NL"/>
        </a:p>
      </dgm:t>
    </dgm:pt>
    <dgm:pt modelId="{6B22507F-14B9-AE41-934C-F6C3939B924F}" type="sibTrans" cxnId="{31D6ADD4-55D4-C944-BC4C-F1FCC5FD9251}">
      <dgm:prSet/>
      <dgm:spPr/>
      <dgm:t>
        <a:bodyPr/>
        <a:lstStyle/>
        <a:p>
          <a:endParaRPr lang="nl-NL"/>
        </a:p>
      </dgm:t>
    </dgm:pt>
    <dgm:pt modelId="{25DE300E-57BE-334E-8609-91DDB230D590}" type="pres">
      <dgm:prSet presAssocID="{8EBB2655-A409-4DCD-BD32-923D5E4FFD6F}" presName="vert0" presStyleCnt="0">
        <dgm:presLayoutVars>
          <dgm:dir/>
          <dgm:animOne val="branch"/>
          <dgm:animLvl val="lvl"/>
        </dgm:presLayoutVars>
      </dgm:prSet>
      <dgm:spPr/>
    </dgm:pt>
    <dgm:pt modelId="{3B6EF105-4D85-7348-BE54-8B76835BEE7D}" type="pres">
      <dgm:prSet presAssocID="{C4F88412-1222-44FC-BDD0-258BF73009A9}" presName="thickLine" presStyleLbl="alignNode1" presStyleIdx="0" presStyleCnt="10"/>
      <dgm:spPr/>
    </dgm:pt>
    <dgm:pt modelId="{A4C6F9EB-A4A2-6E4C-A707-C5E761422F3A}" type="pres">
      <dgm:prSet presAssocID="{C4F88412-1222-44FC-BDD0-258BF73009A9}" presName="horz1" presStyleCnt="0"/>
      <dgm:spPr/>
    </dgm:pt>
    <dgm:pt modelId="{58F88C2E-E5FC-F34B-A5EE-B40111443001}" type="pres">
      <dgm:prSet presAssocID="{C4F88412-1222-44FC-BDD0-258BF73009A9}" presName="tx1" presStyleLbl="revTx" presStyleIdx="0" presStyleCnt="10"/>
      <dgm:spPr/>
    </dgm:pt>
    <dgm:pt modelId="{B1F54FDF-A6EE-0B4C-974F-2A27AFCC0318}" type="pres">
      <dgm:prSet presAssocID="{C4F88412-1222-44FC-BDD0-258BF73009A9}" presName="vert1" presStyleCnt="0"/>
      <dgm:spPr/>
    </dgm:pt>
    <dgm:pt modelId="{3C9C5E50-23CB-7848-ADCB-E9122D98463A}" type="pres">
      <dgm:prSet presAssocID="{1E620DBB-EF36-BF4B-87FD-56B6B4021478}" presName="thickLine" presStyleLbl="alignNode1" presStyleIdx="1" presStyleCnt="10"/>
      <dgm:spPr/>
    </dgm:pt>
    <dgm:pt modelId="{24B7B708-FB63-D640-B59A-B0FB7C1ABBCD}" type="pres">
      <dgm:prSet presAssocID="{1E620DBB-EF36-BF4B-87FD-56B6B4021478}" presName="horz1" presStyleCnt="0"/>
      <dgm:spPr/>
    </dgm:pt>
    <dgm:pt modelId="{EB352160-BB0A-CE4E-8DBA-FD57873863AF}" type="pres">
      <dgm:prSet presAssocID="{1E620DBB-EF36-BF4B-87FD-56B6B4021478}" presName="tx1" presStyleLbl="revTx" presStyleIdx="1" presStyleCnt="10"/>
      <dgm:spPr/>
    </dgm:pt>
    <dgm:pt modelId="{B6DF3523-15E5-CA4E-9F20-40D9CA977F7F}" type="pres">
      <dgm:prSet presAssocID="{1E620DBB-EF36-BF4B-87FD-56B6B4021478}" presName="vert1" presStyleCnt="0"/>
      <dgm:spPr/>
    </dgm:pt>
    <dgm:pt modelId="{DFEEE97C-9346-CF44-9945-33B047EF6D06}" type="pres">
      <dgm:prSet presAssocID="{96BF7516-C691-4345-971F-91A90745EDF3}" presName="thickLine" presStyleLbl="alignNode1" presStyleIdx="2" presStyleCnt="10"/>
      <dgm:spPr/>
    </dgm:pt>
    <dgm:pt modelId="{DDADE6BF-BB3E-7C48-81FD-C9F3B075EA40}" type="pres">
      <dgm:prSet presAssocID="{96BF7516-C691-4345-971F-91A90745EDF3}" presName="horz1" presStyleCnt="0"/>
      <dgm:spPr/>
    </dgm:pt>
    <dgm:pt modelId="{30E1FC50-A8E9-DD45-AAE3-33B59A85BA3F}" type="pres">
      <dgm:prSet presAssocID="{96BF7516-C691-4345-971F-91A90745EDF3}" presName="tx1" presStyleLbl="revTx" presStyleIdx="2" presStyleCnt="10"/>
      <dgm:spPr/>
    </dgm:pt>
    <dgm:pt modelId="{EE56FDE8-F63B-8946-A87E-2059EACB6E65}" type="pres">
      <dgm:prSet presAssocID="{96BF7516-C691-4345-971F-91A90745EDF3}" presName="vert1" presStyleCnt="0"/>
      <dgm:spPr/>
    </dgm:pt>
    <dgm:pt modelId="{B64C1477-10A7-044A-A088-4D03FED29A1D}" type="pres">
      <dgm:prSet presAssocID="{77D84C19-608E-48F0-9FF5-310639FEDF59}" presName="thickLine" presStyleLbl="alignNode1" presStyleIdx="3" presStyleCnt="10"/>
      <dgm:spPr/>
    </dgm:pt>
    <dgm:pt modelId="{DC5A3C0F-786B-AD47-ACE8-C45F6A4C15E9}" type="pres">
      <dgm:prSet presAssocID="{77D84C19-608E-48F0-9FF5-310639FEDF59}" presName="horz1" presStyleCnt="0"/>
      <dgm:spPr/>
    </dgm:pt>
    <dgm:pt modelId="{339DF5E8-251B-6A43-820F-D721367BE915}" type="pres">
      <dgm:prSet presAssocID="{77D84C19-608E-48F0-9FF5-310639FEDF59}" presName="tx1" presStyleLbl="revTx" presStyleIdx="3" presStyleCnt="10"/>
      <dgm:spPr/>
    </dgm:pt>
    <dgm:pt modelId="{F3A23B11-7089-2845-9A50-113950FF1EBD}" type="pres">
      <dgm:prSet presAssocID="{77D84C19-608E-48F0-9FF5-310639FEDF59}" presName="vert1" presStyleCnt="0"/>
      <dgm:spPr/>
    </dgm:pt>
    <dgm:pt modelId="{AB9E7438-8369-C445-A4AD-932E80EDE572}" type="pres">
      <dgm:prSet presAssocID="{A377B352-5018-4596-BE66-8249D85383B8}" presName="thickLine" presStyleLbl="alignNode1" presStyleIdx="4" presStyleCnt="10"/>
      <dgm:spPr/>
    </dgm:pt>
    <dgm:pt modelId="{8E17F6CD-2D62-404F-950A-2C539854C74C}" type="pres">
      <dgm:prSet presAssocID="{A377B352-5018-4596-BE66-8249D85383B8}" presName="horz1" presStyleCnt="0"/>
      <dgm:spPr/>
    </dgm:pt>
    <dgm:pt modelId="{4316F4BC-E440-E049-A378-A6B0B46A95CE}" type="pres">
      <dgm:prSet presAssocID="{A377B352-5018-4596-BE66-8249D85383B8}" presName="tx1" presStyleLbl="revTx" presStyleIdx="4" presStyleCnt="10"/>
      <dgm:spPr/>
    </dgm:pt>
    <dgm:pt modelId="{E4B511D0-F237-4E40-97FF-043555052F10}" type="pres">
      <dgm:prSet presAssocID="{A377B352-5018-4596-BE66-8249D85383B8}" presName="vert1" presStyleCnt="0"/>
      <dgm:spPr/>
    </dgm:pt>
    <dgm:pt modelId="{FD146F1A-0E21-3D42-A5F2-4EAB5F433353}" type="pres">
      <dgm:prSet presAssocID="{BA3DF5CC-D80B-40B5-B66C-6B5D22415D3E}" presName="thickLine" presStyleLbl="alignNode1" presStyleIdx="5" presStyleCnt="10"/>
      <dgm:spPr/>
    </dgm:pt>
    <dgm:pt modelId="{5114B241-E710-C54D-9C4F-C87B1249F27C}" type="pres">
      <dgm:prSet presAssocID="{BA3DF5CC-D80B-40B5-B66C-6B5D22415D3E}" presName="horz1" presStyleCnt="0"/>
      <dgm:spPr/>
    </dgm:pt>
    <dgm:pt modelId="{F8A3B2C8-6FB4-4349-9E4A-104BC3EFFB84}" type="pres">
      <dgm:prSet presAssocID="{BA3DF5CC-D80B-40B5-B66C-6B5D22415D3E}" presName="tx1" presStyleLbl="revTx" presStyleIdx="5" presStyleCnt="10"/>
      <dgm:spPr/>
    </dgm:pt>
    <dgm:pt modelId="{812D4123-21A4-1744-B7F4-5997DB6B95B1}" type="pres">
      <dgm:prSet presAssocID="{BA3DF5CC-D80B-40B5-B66C-6B5D22415D3E}" presName="vert1" presStyleCnt="0"/>
      <dgm:spPr/>
    </dgm:pt>
    <dgm:pt modelId="{E0FF49B4-4053-2F44-BBD8-538F926281ED}" type="pres">
      <dgm:prSet presAssocID="{FA7477A6-8166-9E45-BD65-BFA4B3E4BE41}" presName="thickLine" presStyleLbl="alignNode1" presStyleIdx="6" presStyleCnt="10"/>
      <dgm:spPr/>
    </dgm:pt>
    <dgm:pt modelId="{3864CBC8-DB47-FD41-9D9A-1D09C400916B}" type="pres">
      <dgm:prSet presAssocID="{FA7477A6-8166-9E45-BD65-BFA4B3E4BE41}" presName="horz1" presStyleCnt="0"/>
      <dgm:spPr/>
    </dgm:pt>
    <dgm:pt modelId="{4A885F2F-AD05-1349-8574-EA685339BC2C}" type="pres">
      <dgm:prSet presAssocID="{FA7477A6-8166-9E45-BD65-BFA4B3E4BE41}" presName="tx1" presStyleLbl="revTx" presStyleIdx="6" presStyleCnt="10"/>
      <dgm:spPr/>
    </dgm:pt>
    <dgm:pt modelId="{BC6BF271-94EF-7746-91DD-41473F3DDCAA}" type="pres">
      <dgm:prSet presAssocID="{FA7477A6-8166-9E45-BD65-BFA4B3E4BE41}" presName="vert1" presStyleCnt="0"/>
      <dgm:spPr/>
    </dgm:pt>
    <dgm:pt modelId="{43584531-267C-864D-B153-EC7F1A6FCE97}" type="pres">
      <dgm:prSet presAssocID="{A337B178-76B0-E14A-B6B1-6856E4D1EE1F}" presName="thickLine" presStyleLbl="alignNode1" presStyleIdx="7" presStyleCnt="10"/>
      <dgm:spPr/>
    </dgm:pt>
    <dgm:pt modelId="{652F0A49-EDB6-C54A-9F9E-11B1E5AA8016}" type="pres">
      <dgm:prSet presAssocID="{A337B178-76B0-E14A-B6B1-6856E4D1EE1F}" presName="horz1" presStyleCnt="0"/>
      <dgm:spPr/>
    </dgm:pt>
    <dgm:pt modelId="{211F5D5B-71E7-BE41-8D97-5A0741FDFF81}" type="pres">
      <dgm:prSet presAssocID="{A337B178-76B0-E14A-B6B1-6856E4D1EE1F}" presName="tx1" presStyleLbl="revTx" presStyleIdx="7" presStyleCnt="10"/>
      <dgm:spPr/>
    </dgm:pt>
    <dgm:pt modelId="{CEA33787-48F5-EE43-A25A-E58E8AFEB59F}" type="pres">
      <dgm:prSet presAssocID="{A337B178-76B0-E14A-B6B1-6856E4D1EE1F}" presName="vert1" presStyleCnt="0"/>
      <dgm:spPr/>
    </dgm:pt>
    <dgm:pt modelId="{49F3A398-A52A-C146-981C-CD7DA867261E}" type="pres">
      <dgm:prSet presAssocID="{B6FFF159-92BC-FA48-8C44-2AEBE9FBD19D}" presName="thickLine" presStyleLbl="alignNode1" presStyleIdx="8" presStyleCnt="10"/>
      <dgm:spPr/>
    </dgm:pt>
    <dgm:pt modelId="{AE300322-A124-064A-968D-05549E223AAC}" type="pres">
      <dgm:prSet presAssocID="{B6FFF159-92BC-FA48-8C44-2AEBE9FBD19D}" presName="horz1" presStyleCnt="0"/>
      <dgm:spPr/>
    </dgm:pt>
    <dgm:pt modelId="{2DC949A4-0E6F-C848-B320-3CF9A95294A7}" type="pres">
      <dgm:prSet presAssocID="{B6FFF159-92BC-FA48-8C44-2AEBE9FBD19D}" presName="tx1" presStyleLbl="revTx" presStyleIdx="8" presStyleCnt="10"/>
      <dgm:spPr/>
    </dgm:pt>
    <dgm:pt modelId="{7FC343E1-23EF-7642-85D8-9C0ECF626D5B}" type="pres">
      <dgm:prSet presAssocID="{B6FFF159-92BC-FA48-8C44-2AEBE9FBD19D}" presName="vert1" presStyleCnt="0"/>
      <dgm:spPr/>
    </dgm:pt>
    <dgm:pt modelId="{3DC89CB6-FC3B-064A-A11C-7B236D186AF5}" type="pres">
      <dgm:prSet presAssocID="{CCC4ECD2-F10D-3C48-B14E-DA14B0051FB1}" presName="thickLine" presStyleLbl="alignNode1" presStyleIdx="9" presStyleCnt="10"/>
      <dgm:spPr/>
    </dgm:pt>
    <dgm:pt modelId="{AEDE5041-7A89-BC4E-9BC9-FCD2CEC6A57D}" type="pres">
      <dgm:prSet presAssocID="{CCC4ECD2-F10D-3C48-B14E-DA14B0051FB1}" presName="horz1" presStyleCnt="0"/>
      <dgm:spPr/>
    </dgm:pt>
    <dgm:pt modelId="{B9C5E5C0-A213-734B-90EA-697989432467}" type="pres">
      <dgm:prSet presAssocID="{CCC4ECD2-F10D-3C48-B14E-DA14B0051FB1}" presName="tx1" presStyleLbl="revTx" presStyleIdx="9" presStyleCnt="10"/>
      <dgm:spPr/>
    </dgm:pt>
    <dgm:pt modelId="{F08DB907-2BCB-4945-A8DD-F37C5B2BF41D}" type="pres">
      <dgm:prSet presAssocID="{CCC4ECD2-F10D-3C48-B14E-DA14B0051FB1}" presName="vert1" presStyleCnt="0"/>
      <dgm:spPr/>
    </dgm:pt>
  </dgm:ptLst>
  <dgm:cxnLst>
    <dgm:cxn modelId="{8B512706-92FD-C64B-8E47-164406742771}" type="presOf" srcId="{77D84C19-608E-48F0-9FF5-310639FEDF59}" destId="{339DF5E8-251B-6A43-820F-D721367BE915}" srcOrd="0" destOrd="0" presId="urn:microsoft.com/office/officeart/2008/layout/LinedList"/>
    <dgm:cxn modelId="{F951BF12-D550-475C-8FC9-163E029156F1}" srcId="{8EBB2655-A409-4DCD-BD32-923D5E4FFD6F}" destId="{A377B352-5018-4596-BE66-8249D85383B8}" srcOrd="4" destOrd="0" parTransId="{51350A85-BC64-4878-99EC-35DE6665C240}" sibTransId="{AC91C450-2C77-40CD-9D50-9AB28B50F652}"/>
    <dgm:cxn modelId="{A05DE92D-1FDB-41B3-9F4D-529D62BAF02B}" srcId="{8EBB2655-A409-4DCD-BD32-923D5E4FFD6F}" destId="{BA3DF5CC-D80B-40B5-B66C-6B5D22415D3E}" srcOrd="5" destOrd="0" parTransId="{02844D06-20B4-46D8-88F5-328D1AB03D28}" sibTransId="{25230935-AAEF-42E4-959C-53479B363E94}"/>
    <dgm:cxn modelId="{4160F531-9CEA-4A10-9A9F-4A5A51A46484}" srcId="{8EBB2655-A409-4DCD-BD32-923D5E4FFD6F}" destId="{96BF7516-C691-4345-971F-91A90745EDF3}" srcOrd="2" destOrd="0" parTransId="{F1318C74-4D45-45CF-B3C3-18D99365E800}" sibTransId="{24D71596-D045-4EAA-A0D5-230E091D79B5}"/>
    <dgm:cxn modelId="{DE5AB55E-FE63-AB48-99E8-18BF5F2F28A0}" type="presOf" srcId="{B6FFF159-92BC-FA48-8C44-2AEBE9FBD19D}" destId="{2DC949A4-0E6F-C848-B320-3CF9A95294A7}" srcOrd="0" destOrd="0" presId="urn:microsoft.com/office/officeart/2008/layout/LinedList"/>
    <dgm:cxn modelId="{A92E655A-AC19-844C-AA81-93E2B1B3D063}" type="presOf" srcId="{1E620DBB-EF36-BF4B-87FD-56B6B4021478}" destId="{EB352160-BB0A-CE4E-8DBA-FD57873863AF}" srcOrd="0" destOrd="0" presId="urn:microsoft.com/office/officeart/2008/layout/LinedList"/>
    <dgm:cxn modelId="{A612557A-DC76-4022-9C13-C114B1DF4F97}" srcId="{8EBB2655-A409-4DCD-BD32-923D5E4FFD6F}" destId="{C4F88412-1222-44FC-BDD0-258BF73009A9}" srcOrd="0" destOrd="0" parTransId="{11D56D5C-A3BE-46BA-8331-66DB93EEFBB7}" sibTransId="{DC6E2D42-E393-4F95-AC25-881102A67540}"/>
    <dgm:cxn modelId="{CC77C781-B20E-C34A-8E94-B2928A6EE61D}" srcId="{8EBB2655-A409-4DCD-BD32-923D5E4FFD6F}" destId="{1E620DBB-EF36-BF4B-87FD-56B6B4021478}" srcOrd="1" destOrd="0" parTransId="{EB26E51A-2059-5548-9FDE-FAC71E9F5EE2}" sibTransId="{A7233881-0639-DF43-8346-1B3A3A72EDDD}"/>
    <dgm:cxn modelId="{AC121184-AEA8-574D-AA1F-E7AAD4A9D04B}" srcId="{8EBB2655-A409-4DCD-BD32-923D5E4FFD6F}" destId="{CCC4ECD2-F10D-3C48-B14E-DA14B0051FB1}" srcOrd="9" destOrd="0" parTransId="{24E6014E-B57E-4F45-82BE-44FE0014FDEC}" sibTransId="{1D3ACEE7-4380-B547-B109-45FE6D019E4B}"/>
    <dgm:cxn modelId="{27E12086-5BBF-3C4C-938B-C1B14052179C}" type="presOf" srcId="{A337B178-76B0-E14A-B6B1-6856E4D1EE1F}" destId="{211F5D5B-71E7-BE41-8D97-5A0741FDFF81}" srcOrd="0" destOrd="0" presId="urn:microsoft.com/office/officeart/2008/layout/LinedList"/>
    <dgm:cxn modelId="{AB88D2B9-CD62-5446-AFE5-E53779A01AA5}" type="presOf" srcId="{BA3DF5CC-D80B-40B5-B66C-6B5D22415D3E}" destId="{F8A3B2C8-6FB4-4349-9E4A-104BC3EFFB84}" srcOrd="0" destOrd="0" presId="urn:microsoft.com/office/officeart/2008/layout/LinedList"/>
    <dgm:cxn modelId="{34EED7BA-98B3-4F43-9A97-DDBD46C6E663}" type="presOf" srcId="{CCC4ECD2-F10D-3C48-B14E-DA14B0051FB1}" destId="{B9C5E5C0-A213-734B-90EA-697989432467}" srcOrd="0" destOrd="0" presId="urn:microsoft.com/office/officeart/2008/layout/LinedList"/>
    <dgm:cxn modelId="{8BE463BB-B224-044E-9999-FB1AEC0F9C7D}" type="presOf" srcId="{FA7477A6-8166-9E45-BD65-BFA4B3E4BE41}" destId="{4A885F2F-AD05-1349-8574-EA685339BC2C}" srcOrd="0" destOrd="0" presId="urn:microsoft.com/office/officeart/2008/layout/LinedList"/>
    <dgm:cxn modelId="{FC27BCBF-FFC1-2549-BA97-BB6DD628D4A8}" type="presOf" srcId="{96BF7516-C691-4345-971F-91A90745EDF3}" destId="{30E1FC50-A8E9-DD45-AAE3-33B59A85BA3F}" srcOrd="0" destOrd="0" presId="urn:microsoft.com/office/officeart/2008/layout/LinedList"/>
    <dgm:cxn modelId="{A02164C8-226F-D641-A78F-D34AE35BED23}" srcId="{8EBB2655-A409-4DCD-BD32-923D5E4FFD6F}" destId="{A337B178-76B0-E14A-B6B1-6856E4D1EE1F}" srcOrd="7" destOrd="0" parTransId="{94A476F2-8F2D-F647-BBFB-F8477434248C}" sibTransId="{D43C534B-23C5-A04E-885A-EAEB10530B24}"/>
    <dgm:cxn modelId="{31D6ADD4-55D4-C944-BC4C-F1FCC5FD9251}" srcId="{8EBB2655-A409-4DCD-BD32-923D5E4FFD6F}" destId="{B6FFF159-92BC-FA48-8C44-2AEBE9FBD19D}" srcOrd="8" destOrd="0" parTransId="{E193C443-7207-1340-BD5C-CAAFD83CBC48}" sibTransId="{6B22507F-14B9-AE41-934C-F6C3939B924F}"/>
    <dgm:cxn modelId="{1F5A17E7-33E3-654E-8E43-0ED5FCCBB2A1}" type="presOf" srcId="{C4F88412-1222-44FC-BDD0-258BF73009A9}" destId="{58F88C2E-E5FC-F34B-A5EE-B40111443001}" srcOrd="0" destOrd="0" presId="urn:microsoft.com/office/officeart/2008/layout/LinedList"/>
    <dgm:cxn modelId="{B2F543E8-45C5-A043-8BCF-F009F5E05A8D}" srcId="{8EBB2655-A409-4DCD-BD32-923D5E4FFD6F}" destId="{FA7477A6-8166-9E45-BD65-BFA4B3E4BE41}" srcOrd="6" destOrd="0" parTransId="{2302EB31-5717-9B4C-AB9C-F93264DA1CA7}" sibTransId="{8E367847-1016-1745-97FF-E7027B3FAC8C}"/>
    <dgm:cxn modelId="{C8F79FF3-0510-4BDE-A84F-0233757CD4FC}" srcId="{8EBB2655-A409-4DCD-BD32-923D5E4FFD6F}" destId="{77D84C19-608E-48F0-9FF5-310639FEDF59}" srcOrd="3" destOrd="0" parTransId="{423B30B7-FCFC-41A4-853D-F176FEFDFE61}" sibTransId="{1B7A7C9D-2BF1-4C80-A73C-7130FAE4F727}"/>
    <dgm:cxn modelId="{B2D332FD-654A-6945-869F-C883CF15EBAF}" type="presOf" srcId="{8EBB2655-A409-4DCD-BD32-923D5E4FFD6F}" destId="{25DE300E-57BE-334E-8609-91DDB230D590}" srcOrd="0" destOrd="0" presId="urn:microsoft.com/office/officeart/2008/layout/LinedList"/>
    <dgm:cxn modelId="{162287FD-BAE4-6349-9FA5-590929F0B4A9}" type="presOf" srcId="{A377B352-5018-4596-BE66-8249D85383B8}" destId="{4316F4BC-E440-E049-A378-A6B0B46A95CE}" srcOrd="0" destOrd="0" presId="urn:microsoft.com/office/officeart/2008/layout/LinedList"/>
    <dgm:cxn modelId="{E71F3CD6-D6F5-4A41-BD42-218F7FC45317}" type="presParOf" srcId="{25DE300E-57BE-334E-8609-91DDB230D590}" destId="{3B6EF105-4D85-7348-BE54-8B76835BEE7D}" srcOrd="0" destOrd="0" presId="urn:microsoft.com/office/officeart/2008/layout/LinedList"/>
    <dgm:cxn modelId="{003E44A6-AA4C-A348-BA2F-BDD41B21E095}" type="presParOf" srcId="{25DE300E-57BE-334E-8609-91DDB230D590}" destId="{A4C6F9EB-A4A2-6E4C-A707-C5E761422F3A}" srcOrd="1" destOrd="0" presId="urn:microsoft.com/office/officeart/2008/layout/LinedList"/>
    <dgm:cxn modelId="{D2F4E2F3-C8C5-1746-BB5A-CE7883301A63}" type="presParOf" srcId="{A4C6F9EB-A4A2-6E4C-A707-C5E761422F3A}" destId="{58F88C2E-E5FC-F34B-A5EE-B40111443001}" srcOrd="0" destOrd="0" presId="urn:microsoft.com/office/officeart/2008/layout/LinedList"/>
    <dgm:cxn modelId="{B8EF8D89-E9A6-3E4E-9CC1-B834D4133B17}" type="presParOf" srcId="{A4C6F9EB-A4A2-6E4C-A707-C5E761422F3A}" destId="{B1F54FDF-A6EE-0B4C-974F-2A27AFCC0318}" srcOrd="1" destOrd="0" presId="urn:microsoft.com/office/officeart/2008/layout/LinedList"/>
    <dgm:cxn modelId="{5BE841B5-0C42-A547-8456-CDD87E4A7BB9}" type="presParOf" srcId="{25DE300E-57BE-334E-8609-91DDB230D590}" destId="{3C9C5E50-23CB-7848-ADCB-E9122D98463A}" srcOrd="2" destOrd="0" presId="urn:microsoft.com/office/officeart/2008/layout/LinedList"/>
    <dgm:cxn modelId="{B1F997E8-D0C5-8B43-B9FE-DD526B66062C}" type="presParOf" srcId="{25DE300E-57BE-334E-8609-91DDB230D590}" destId="{24B7B708-FB63-D640-B59A-B0FB7C1ABBCD}" srcOrd="3" destOrd="0" presId="urn:microsoft.com/office/officeart/2008/layout/LinedList"/>
    <dgm:cxn modelId="{D3114C42-92A8-6243-B662-5634A09B75AF}" type="presParOf" srcId="{24B7B708-FB63-D640-B59A-B0FB7C1ABBCD}" destId="{EB352160-BB0A-CE4E-8DBA-FD57873863AF}" srcOrd="0" destOrd="0" presId="urn:microsoft.com/office/officeart/2008/layout/LinedList"/>
    <dgm:cxn modelId="{DFE3245D-EBC2-184D-869C-19A0C8F31B37}" type="presParOf" srcId="{24B7B708-FB63-D640-B59A-B0FB7C1ABBCD}" destId="{B6DF3523-15E5-CA4E-9F20-40D9CA977F7F}" srcOrd="1" destOrd="0" presId="urn:microsoft.com/office/officeart/2008/layout/LinedList"/>
    <dgm:cxn modelId="{FFB45512-25D2-954B-9B70-AFC103D061C6}" type="presParOf" srcId="{25DE300E-57BE-334E-8609-91DDB230D590}" destId="{DFEEE97C-9346-CF44-9945-33B047EF6D06}" srcOrd="4" destOrd="0" presId="urn:microsoft.com/office/officeart/2008/layout/LinedList"/>
    <dgm:cxn modelId="{66450765-41E3-F449-8A59-D3135D231CB9}" type="presParOf" srcId="{25DE300E-57BE-334E-8609-91DDB230D590}" destId="{DDADE6BF-BB3E-7C48-81FD-C9F3B075EA40}" srcOrd="5" destOrd="0" presId="urn:microsoft.com/office/officeart/2008/layout/LinedList"/>
    <dgm:cxn modelId="{8AE605E2-64E2-2B41-B1B3-A2AD3E57B8CA}" type="presParOf" srcId="{DDADE6BF-BB3E-7C48-81FD-C9F3B075EA40}" destId="{30E1FC50-A8E9-DD45-AAE3-33B59A85BA3F}" srcOrd="0" destOrd="0" presId="urn:microsoft.com/office/officeart/2008/layout/LinedList"/>
    <dgm:cxn modelId="{3916AFC6-6122-714A-8A3D-39475FEC817B}" type="presParOf" srcId="{DDADE6BF-BB3E-7C48-81FD-C9F3B075EA40}" destId="{EE56FDE8-F63B-8946-A87E-2059EACB6E65}" srcOrd="1" destOrd="0" presId="urn:microsoft.com/office/officeart/2008/layout/LinedList"/>
    <dgm:cxn modelId="{97AECA5C-820D-AE47-8D7D-A45AC68764C1}" type="presParOf" srcId="{25DE300E-57BE-334E-8609-91DDB230D590}" destId="{B64C1477-10A7-044A-A088-4D03FED29A1D}" srcOrd="6" destOrd="0" presId="urn:microsoft.com/office/officeart/2008/layout/LinedList"/>
    <dgm:cxn modelId="{8E700C4F-9894-5544-873B-3142333C5B02}" type="presParOf" srcId="{25DE300E-57BE-334E-8609-91DDB230D590}" destId="{DC5A3C0F-786B-AD47-ACE8-C45F6A4C15E9}" srcOrd="7" destOrd="0" presId="urn:microsoft.com/office/officeart/2008/layout/LinedList"/>
    <dgm:cxn modelId="{6A0CB8CF-7C9D-594A-807C-B6DE108832B2}" type="presParOf" srcId="{DC5A3C0F-786B-AD47-ACE8-C45F6A4C15E9}" destId="{339DF5E8-251B-6A43-820F-D721367BE915}" srcOrd="0" destOrd="0" presId="urn:microsoft.com/office/officeart/2008/layout/LinedList"/>
    <dgm:cxn modelId="{D1D8091B-99CB-EB40-BEA4-40AC16FDF8A4}" type="presParOf" srcId="{DC5A3C0F-786B-AD47-ACE8-C45F6A4C15E9}" destId="{F3A23B11-7089-2845-9A50-113950FF1EBD}" srcOrd="1" destOrd="0" presId="urn:microsoft.com/office/officeart/2008/layout/LinedList"/>
    <dgm:cxn modelId="{CCF9ABE9-6724-FD47-A882-C0577B9EA639}" type="presParOf" srcId="{25DE300E-57BE-334E-8609-91DDB230D590}" destId="{AB9E7438-8369-C445-A4AD-932E80EDE572}" srcOrd="8" destOrd="0" presId="urn:microsoft.com/office/officeart/2008/layout/LinedList"/>
    <dgm:cxn modelId="{B8CD6AB9-8F26-4947-8014-0D6D26991D42}" type="presParOf" srcId="{25DE300E-57BE-334E-8609-91DDB230D590}" destId="{8E17F6CD-2D62-404F-950A-2C539854C74C}" srcOrd="9" destOrd="0" presId="urn:microsoft.com/office/officeart/2008/layout/LinedList"/>
    <dgm:cxn modelId="{03C620AC-9B42-0D4F-A151-3D035F44EC59}" type="presParOf" srcId="{8E17F6CD-2D62-404F-950A-2C539854C74C}" destId="{4316F4BC-E440-E049-A378-A6B0B46A95CE}" srcOrd="0" destOrd="0" presId="urn:microsoft.com/office/officeart/2008/layout/LinedList"/>
    <dgm:cxn modelId="{8E34A36D-C738-3B4F-9975-98D0DCC05B7D}" type="presParOf" srcId="{8E17F6CD-2D62-404F-950A-2C539854C74C}" destId="{E4B511D0-F237-4E40-97FF-043555052F10}" srcOrd="1" destOrd="0" presId="urn:microsoft.com/office/officeart/2008/layout/LinedList"/>
    <dgm:cxn modelId="{B7738C10-7984-D745-A427-81F1711DCFF2}" type="presParOf" srcId="{25DE300E-57BE-334E-8609-91DDB230D590}" destId="{FD146F1A-0E21-3D42-A5F2-4EAB5F433353}" srcOrd="10" destOrd="0" presId="urn:microsoft.com/office/officeart/2008/layout/LinedList"/>
    <dgm:cxn modelId="{0CCDED34-04BE-7546-9485-BE6E2EE1881E}" type="presParOf" srcId="{25DE300E-57BE-334E-8609-91DDB230D590}" destId="{5114B241-E710-C54D-9C4F-C87B1249F27C}" srcOrd="11" destOrd="0" presId="urn:microsoft.com/office/officeart/2008/layout/LinedList"/>
    <dgm:cxn modelId="{D561AB19-27F7-054F-8E74-7F502021D973}" type="presParOf" srcId="{5114B241-E710-C54D-9C4F-C87B1249F27C}" destId="{F8A3B2C8-6FB4-4349-9E4A-104BC3EFFB84}" srcOrd="0" destOrd="0" presId="urn:microsoft.com/office/officeart/2008/layout/LinedList"/>
    <dgm:cxn modelId="{5BAF8AF8-8A36-0D46-96F4-733BB665081B}" type="presParOf" srcId="{5114B241-E710-C54D-9C4F-C87B1249F27C}" destId="{812D4123-21A4-1744-B7F4-5997DB6B95B1}" srcOrd="1" destOrd="0" presId="urn:microsoft.com/office/officeart/2008/layout/LinedList"/>
    <dgm:cxn modelId="{16DCB198-4ACB-6F42-B6C6-31C21282EDD7}" type="presParOf" srcId="{25DE300E-57BE-334E-8609-91DDB230D590}" destId="{E0FF49B4-4053-2F44-BBD8-538F926281ED}" srcOrd="12" destOrd="0" presId="urn:microsoft.com/office/officeart/2008/layout/LinedList"/>
    <dgm:cxn modelId="{954D9F4F-EE1D-9F41-82FF-376E73F9EF81}" type="presParOf" srcId="{25DE300E-57BE-334E-8609-91DDB230D590}" destId="{3864CBC8-DB47-FD41-9D9A-1D09C400916B}" srcOrd="13" destOrd="0" presId="urn:microsoft.com/office/officeart/2008/layout/LinedList"/>
    <dgm:cxn modelId="{C45C1817-4257-0A48-9AC7-9117A95A98F2}" type="presParOf" srcId="{3864CBC8-DB47-FD41-9D9A-1D09C400916B}" destId="{4A885F2F-AD05-1349-8574-EA685339BC2C}" srcOrd="0" destOrd="0" presId="urn:microsoft.com/office/officeart/2008/layout/LinedList"/>
    <dgm:cxn modelId="{FC906F4C-6FEE-4040-94A7-A698032117EA}" type="presParOf" srcId="{3864CBC8-DB47-FD41-9D9A-1D09C400916B}" destId="{BC6BF271-94EF-7746-91DD-41473F3DDCAA}" srcOrd="1" destOrd="0" presId="urn:microsoft.com/office/officeart/2008/layout/LinedList"/>
    <dgm:cxn modelId="{7AC8278E-173F-B044-B540-5FB67D25C6D1}" type="presParOf" srcId="{25DE300E-57BE-334E-8609-91DDB230D590}" destId="{43584531-267C-864D-B153-EC7F1A6FCE97}" srcOrd="14" destOrd="0" presId="urn:microsoft.com/office/officeart/2008/layout/LinedList"/>
    <dgm:cxn modelId="{1AEBB62B-36F9-E047-9A3E-9378D960862A}" type="presParOf" srcId="{25DE300E-57BE-334E-8609-91DDB230D590}" destId="{652F0A49-EDB6-C54A-9F9E-11B1E5AA8016}" srcOrd="15" destOrd="0" presId="urn:microsoft.com/office/officeart/2008/layout/LinedList"/>
    <dgm:cxn modelId="{0BA58F07-2403-4A48-BE73-3233CF165AFE}" type="presParOf" srcId="{652F0A49-EDB6-C54A-9F9E-11B1E5AA8016}" destId="{211F5D5B-71E7-BE41-8D97-5A0741FDFF81}" srcOrd="0" destOrd="0" presId="urn:microsoft.com/office/officeart/2008/layout/LinedList"/>
    <dgm:cxn modelId="{73A2B2B4-AB12-DF47-A6B8-BC96B1BAAD9D}" type="presParOf" srcId="{652F0A49-EDB6-C54A-9F9E-11B1E5AA8016}" destId="{CEA33787-48F5-EE43-A25A-E58E8AFEB59F}" srcOrd="1" destOrd="0" presId="urn:microsoft.com/office/officeart/2008/layout/LinedList"/>
    <dgm:cxn modelId="{A33CCB89-197E-D645-B365-5A7A70917349}" type="presParOf" srcId="{25DE300E-57BE-334E-8609-91DDB230D590}" destId="{49F3A398-A52A-C146-981C-CD7DA867261E}" srcOrd="16" destOrd="0" presId="urn:microsoft.com/office/officeart/2008/layout/LinedList"/>
    <dgm:cxn modelId="{71F4A16F-2511-914C-87A2-8750650A13CE}" type="presParOf" srcId="{25DE300E-57BE-334E-8609-91DDB230D590}" destId="{AE300322-A124-064A-968D-05549E223AAC}" srcOrd="17" destOrd="0" presId="urn:microsoft.com/office/officeart/2008/layout/LinedList"/>
    <dgm:cxn modelId="{CD2BB350-B57C-4B4A-B1D9-9FD766A38CB6}" type="presParOf" srcId="{AE300322-A124-064A-968D-05549E223AAC}" destId="{2DC949A4-0E6F-C848-B320-3CF9A95294A7}" srcOrd="0" destOrd="0" presId="urn:microsoft.com/office/officeart/2008/layout/LinedList"/>
    <dgm:cxn modelId="{664F8DCB-C234-4F42-8B42-BB720C03F4EA}" type="presParOf" srcId="{AE300322-A124-064A-968D-05549E223AAC}" destId="{7FC343E1-23EF-7642-85D8-9C0ECF626D5B}" srcOrd="1" destOrd="0" presId="urn:microsoft.com/office/officeart/2008/layout/LinedList"/>
    <dgm:cxn modelId="{F50049AC-581A-F743-8C03-D58D7E49E13F}" type="presParOf" srcId="{25DE300E-57BE-334E-8609-91DDB230D590}" destId="{3DC89CB6-FC3B-064A-A11C-7B236D186AF5}" srcOrd="18" destOrd="0" presId="urn:microsoft.com/office/officeart/2008/layout/LinedList"/>
    <dgm:cxn modelId="{85D8E487-2876-6D41-9A0D-9930428D8919}" type="presParOf" srcId="{25DE300E-57BE-334E-8609-91DDB230D590}" destId="{AEDE5041-7A89-BC4E-9BC9-FCD2CEC6A57D}" srcOrd="19" destOrd="0" presId="urn:microsoft.com/office/officeart/2008/layout/LinedList"/>
    <dgm:cxn modelId="{9EB55F03-0EE5-E149-BA87-AC68C4E388DE}" type="presParOf" srcId="{AEDE5041-7A89-BC4E-9BC9-FCD2CEC6A57D}" destId="{B9C5E5C0-A213-734B-90EA-697989432467}" srcOrd="0" destOrd="0" presId="urn:microsoft.com/office/officeart/2008/layout/LinedList"/>
    <dgm:cxn modelId="{AAB7E458-43ED-7641-9A19-BADA6406333A}" type="presParOf" srcId="{AEDE5041-7A89-BC4E-9BC9-FCD2CEC6A57D}" destId="{F08DB907-2BCB-4945-A8DD-F37C5B2BF4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F8BD8-9654-4952-9C62-AA23369DA53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435641CC-658C-40B4-B4BF-24E70D84FB8D}">
      <dgm:prSet/>
      <dgm:spPr/>
      <dgm:t>
        <a:bodyPr/>
        <a:lstStyle/>
        <a:p>
          <a:r>
            <a:rPr lang="nl-NL"/>
            <a:t>Voor Begeleiding Groep en Individueel stelt HHM dat de Wmo, vanwege de integrale tarieven met Jeugd, concessies heeft gedaan door hogere eisen te stellen aan functie-mix dan strikt genomen voor volwassenen nodig is.</a:t>
          </a:r>
          <a:endParaRPr lang="en-US"/>
        </a:p>
      </dgm:t>
    </dgm:pt>
    <dgm:pt modelId="{8EF03D8F-5EE2-449B-9D0D-06D334E80931}" type="parTrans" cxnId="{8579BFF6-E374-4EB3-861E-1E98A7A90DD5}">
      <dgm:prSet/>
      <dgm:spPr/>
      <dgm:t>
        <a:bodyPr/>
        <a:lstStyle/>
        <a:p>
          <a:endParaRPr lang="en-US"/>
        </a:p>
      </dgm:t>
    </dgm:pt>
    <dgm:pt modelId="{9584177E-FBEB-45B0-9A31-58EF68ADEEAB}" type="sibTrans" cxnId="{8579BFF6-E374-4EB3-861E-1E98A7A90DD5}">
      <dgm:prSet/>
      <dgm:spPr/>
      <dgm:t>
        <a:bodyPr/>
        <a:lstStyle/>
        <a:p>
          <a:endParaRPr lang="en-US"/>
        </a:p>
      </dgm:t>
    </dgm:pt>
    <dgm:pt modelId="{B46BCAE3-3E92-4B0B-AD9F-FDB418EF97F3}">
      <dgm:prSet/>
      <dgm:spPr/>
      <dgm:t>
        <a:bodyPr/>
        <a:lstStyle/>
        <a:p>
          <a:r>
            <a:rPr lang="nl-NL" dirty="0"/>
            <a:t>De bevindingen van toezicht en contract- en accountmanagers in combinatie met het advies van HHM heeft geleid tot wijzigingen in de functie-mix, op onder meer een lagere Hbo- en WO-eis.</a:t>
          </a:r>
          <a:endParaRPr lang="en-US" dirty="0"/>
        </a:p>
      </dgm:t>
    </dgm:pt>
    <dgm:pt modelId="{81FC18FA-2C72-4F31-9065-EA3F1EA83EFB}" type="parTrans" cxnId="{85D013B4-7C41-4A35-A58D-A475C7608E8D}">
      <dgm:prSet/>
      <dgm:spPr/>
      <dgm:t>
        <a:bodyPr/>
        <a:lstStyle/>
        <a:p>
          <a:endParaRPr lang="en-US"/>
        </a:p>
      </dgm:t>
    </dgm:pt>
    <dgm:pt modelId="{9B56EE6D-15C5-4C9D-B320-5F590B9CAB14}" type="sibTrans" cxnId="{85D013B4-7C41-4A35-A58D-A475C7608E8D}">
      <dgm:prSet/>
      <dgm:spPr/>
      <dgm:t>
        <a:bodyPr/>
        <a:lstStyle/>
        <a:p>
          <a:endParaRPr lang="en-US"/>
        </a:p>
      </dgm:t>
    </dgm:pt>
    <dgm:pt modelId="{46C4876A-FBCF-DE4C-9743-EE05386287B8}" type="pres">
      <dgm:prSet presAssocID="{544F8BD8-9654-4952-9C62-AA23369DA530}" presName="hierChild1" presStyleCnt="0">
        <dgm:presLayoutVars>
          <dgm:chPref val="1"/>
          <dgm:dir/>
          <dgm:animOne val="branch"/>
          <dgm:animLvl val="lvl"/>
          <dgm:resizeHandles/>
        </dgm:presLayoutVars>
      </dgm:prSet>
      <dgm:spPr/>
    </dgm:pt>
    <dgm:pt modelId="{F7EDD296-F925-1345-8F2B-D4A207D3BCE5}" type="pres">
      <dgm:prSet presAssocID="{435641CC-658C-40B4-B4BF-24E70D84FB8D}" presName="hierRoot1" presStyleCnt="0"/>
      <dgm:spPr/>
    </dgm:pt>
    <dgm:pt modelId="{D6F57002-B20D-8449-9F5B-53E23FC59814}" type="pres">
      <dgm:prSet presAssocID="{435641CC-658C-40B4-B4BF-24E70D84FB8D}" presName="composite" presStyleCnt="0"/>
      <dgm:spPr/>
    </dgm:pt>
    <dgm:pt modelId="{DFB6C9FB-BEC0-E94B-A3D6-74D8AD051185}" type="pres">
      <dgm:prSet presAssocID="{435641CC-658C-40B4-B4BF-24E70D84FB8D}" presName="background" presStyleLbl="node0" presStyleIdx="0" presStyleCnt="2"/>
      <dgm:spPr/>
    </dgm:pt>
    <dgm:pt modelId="{B7C94C29-9D32-D242-B0A1-7878B275D09B}" type="pres">
      <dgm:prSet presAssocID="{435641CC-658C-40B4-B4BF-24E70D84FB8D}" presName="text" presStyleLbl="fgAcc0" presStyleIdx="0" presStyleCnt="2">
        <dgm:presLayoutVars>
          <dgm:chPref val="3"/>
        </dgm:presLayoutVars>
      </dgm:prSet>
      <dgm:spPr/>
    </dgm:pt>
    <dgm:pt modelId="{01700D6C-AF1A-1D4D-AF6B-CE19D61EDB78}" type="pres">
      <dgm:prSet presAssocID="{435641CC-658C-40B4-B4BF-24E70D84FB8D}" presName="hierChild2" presStyleCnt="0"/>
      <dgm:spPr/>
    </dgm:pt>
    <dgm:pt modelId="{B498C6A3-A3A8-2844-8AC8-EB6BFEE29E72}" type="pres">
      <dgm:prSet presAssocID="{B46BCAE3-3E92-4B0B-AD9F-FDB418EF97F3}" presName="hierRoot1" presStyleCnt="0"/>
      <dgm:spPr/>
    </dgm:pt>
    <dgm:pt modelId="{3D03E9DE-73F7-404C-961A-9401640A40BA}" type="pres">
      <dgm:prSet presAssocID="{B46BCAE3-3E92-4B0B-AD9F-FDB418EF97F3}" presName="composite" presStyleCnt="0"/>
      <dgm:spPr/>
    </dgm:pt>
    <dgm:pt modelId="{91717BF6-D561-8C4A-BBDB-44E7528604E8}" type="pres">
      <dgm:prSet presAssocID="{B46BCAE3-3E92-4B0B-AD9F-FDB418EF97F3}" presName="background" presStyleLbl="node0" presStyleIdx="1" presStyleCnt="2"/>
      <dgm:spPr/>
    </dgm:pt>
    <dgm:pt modelId="{6FB539D2-CFD0-A540-BA30-CF60891D5447}" type="pres">
      <dgm:prSet presAssocID="{B46BCAE3-3E92-4B0B-AD9F-FDB418EF97F3}" presName="text" presStyleLbl="fgAcc0" presStyleIdx="1" presStyleCnt="2">
        <dgm:presLayoutVars>
          <dgm:chPref val="3"/>
        </dgm:presLayoutVars>
      </dgm:prSet>
      <dgm:spPr/>
    </dgm:pt>
    <dgm:pt modelId="{7B375AE9-960D-2942-8A5C-9DE473375E5B}" type="pres">
      <dgm:prSet presAssocID="{B46BCAE3-3E92-4B0B-AD9F-FDB418EF97F3}" presName="hierChild2" presStyleCnt="0"/>
      <dgm:spPr/>
    </dgm:pt>
  </dgm:ptLst>
  <dgm:cxnLst>
    <dgm:cxn modelId="{560FB208-700A-DD43-A231-68D473999056}" type="presOf" srcId="{B46BCAE3-3E92-4B0B-AD9F-FDB418EF97F3}" destId="{6FB539D2-CFD0-A540-BA30-CF60891D5447}" srcOrd="0" destOrd="0" presId="urn:microsoft.com/office/officeart/2005/8/layout/hierarchy1"/>
    <dgm:cxn modelId="{EBABFB1C-60A0-224A-AAE4-ADCA6AEBC269}" type="presOf" srcId="{435641CC-658C-40B4-B4BF-24E70D84FB8D}" destId="{B7C94C29-9D32-D242-B0A1-7878B275D09B}" srcOrd="0" destOrd="0" presId="urn:microsoft.com/office/officeart/2005/8/layout/hierarchy1"/>
    <dgm:cxn modelId="{9D65672B-CA6F-CB47-818C-1352A3A5721C}" type="presOf" srcId="{544F8BD8-9654-4952-9C62-AA23369DA530}" destId="{46C4876A-FBCF-DE4C-9743-EE05386287B8}" srcOrd="0" destOrd="0" presId="urn:microsoft.com/office/officeart/2005/8/layout/hierarchy1"/>
    <dgm:cxn modelId="{85D013B4-7C41-4A35-A58D-A475C7608E8D}" srcId="{544F8BD8-9654-4952-9C62-AA23369DA530}" destId="{B46BCAE3-3E92-4B0B-AD9F-FDB418EF97F3}" srcOrd="1" destOrd="0" parTransId="{81FC18FA-2C72-4F31-9065-EA3F1EA83EFB}" sibTransId="{9B56EE6D-15C5-4C9D-B320-5F590B9CAB14}"/>
    <dgm:cxn modelId="{8579BFF6-E374-4EB3-861E-1E98A7A90DD5}" srcId="{544F8BD8-9654-4952-9C62-AA23369DA530}" destId="{435641CC-658C-40B4-B4BF-24E70D84FB8D}" srcOrd="0" destOrd="0" parTransId="{8EF03D8F-5EE2-449B-9D0D-06D334E80931}" sibTransId="{9584177E-FBEB-45B0-9A31-58EF68ADEEAB}"/>
    <dgm:cxn modelId="{AA995FDE-7FB9-9542-950F-B81AE06B06D3}" type="presParOf" srcId="{46C4876A-FBCF-DE4C-9743-EE05386287B8}" destId="{F7EDD296-F925-1345-8F2B-D4A207D3BCE5}" srcOrd="0" destOrd="0" presId="urn:microsoft.com/office/officeart/2005/8/layout/hierarchy1"/>
    <dgm:cxn modelId="{5BF1CF55-DA84-C44D-BF06-DC35EE88ADBB}" type="presParOf" srcId="{F7EDD296-F925-1345-8F2B-D4A207D3BCE5}" destId="{D6F57002-B20D-8449-9F5B-53E23FC59814}" srcOrd="0" destOrd="0" presId="urn:microsoft.com/office/officeart/2005/8/layout/hierarchy1"/>
    <dgm:cxn modelId="{F9DA4676-0BBE-E44E-8159-0CF2509977EF}" type="presParOf" srcId="{D6F57002-B20D-8449-9F5B-53E23FC59814}" destId="{DFB6C9FB-BEC0-E94B-A3D6-74D8AD051185}" srcOrd="0" destOrd="0" presId="urn:microsoft.com/office/officeart/2005/8/layout/hierarchy1"/>
    <dgm:cxn modelId="{A52094F0-7B23-4343-BF30-0298B0BF4604}" type="presParOf" srcId="{D6F57002-B20D-8449-9F5B-53E23FC59814}" destId="{B7C94C29-9D32-D242-B0A1-7878B275D09B}" srcOrd="1" destOrd="0" presId="urn:microsoft.com/office/officeart/2005/8/layout/hierarchy1"/>
    <dgm:cxn modelId="{1677C7C2-9C8C-0747-BBDA-79E177F6EB0A}" type="presParOf" srcId="{F7EDD296-F925-1345-8F2B-D4A207D3BCE5}" destId="{01700D6C-AF1A-1D4D-AF6B-CE19D61EDB78}" srcOrd="1" destOrd="0" presId="urn:microsoft.com/office/officeart/2005/8/layout/hierarchy1"/>
    <dgm:cxn modelId="{4A4FBEB9-F1D9-2347-9855-2D74E34CA729}" type="presParOf" srcId="{46C4876A-FBCF-DE4C-9743-EE05386287B8}" destId="{B498C6A3-A3A8-2844-8AC8-EB6BFEE29E72}" srcOrd="1" destOrd="0" presId="urn:microsoft.com/office/officeart/2005/8/layout/hierarchy1"/>
    <dgm:cxn modelId="{A69486BC-D273-6E48-A65F-2A88C1488922}" type="presParOf" srcId="{B498C6A3-A3A8-2844-8AC8-EB6BFEE29E72}" destId="{3D03E9DE-73F7-404C-961A-9401640A40BA}" srcOrd="0" destOrd="0" presId="urn:microsoft.com/office/officeart/2005/8/layout/hierarchy1"/>
    <dgm:cxn modelId="{D0CB4628-D9D2-4047-9A16-4945CBFF9673}" type="presParOf" srcId="{3D03E9DE-73F7-404C-961A-9401640A40BA}" destId="{91717BF6-D561-8C4A-BBDB-44E7528604E8}" srcOrd="0" destOrd="0" presId="urn:microsoft.com/office/officeart/2005/8/layout/hierarchy1"/>
    <dgm:cxn modelId="{33711870-10AD-1746-8267-6BFD9E065EFB}" type="presParOf" srcId="{3D03E9DE-73F7-404C-961A-9401640A40BA}" destId="{6FB539D2-CFD0-A540-BA30-CF60891D5447}" srcOrd="1" destOrd="0" presId="urn:microsoft.com/office/officeart/2005/8/layout/hierarchy1"/>
    <dgm:cxn modelId="{8B3F9502-497F-6B46-A8E8-04CCFC218DD6}" type="presParOf" srcId="{B498C6A3-A3A8-2844-8AC8-EB6BFEE29E72}" destId="{7B375AE9-960D-2942-8A5C-9DE473375E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956F1-9452-49E7-BF64-C8DB08BC43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382D6A6-29B3-4F2B-92FA-B1126782938F}">
      <dgm:prSet/>
      <dgm:spPr/>
      <dgm:t>
        <a:bodyPr/>
        <a:lstStyle/>
        <a:p>
          <a:r>
            <a:rPr lang="nl-NL"/>
            <a:t>Concept-agenda:</a:t>
          </a:r>
          <a:endParaRPr lang="en-US"/>
        </a:p>
      </dgm:t>
    </dgm:pt>
    <dgm:pt modelId="{A093E0D1-562E-4B6D-95ED-732C691198AE}" type="parTrans" cxnId="{2B2239A5-7602-44AD-8FC8-CC92DD9168F4}">
      <dgm:prSet/>
      <dgm:spPr/>
      <dgm:t>
        <a:bodyPr/>
        <a:lstStyle/>
        <a:p>
          <a:endParaRPr lang="en-US"/>
        </a:p>
      </dgm:t>
    </dgm:pt>
    <dgm:pt modelId="{7A61B4C9-135F-4322-B029-628928339AB8}" type="sibTrans" cxnId="{2B2239A5-7602-44AD-8FC8-CC92DD9168F4}">
      <dgm:prSet/>
      <dgm:spPr/>
      <dgm:t>
        <a:bodyPr/>
        <a:lstStyle/>
        <a:p>
          <a:endParaRPr lang="en-US"/>
        </a:p>
      </dgm:t>
    </dgm:pt>
    <dgm:pt modelId="{B270348C-6687-4645-A2F8-BAD4828D38BC}">
      <dgm:prSet custT="1"/>
      <dgm:spPr/>
      <dgm:t>
        <a:bodyPr/>
        <a:lstStyle/>
        <a:p>
          <a:pPr>
            <a:buFont typeface="+mj-lt"/>
            <a:buAutoNum type="arabicPeriod"/>
          </a:pPr>
          <a:r>
            <a:rPr lang="nl-NL" sz="1800" dirty="0">
              <a:latin typeface="+mn-lt"/>
            </a:rPr>
            <a:t>Welkom en opening</a:t>
          </a:r>
        </a:p>
      </dgm:t>
    </dgm:pt>
    <dgm:pt modelId="{A6FB041D-47CF-F54D-B138-8F9E11BC1F10}" type="parTrans" cxnId="{70379AAE-4DC4-6A4F-8C38-1FEAD3D03E90}">
      <dgm:prSet/>
      <dgm:spPr/>
      <dgm:t>
        <a:bodyPr/>
        <a:lstStyle/>
        <a:p>
          <a:endParaRPr lang="nl-NL"/>
        </a:p>
      </dgm:t>
    </dgm:pt>
    <dgm:pt modelId="{C9ECB802-928C-254C-BCB1-969EFFF36A27}" type="sibTrans" cxnId="{70379AAE-4DC4-6A4F-8C38-1FEAD3D03E90}">
      <dgm:prSet/>
      <dgm:spPr/>
      <dgm:t>
        <a:bodyPr/>
        <a:lstStyle/>
        <a:p>
          <a:endParaRPr lang="nl-NL"/>
        </a:p>
      </dgm:t>
    </dgm:pt>
    <dgm:pt modelId="{5A884CAF-0CF8-954F-8D0E-058E6C16543A}">
      <dgm:prSet custT="1"/>
      <dgm:spPr/>
      <dgm:t>
        <a:bodyPr/>
        <a:lstStyle/>
        <a:p>
          <a:pPr>
            <a:buFont typeface="+mj-lt"/>
            <a:buAutoNum type="arabicPeriod"/>
          </a:pPr>
          <a:r>
            <a:rPr lang="nl-NL" sz="1800" dirty="0">
              <a:latin typeface="+mn-lt"/>
            </a:rPr>
            <a:t>Mededelingen</a:t>
          </a:r>
        </a:p>
      </dgm:t>
    </dgm:pt>
    <dgm:pt modelId="{F60353A1-F241-1245-BDEC-DFA1F7A45BFB}" type="parTrans" cxnId="{5529FD77-D402-B944-AE75-26F480DED768}">
      <dgm:prSet/>
      <dgm:spPr/>
      <dgm:t>
        <a:bodyPr/>
        <a:lstStyle/>
        <a:p>
          <a:endParaRPr lang="nl-NL"/>
        </a:p>
      </dgm:t>
    </dgm:pt>
    <dgm:pt modelId="{BA072927-6E3E-6A4E-84A9-582CAB0E26BD}" type="sibTrans" cxnId="{5529FD77-D402-B944-AE75-26F480DED768}">
      <dgm:prSet/>
      <dgm:spPr/>
      <dgm:t>
        <a:bodyPr/>
        <a:lstStyle/>
        <a:p>
          <a:endParaRPr lang="nl-NL"/>
        </a:p>
      </dgm:t>
    </dgm:pt>
    <dgm:pt modelId="{03C4B36C-4EC7-EB4F-82C0-B3DC28F67409}">
      <dgm:prSet custT="1"/>
      <dgm:spPr/>
      <dgm:t>
        <a:bodyPr/>
        <a:lstStyle/>
        <a:p>
          <a:pPr>
            <a:buFont typeface="+mj-lt"/>
            <a:buAutoNum type="arabicPeriod"/>
          </a:pPr>
          <a:r>
            <a:rPr lang="nl-NL" sz="1800" dirty="0">
              <a:latin typeface="+mn-lt"/>
            </a:rPr>
            <a:t>Bespreken definitieve inkoopdocumenten</a:t>
          </a:r>
        </a:p>
      </dgm:t>
    </dgm:pt>
    <dgm:pt modelId="{32F249F1-8FD4-F048-AAA5-1F73CF338A7F}" type="parTrans" cxnId="{66385E1E-84E2-B34F-A8B4-68A6B9CB7C06}">
      <dgm:prSet/>
      <dgm:spPr/>
      <dgm:t>
        <a:bodyPr/>
        <a:lstStyle/>
        <a:p>
          <a:endParaRPr lang="nl-NL"/>
        </a:p>
      </dgm:t>
    </dgm:pt>
    <dgm:pt modelId="{7C19D766-09F3-394E-8959-50E4BA1F1829}" type="sibTrans" cxnId="{66385E1E-84E2-B34F-A8B4-68A6B9CB7C06}">
      <dgm:prSet/>
      <dgm:spPr/>
      <dgm:t>
        <a:bodyPr/>
        <a:lstStyle/>
        <a:p>
          <a:endParaRPr lang="nl-NL"/>
        </a:p>
      </dgm:t>
    </dgm:pt>
    <dgm:pt modelId="{D4A242DE-673A-514E-B917-C6688734A769}">
      <dgm:prSet custT="1"/>
      <dgm:spPr/>
      <dgm:t>
        <a:bodyPr/>
        <a:lstStyle/>
        <a:p>
          <a:pPr>
            <a:buFont typeface="+mj-lt"/>
            <a:buAutoNum type="arabicPeriod"/>
          </a:pPr>
          <a:r>
            <a:rPr lang="nl-NL" sz="1800" dirty="0">
              <a:latin typeface="+mn-lt"/>
            </a:rPr>
            <a:t>Presentatie definitieve tarieven 2026</a:t>
          </a:r>
        </a:p>
      </dgm:t>
    </dgm:pt>
    <dgm:pt modelId="{D0B1D090-46C0-C841-9ADC-47A3BDD62E9F}" type="parTrans" cxnId="{3CF84AD1-0451-464E-8AE4-A2F512357C54}">
      <dgm:prSet/>
      <dgm:spPr/>
      <dgm:t>
        <a:bodyPr/>
        <a:lstStyle/>
        <a:p>
          <a:endParaRPr lang="nl-NL"/>
        </a:p>
      </dgm:t>
    </dgm:pt>
    <dgm:pt modelId="{39978C39-A974-3A4F-A989-A7AC72E21453}" type="sibTrans" cxnId="{3CF84AD1-0451-464E-8AE4-A2F512357C54}">
      <dgm:prSet/>
      <dgm:spPr/>
      <dgm:t>
        <a:bodyPr/>
        <a:lstStyle/>
        <a:p>
          <a:endParaRPr lang="nl-NL"/>
        </a:p>
      </dgm:t>
    </dgm:pt>
    <dgm:pt modelId="{225C0F5E-9C92-E641-BEE5-C96E8A92033B}">
      <dgm:prSet custT="1"/>
      <dgm:spPr/>
      <dgm:t>
        <a:bodyPr/>
        <a:lstStyle/>
        <a:p>
          <a:pPr>
            <a:buFont typeface="+mj-lt"/>
            <a:buAutoNum type="arabicPeriod"/>
          </a:pPr>
          <a:r>
            <a:rPr lang="nl-NL" sz="1800" dirty="0">
              <a:latin typeface="+mn-lt"/>
            </a:rPr>
            <a:t>Bespreken Vervolgproces inschrijven</a:t>
          </a:r>
        </a:p>
      </dgm:t>
    </dgm:pt>
    <dgm:pt modelId="{E31A5297-3930-1B47-BFDB-E1373D51AAB7}" type="parTrans" cxnId="{EF45D943-2D4A-0946-A0D3-28BF5314DA9B}">
      <dgm:prSet/>
      <dgm:spPr/>
      <dgm:t>
        <a:bodyPr/>
        <a:lstStyle/>
        <a:p>
          <a:endParaRPr lang="nl-NL"/>
        </a:p>
      </dgm:t>
    </dgm:pt>
    <dgm:pt modelId="{CF9E7A86-E61A-8840-BD1F-70D8A496D544}" type="sibTrans" cxnId="{EF45D943-2D4A-0946-A0D3-28BF5314DA9B}">
      <dgm:prSet/>
      <dgm:spPr/>
      <dgm:t>
        <a:bodyPr/>
        <a:lstStyle/>
        <a:p>
          <a:endParaRPr lang="nl-NL"/>
        </a:p>
      </dgm:t>
    </dgm:pt>
    <dgm:pt modelId="{9D257F69-C905-C846-9F4D-F2238E8701BE}">
      <dgm:prSet custT="1"/>
      <dgm:spPr/>
      <dgm:t>
        <a:bodyPr/>
        <a:lstStyle/>
        <a:p>
          <a:pPr>
            <a:buFont typeface="+mj-lt"/>
            <a:buAutoNum type="arabicPeriod"/>
          </a:pPr>
          <a:r>
            <a:rPr lang="nl-NL" sz="1800" dirty="0">
              <a:latin typeface="+mn-lt"/>
            </a:rPr>
            <a:t>Bespreken vervolgproces dialoogtafels</a:t>
          </a:r>
        </a:p>
      </dgm:t>
    </dgm:pt>
    <dgm:pt modelId="{5C7F6F5E-FC33-244B-B718-C5023A95539E}" type="parTrans" cxnId="{18DE160A-1B01-2A4F-88A8-FECF9306213F}">
      <dgm:prSet/>
      <dgm:spPr/>
      <dgm:t>
        <a:bodyPr/>
        <a:lstStyle/>
        <a:p>
          <a:endParaRPr lang="nl-NL"/>
        </a:p>
      </dgm:t>
    </dgm:pt>
    <dgm:pt modelId="{F884299F-45C3-3F4D-8D9D-6095B09D1B33}" type="sibTrans" cxnId="{18DE160A-1B01-2A4F-88A8-FECF9306213F}">
      <dgm:prSet/>
      <dgm:spPr/>
      <dgm:t>
        <a:bodyPr/>
        <a:lstStyle/>
        <a:p>
          <a:endParaRPr lang="nl-NL"/>
        </a:p>
      </dgm:t>
    </dgm:pt>
    <dgm:pt modelId="{9FB47EC7-F6C2-E447-8BF6-BE48EA11A753}">
      <dgm:prSet custT="1"/>
      <dgm:spPr/>
      <dgm:t>
        <a:bodyPr/>
        <a:lstStyle/>
        <a:p>
          <a:pPr>
            <a:buFont typeface="+mj-lt"/>
            <a:buAutoNum type="arabicPeriod"/>
          </a:pPr>
          <a:r>
            <a:rPr lang="nl-NL" sz="1800" dirty="0" err="1">
              <a:latin typeface="+mn-lt"/>
            </a:rPr>
            <a:t>W.v.t.t.k</a:t>
          </a:r>
          <a:r>
            <a:rPr lang="nl-NL" sz="1800" dirty="0">
              <a:latin typeface="+mn-lt"/>
            </a:rPr>
            <a:t>.</a:t>
          </a:r>
        </a:p>
      </dgm:t>
    </dgm:pt>
    <dgm:pt modelId="{33A67503-667D-7F4F-B674-504B037F335B}" type="parTrans" cxnId="{51198009-A560-A249-9F04-87600551CBD9}">
      <dgm:prSet/>
      <dgm:spPr/>
      <dgm:t>
        <a:bodyPr/>
        <a:lstStyle/>
        <a:p>
          <a:endParaRPr lang="nl-NL"/>
        </a:p>
      </dgm:t>
    </dgm:pt>
    <dgm:pt modelId="{54E5250B-3F8A-2C4A-B0AF-38B62C15744A}" type="sibTrans" cxnId="{51198009-A560-A249-9F04-87600551CBD9}">
      <dgm:prSet/>
      <dgm:spPr/>
      <dgm:t>
        <a:bodyPr/>
        <a:lstStyle/>
        <a:p>
          <a:endParaRPr lang="nl-NL"/>
        </a:p>
      </dgm:t>
    </dgm:pt>
    <dgm:pt modelId="{BF805285-E822-B74A-881B-B860AFB7D527}">
      <dgm:prSet custT="1"/>
      <dgm:spPr/>
      <dgm:t>
        <a:bodyPr/>
        <a:lstStyle/>
        <a:p>
          <a:pPr>
            <a:buFont typeface="+mj-lt"/>
            <a:buAutoNum type="arabicPeriod"/>
          </a:pPr>
          <a:r>
            <a:rPr lang="nl-NL" sz="1800" dirty="0">
              <a:latin typeface="+mn-lt"/>
            </a:rPr>
            <a:t>Rondvraag</a:t>
          </a:r>
        </a:p>
      </dgm:t>
    </dgm:pt>
    <dgm:pt modelId="{59633E06-7800-174D-9975-981D8240CD5C}" type="parTrans" cxnId="{B9697626-C6CC-7F43-A7C1-EB9A4F2C6080}">
      <dgm:prSet/>
      <dgm:spPr/>
      <dgm:t>
        <a:bodyPr/>
        <a:lstStyle/>
        <a:p>
          <a:endParaRPr lang="nl-NL"/>
        </a:p>
      </dgm:t>
    </dgm:pt>
    <dgm:pt modelId="{02AF1CCE-09D7-664B-A277-A0B3D8DA7087}" type="sibTrans" cxnId="{B9697626-C6CC-7F43-A7C1-EB9A4F2C6080}">
      <dgm:prSet/>
      <dgm:spPr/>
      <dgm:t>
        <a:bodyPr/>
        <a:lstStyle/>
        <a:p>
          <a:endParaRPr lang="nl-NL"/>
        </a:p>
      </dgm:t>
    </dgm:pt>
    <dgm:pt modelId="{74613153-688A-704D-B2E1-4CB21E55266D}">
      <dgm:prSet custT="1"/>
      <dgm:spPr/>
      <dgm:t>
        <a:bodyPr/>
        <a:lstStyle/>
        <a:p>
          <a:pPr>
            <a:buFont typeface="+mj-lt"/>
            <a:buAutoNum type="arabicPeriod"/>
          </a:pPr>
          <a:r>
            <a:rPr lang="nl-NL" sz="1800" dirty="0">
              <a:latin typeface="+mn-lt"/>
            </a:rPr>
            <a:t>Sluiting</a:t>
          </a:r>
        </a:p>
      </dgm:t>
    </dgm:pt>
    <dgm:pt modelId="{59DFDFA0-0971-8C4C-81C5-EE169C03347A}" type="parTrans" cxnId="{F17BD64B-E3EA-E042-9BB3-38744D6C605D}">
      <dgm:prSet/>
      <dgm:spPr/>
      <dgm:t>
        <a:bodyPr/>
        <a:lstStyle/>
        <a:p>
          <a:endParaRPr lang="nl-NL"/>
        </a:p>
      </dgm:t>
    </dgm:pt>
    <dgm:pt modelId="{90ABD22B-F97A-5B47-948C-61FA67478C23}" type="sibTrans" cxnId="{F17BD64B-E3EA-E042-9BB3-38744D6C605D}">
      <dgm:prSet/>
      <dgm:spPr/>
      <dgm:t>
        <a:bodyPr/>
        <a:lstStyle/>
        <a:p>
          <a:endParaRPr lang="nl-NL"/>
        </a:p>
      </dgm:t>
    </dgm:pt>
    <dgm:pt modelId="{AEF203F1-5112-E94A-81FA-7214AFD2A930}" type="pres">
      <dgm:prSet presAssocID="{970956F1-9452-49E7-BF64-C8DB08BC4306}" presName="Name0" presStyleCnt="0">
        <dgm:presLayoutVars>
          <dgm:dir/>
          <dgm:animLvl val="lvl"/>
          <dgm:resizeHandles val="exact"/>
        </dgm:presLayoutVars>
      </dgm:prSet>
      <dgm:spPr/>
    </dgm:pt>
    <dgm:pt modelId="{F2F56731-9718-5846-BC53-7C4B2F236026}" type="pres">
      <dgm:prSet presAssocID="{2382D6A6-29B3-4F2B-92FA-B1126782938F}" presName="linNode" presStyleCnt="0"/>
      <dgm:spPr/>
    </dgm:pt>
    <dgm:pt modelId="{DDE0E1C8-8686-BE43-B322-ABC12275A3E7}" type="pres">
      <dgm:prSet presAssocID="{2382D6A6-29B3-4F2B-92FA-B1126782938F}" presName="parentText" presStyleLbl="node1" presStyleIdx="0" presStyleCnt="1" custLinFactNeighborX="-6376" custLinFactNeighborY="0">
        <dgm:presLayoutVars>
          <dgm:chMax val="1"/>
          <dgm:bulletEnabled val="1"/>
        </dgm:presLayoutVars>
      </dgm:prSet>
      <dgm:spPr/>
    </dgm:pt>
    <dgm:pt modelId="{FB8C4281-A669-7B48-A04E-96EC436232B3}" type="pres">
      <dgm:prSet presAssocID="{2382D6A6-29B3-4F2B-92FA-B1126782938F}" presName="descendantText" presStyleLbl="alignAccFollowNode1" presStyleIdx="0" presStyleCnt="1" custScaleY="116357">
        <dgm:presLayoutVars>
          <dgm:bulletEnabled val="1"/>
        </dgm:presLayoutVars>
      </dgm:prSet>
      <dgm:spPr/>
    </dgm:pt>
  </dgm:ptLst>
  <dgm:cxnLst>
    <dgm:cxn modelId="{EACDB903-6044-C646-9FBC-00E4BF4607C9}" type="presOf" srcId="{03C4B36C-4EC7-EB4F-82C0-B3DC28F67409}" destId="{FB8C4281-A669-7B48-A04E-96EC436232B3}" srcOrd="0" destOrd="2" presId="urn:microsoft.com/office/officeart/2005/8/layout/vList5"/>
    <dgm:cxn modelId="{51198009-A560-A249-9F04-87600551CBD9}" srcId="{2382D6A6-29B3-4F2B-92FA-B1126782938F}" destId="{9FB47EC7-F6C2-E447-8BF6-BE48EA11A753}" srcOrd="6" destOrd="0" parTransId="{33A67503-667D-7F4F-B674-504B037F335B}" sibTransId="{54E5250B-3F8A-2C4A-B0AF-38B62C15744A}"/>
    <dgm:cxn modelId="{18DE160A-1B01-2A4F-88A8-FECF9306213F}" srcId="{2382D6A6-29B3-4F2B-92FA-B1126782938F}" destId="{9D257F69-C905-C846-9F4D-F2238E8701BE}" srcOrd="5" destOrd="0" parTransId="{5C7F6F5E-FC33-244B-B718-C5023A95539E}" sibTransId="{F884299F-45C3-3F4D-8D9D-6095B09D1B33}"/>
    <dgm:cxn modelId="{66385E1E-84E2-B34F-A8B4-68A6B9CB7C06}" srcId="{2382D6A6-29B3-4F2B-92FA-B1126782938F}" destId="{03C4B36C-4EC7-EB4F-82C0-B3DC28F67409}" srcOrd="2" destOrd="0" parTransId="{32F249F1-8FD4-F048-AAA5-1F73CF338A7F}" sibTransId="{7C19D766-09F3-394E-8959-50E4BA1F1829}"/>
    <dgm:cxn modelId="{53F82A22-5F18-554B-95EB-E4F82DA38BCA}" type="presOf" srcId="{74613153-688A-704D-B2E1-4CB21E55266D}" destId="{FB8C4281-A669-7B48-A04E-96EC436232B3}" srcOrd="0" destOrd="8" presId="urn:microsoft.com/office/officeart/2005/8/layout/vList5"/>
    <dgm:cxn modelId="{B9697626-C6CC-7F43-A7C1-EB9A4F2C6080}" srcId="{2382D6A6-29B3-4F2B-92FA-B1126782938F}" destId="{BF805285-E822-B74A-881B-B860AFB7D527}" srcOrd="7" destOrd="0" parTransId="{59633E06-7800-174D-9975-981D8240CD5C}" sibTransId="{02AF1CCE-09D7-664B-A277-A0B3D8DA7087}"/>
    <dgm:cxn modelId="{73900B5C-B15F-4440-B71B-357F8DC47198}" type="presOf" srcId="{BF805285-E822-B74A-881B-B860AFB7D527}" destId="{FB8C4281-A669-7B48-A04E-96EC436232B3}" srcOrd="0" destOrd="7" presId="urn:microsoft.com/office/officeart/2005/8/layout/vList5"/>
    <dgm:cxn modelId="{F49D5F5D-F011-FA4B-BCD9-0125B6E8FC70}" type="presOf" srcId="{970956F1-9452-49E7-BF64-C8DB08BC4306}" destId="{AEF203F1-5112-E94A-81FA-7214AFD2A930}" srcOrd="0" destOrd="0" presId="urn:microsoft.com/office/officeart/2005/8/layout/vList5"/>
    <dgm:cxn modelId="{EF45D943-2D4A-0946-A0D3-28BF5314DA9B}" srcId="{2382D6A6-29B3-4F2B-92FA-B1126782938F}" destId="{225C0F5E-9C92-E641-BEE5-C96E8A92033B}" srcOrd="4" destOrd="0" parTransId="{E31A5297-3930-1B47-BFDB-E1373D51AAB7}" sibTransId="{CF9E7A86-E61A-8840-BD1F-70D8A496D544}"/>
    <dgm:cxn modelId="{F17BD64B-E3EA-E042-9BB3-38744D6C605D}" srcId="{2382D6A6-29B3-4F2B-92FA-B1126782938F}" destId="{74613153-688A-704D-B2E1-4CB21E55266D}" srcOrd="8" destOrd="0" parTransId="{59DFDFA0-0971-8C4C-81C5-EE169C03347A}" sibTransId="{90ABD22B-F97A-5B47-948C-61FA67478C23}"/>
    <dgm:cxn modelId="{1737E96D-E206-C44A-B41E-46EB824441FD}" type="presOf" srcId="{225C0F5E-9C92-E641-BEE5-C96E8A92033B}" destId="{FB8C4281-A669-7B48-A04E-96EC436232B3}" srcOrd="0" destOrd="4" presId="urn:microsoft.com/office/officeart/2005/8/layout/vList5"/>
    <dgm:cxn modelId="{CFB3F06D-878F-494B-9EEC-C179E61985AA}" type="presOf" srcId="{B270348C-6687-4645-A2F8-BAD4828D38BC}" destId="{FB8C4281-A669-7B48-A04E-96EC436232B3}" srcOrd="0" destOrd="0" presId="urn:microsoft.com/office/officeart/2005/8/layout/vList5"/>
    <dgm:cxn modelId="{A99C136E-AC13-444E-9FD7-B5319F8C095F}" type="presOf" srcId="{5A884CAF-0CF8-954F-8D0E-058E6C16543A}" destId="{FB8C4281-A669-7B48-A04E-96EC436232B3}" srcOrd="0" destOrd="1" presId="urn:microsoft.com/office/officeart/2005/8/layout/vList5"/>
    <dgm:cxn modelId="{5529FD77-D402-B944-AE75-26F480DED768}" srcId="{2382D6A6-29B3-4F2B-92FA-B1126782938F}" destId="{5A884CAF-0CF8-954F-8D0E-058E6C16543A}" srcOrd="1" destOrd="0" parTransId="{F60353A1-F241-1245-BDEC-DFA1F7A45BFB}" sibTransId="{BA072927-6E3E-6A4E-84A9-582CAB0E26BD}"/>
    <dgm:cxn modelId="{591A9391-9E2E-C941-B8BB-BC78FE17EE9B}" type="presOf" srcId="{9D257F69-C905-C846-9F4D-F2238E8701BE}" destId="{FB8C4281-A669-7B48-A04E-96EC436232B3}" srcOrd="0" destOrd="5" presId="urn:microsoft.com/office/officeart/2005/8/layout/vList5"/>
    <dgm:cxn modelId="{905B819E-D214-E04D-8833-4468CF84C663}" type="presOf" srcId="{2382D6A6-29B3-4F2B-92FA-B1126782938F}" destId="{DDE0E1C8-8686-BE43-B322-ABC12275A3E7}" srcOrd="0" destOrd="0" presId="urn:microsoft.com/office/officeart/2005/8/layout/vList5"/>
    <dgm:cxn modelId="{2B2239A5-7602-44AD-8FC8-CC92DD9168F4}" srcId="{970956F1-9452-49E7-BF64-C8DB08BC4306}" destId="{2382D6A6-29B3-4F2B-92FA-B1126782938F}" srcOrd="0" destOrd="0" parTransId="{A093E0D1-562E-4B6D-95ED-732C691198AE}" sibTransId="{7A61B4C9-135F-4322-B029-628928339AB8}"/>
    <dgm:cxn modelId="{70379AAE-4DC4-6A4F-8C38-1FEAD3D03E90}" srcId="{2382D6A6-29B3-4F2B-92FA-B1126782938F}" destId="{B270348C-6687-4645-A2F8-BAD4828D38BC}" srcOrd="0" destOrd="0" parTransId="{A6FB041D-47CF-F54D-B138-8F9E11BC1F10}" sibTransId="{C9ECB802-928C-254C-BCB1-969EFFF36A27}"/>
    <dgm:cxn modelId="{3CF84AD1-0451-464E-8AE4-A2F512357C54}" srcId="{2382D6A6-29B3-4F2B-92FA-B1126782938F}" destId="{D4A242DE-673A-514E-B917-C6688734A769}" srcOrd="3" destOrd="0" parTransId="{D0B1D090-46C0-C841-9ADC-47A3BDD62E9F}" sibTransId="{39978C39-A974-3A4F-A989-A7AC72E21453}"/>
    <dgm:cxn modelId="{B13B2EED-0F75-BD40-8753-8D96D5B33D81}" type="presOf" srcId="{9FB47EC7-F6C2-E447-8BF6-BE48EA11A753}" destId="{FB8C4281-A669-7B48-A04E-96EC436232B3}" srcOrd="0" destOrd="6" presId="urn:microsoft.com/office/officeart/2005/8/layout/vList5"/>
    <dgm:cxn modelId="{5B4978F8-AD31-384D-BCC3-12AB47161273}" type="presOf" srcId="{D4A242DE-673A-514E-B917-C6688734A769}" destId="{FB8C4281-A669-7B48-A04E-96EC436232B3}" srcOrd="0" destOrd="3" presId="urn:microsoft.com/office/officeart/2005/8/layout/vList5"/>
    <dgm:cxn modelId="{73FAE4F1-7BD4-1E40-A059-4B680BBF7FB9}" type="presParOf" srcId="{AEF203F1-5112-E94A-81FA-7214AFD2A930}" destId="{F2F56731-9718-5846-BC53-7C4B2F236026}" srcOrd="0" destOrd="0" presId="urn:microsoft.com/office/officeart/2005/8/layout/vList5"/>
    <dgm:cxn modelId="{5F8E720A-64D7-B445-8678-913A33E094A5}" type="presParOf" srcId="{F2F56731-9718-5846-BC53-7C4B2F236026}" destId="{DDE0E1C8-8686-BE43-B322-ABC12275A3E7}" srcOrd="0" destOrd="0" presId="urn:microsoft.com/office/officeart/2005/8/layout/vList5"/>
    <dgm:cxn modelId="{F7147380-7449-C84D-81C7-6A7A0D12934F}" type="presParOf" srcId="{F2F56731-9718-5846-BC53-7C4B2F236026}" destId="{FB8C4281-A669-7B48-A04E-96EC436232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EF105-4D85-7348-BE54-8B76835BEE7D}">
      <dsp:nvSpPr>
        <dsp:cNvPr id="0" name=""/>
        <dsp:cNvSpPr/>
      </dsp:nvSpPr>
      <dsp:spPr>
        <a:xfrm>
          <a:off x="0" y="675"/>
          <a:ext cx="75074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88C2E-E5FC-F34B-A5EE-B40111443001}">
      <dsp:nvSpPr>
        <dsp:cNvPr id="0" name=""/>
        <dsp:cNvSpPr/>
      </dsp:nvSpPr>
      <dsp:spPr>
        <a:xfrm>
          <a:off x="0" y="675"/>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n-lt"/>
            </a:rPr>
            <a:t>Welkom</a:t>
          </a:r>
        </a:p>
      </dsp:txBody>
      <dsp:txXfrm>
        <a:off x="0" y="675"/>
        <a:ext cx="7507471" cy="553478"/>
      </dsp:txXfrm>
    </dsp:sp>
    <dsp:sp modelId="{3C9C5E50-23CB-7848-ADCB-E9122D98463A}">
      <dsp:nvSpPr>
        <dsp:cNvPr id="0" name=""/>
        <dsp:cNvSpPr/>
      </dsp:nvSpPr>
      <dsp:spPr>
        <a:xfrm>
          <a:off x="0" y="554154"/>
          <a:ext cx="750747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52160-BB0A-CE4E-8DBA-FD57873863AF}">
      <dsp:nvSpPr>
        <dsp:cNvPr id="0" name=""/>
        <dsp:cNvSpPr/>
      </dsp:nvSpPr>
      <dsp:spPr>
        <a:xfrm>
          <a:off x="0" y="554154"/>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latin typeface="+mn-lt"/>
            </a:rPr>
            <a:t>Mededelingen</a:t>
          </a:r>
        </a:p>
      </dsp:txBody>
      <dsp:txXfrm>
        <a:off x="0" y="554154"/>
        <a:ext cx="7507471" cy="553478"/>
      </dsp:txXfrm>
    </dsp:sp>
    <dsp:sp modelId="{DFEEE97C-9346-CF44-9945-33B047EF6D06}">
      <dsp:nvSpPr>
        <dsp:cNvPr id="0" name=""/>
        <dsp:cNvSpPr/>
      </dsp:nvSpPr>
      <dsp:spPr>
        <a:xfrm>
          <a:off x="0" y="1107633"/>
          <a:ext cx="750747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1FC50-A8E9-DD45-AAE3-33B59A85BA3F}">
      <dsp:nvSpPr>
        <dsp:cNvPr id="0" name=""/>
        <dsp:cNvSpPr/>
      </dsp:nvSpPr>
      <dsp:spPr>
        <a:xfrm>
          <a:off x="0" y="1107633"/>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err="1">
              <a:latin typeface="+mn-lt"/>
            </a:rPr>
            <a:t>Afspraken</a:t>
          </a:r>
          <a:r>
            <a:rPr lang="en-US" sz="2500" kern="1200" dirty="0">
              <a:latin typeface="+mn-lt"/>
            </a:rPr>
            <a:t> </a:t>
          </a:r>
          <a:r>
            <a:rPr lang="en-US" sz="2500" kern="1200" dirty="0" err="1">
              <a:latin typeface="+mn-lt"/>
            </a:rPr>
            <a:t>uit</a:t>
          </a:r>
          <a:r>
            <a:rPr lang="en-US" sz="2500" kern="1200" dirty="0">
              <a:latin typeface="+mn-lt"/>
            </a:rPr>
            <a:t> </a:t>
          </a:r>
          <a:r>
            <a:rPr lang="en-US" sz="2500" kern="1200" dirty="0" err="1">
              <a:latin typeface="+mn-lt"/>
            </a:rPr>
            <a:t>dialoogsessie</a:t>
          </a:r>
          <a:r>
            <a:rPr lang="en-US" sz="2500" kern="1200" dirty="0">
              <a:latin typeface="+mn-lt"/>
            </a:rPr>
            <a:t> 1</a:t>
          </a:r>
        </a:p>
      </dsp:txBody>
      <dsp:txXfrm>
        <a:off x="0" y="1107633"/>
        <a:ext cx="7507471" cy="553478"/>
      </dsp:txXfrm>
    </dsp:sp>
    <dsp:sp modelId="{B64C1477-10A7-044A-A088-4D03FED29A1D}">
      <dsp:nvSpPr>
        <dsp:cNvPr id="0" name=""/>
        <dsp:cNvSpPr/>
      </dsp:nvSpPr>
      <dsp:spPr>
        <a:xfrm>
          <a:off x="0" y="1661112"/>
          <a:ext cx="750747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DF5E8-251B-6A43-820F-D721367BE915}">
      <dsp:nvSpPr>
        <dsp:cNvPr id="0" name=""/>
        <dsp:cNvSpPr/>
      </dsp:nvSpPr>
      <dsp:spPr>
        <a:xfrm>
          <a:off x="0" y="1661112"/>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i="0" kern="1200" dirty="0">
              <a:effectLst/>
              <a:latin typeface="+mn-lt"/>
            </a:rPr>
            <a:t>Toelichting zorgproductenboek en innovatie-agenda</a:t>
          </a:r>
          <a:endParaRPr lang="en-US" sz="2500" i="0" kern="1200" dirty="0">
            <a:latin typeface="+mn-lt"/>
          </a:endParaRPr>
        </a:p>
      </dsp:txBody>
      <dsp:txXfrm>
        <a:off x="0" y="1661112"/>
        <a:ext cx="7507471" cy="553478"/>
      </dsp:txXfrm>
    </dsp:sp>
    <dsp:sp modelId="{AB9E7438-8369-C445-A4AD-932E80EDE572}">
      <dsp:nvSpPr>
        <dsp:cNvPr id="0" name=""/>
        <dsp:cNvSpPr/>
      </dsp:nvSpPr>
      <dsp:spPr>
        <a:xfrm>
          <a:off x="0" y="2214591"/>
          <a:ext cx="750747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6F4BC-E440-E049-A378-A6B0B46A95CE}">
      <dsp:nvSpPr>
        <dsp:cNvPr id="0" name=""/>
        <dsp:cNvSpPr/>
      </dsp:nvSpPr>
      <dsp:spPr>
        <a:xfrm>
          <a:off x="0" y="2214591"/>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i="0" kern="1200" dirty="0">
              <a:effectLst/>
              <a:latin typeface="+mn-lt"/>
            </a:rPr>
            <a:t>Bespreken zorgproductenboek (bijlage 4.2)</a:t>
          </a:r>
          <a:endParaRPr lang="en-US" sz="2500" i="0" kern="1200" dirty="0">
            <a:latin typeface="+mn-lt"/>
          </a:endParaRPr>
        </a:p>
      </dsp:txBody>
      <dsp:txXfrm>
        <a:off x="0" y="2214591"/>
        <a:ext cx="7507471" cy="553478"/>
      </dsp:txXfrm>
    </dsp:sp>
    <dsp:sp modelId="{FD146F1A-0E21-3D42-A5F2-4EAB5F433353}">
      <dsp:nvSpPr>
        <dsp:cNvPr id="0" name=""/>
        <dsp:cNvSpPr/>
      </dsp:nvSpPr>
      <dsp:spPr>
        <a:xfrm>
          <a:off x="0" y="2768070"/>
          <a:ext cx="75074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3B2C8-6FB4-4349-9E4A-104BC3EFFB84}">
      <dsp:nvSpPr>
        <dsp:cNvPr id="0" name=""/>
        <dsp:cNvSpPr/>
      </dsp:nvSpPr>
      <dsp:spPr>
        <a:xfrm>
          <a:off x="0" y="2768070"/>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err="1">
              <a:latin typeface="+mn-lt"/>
            </a:rPr>
            <a:t>Bespreken</a:t>
          </a:r>
          <a:r>
            <a:rPr lang="en-US" sz="2500" kern="1200" dirty="0">
              <a:latin typeface="+mn-lt"/>
            </a:rPr>
            <a:t> </a:t>
          </a:r>
          <a:r>
            <a:rPr lang="en-US" sz="2500" kern="1200" dirty="0" err="1">
              <a:latin typeface="+mn-lt"/>
            </a:rPr>
            <a:t>innovatieagenda</a:t>
          </a:r>
          <a:r>
            <a:rPr lang="en-US" sz="2500" kern="1200" dirty="0">
              <a:latin typeface="+mn-lt"/>
            </a:rPr>
            <a:t> (</a:t>
          </a:r>
          <a:r>
            <a:rPr lang="en-US" sz="2500" kern="1200" dirty="0" err="1">
              <a:latin typeface="+mn-lt"/>
            </a:rPr>
            <a:t>bijlage</a:t>
          </a:r>
          <a:r>
            <a:rPr lang="en-US" sz="2500" kern="1200" dirty="0">
              <a:latin typeface="+mn-lt"/>
            </a:rPr>
            <a:t> 4.6)</a:t>
          </a:r>
        </a:p>
      </dsp:txBody>
      <dsp:txXfrm>
        <a:off x="0" y="2768070"/>
        <a:ext cx="7507471" cy="553478"/>
      </dsp:txXfrm>
    </dsp:sp>
    <dsp:sp modelId="{E0FF49B4-4053-2F44-BBD8-538F926281ED}">
      <dsp:nvSpPr>
        <dsp:cNvPr id="0" name=""/>
        <dsp:cNvSpPr/>
      </dsp:nvSpPr>
      <dsp:spPr>
        <a:xfrm>
          <a:off x="0" y="3321549"/>
          <a:ext cx="750747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85F2F-AD05-1349-8574-EA685339BC2C}">
      <dsp:nvSpPr>
        <dsp:cNvPr id="0" name=""/>
        <dsp:cNvSpPr/>
      </dsp:nvSpPr>
      <dsp:spPr>
        <a:xfrm>
          <a:off x="0" y="3321549"/>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latin typeface="+mn-lt"/>
            </a:rPr>
            <a:t>Suggesties en vragen digitale deelnemers</a:t>
          </a:r>
        </a:p>
      </dsp:txBody>
      <dsp:txXfrm>
        <a:off x="0" y="3321549"/>
        <a:ext cx="7507471" cy="553478"/>
      </dsp:txXfrm>
    </dsp:sp>
    <dsp:sp modelId="{43584531-267C-864D-B153-EC7F1A6FCE97}">
      <dsp:nvSpPr>
        <dsp:cNvPr id="0" name=""/>
        <dsp:cNvSpPr/>
      </dsp:nvSpPr>
      <dsp:spPr>
        <a:xfrm>
          <a:off x="0" y="3875028"/>
          <a:ext cx="750747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F5D5B-71E7-BE41-8D97-5A0741FDFF81}">
      <dsp:nvSpPr>
        <dsp:cNvPr id="0" name=""/>
        <dsp:cNvSpPr/>
      </dsp:nvSpPr>
      <dsp:spPr>
        <a:xfrm>
          <a:off x="0" y="3875028"/>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Formuleren mogelijke wijzigingsvoorstellen</a:t>
          </a:r>
        </a:p>
      </dsp:txBody>
      <dsp:txXfrm>
        <a:off x="0" y="3875028"/>
        <a:ext cx="7507471" cy="553478"/>
      </dsp:txXfrm>
    </dsp:sp>
    <dsp:sp modelId="{49F3A398-A52A-C146-981C-CD7DA867261E}">
      <dsp:nvSpPr>
        <dsp:cNvPr id="0" name=""/>
        <dsp:cNvSpPr/>
      </dsp:nvSpPr>
      <dsp:spPr>
        <a:xfrm>
          <a:off x="0" y="4428507"/>
          <a:ext cx="750747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949A4-0E6F-C848-B320-3CF9A95294A7}">
      <dsp:nvSpPr>
        <dsp:cNvPr id="0" name=""/>
        <dsp:cNvSpPr/>
      </dsp:nvSpPr>
      <dsp:spPr>
        <a:xfrm>
          <a:off x="0" y="4428507"/>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Agenda derde dialoogtafel</a:t>
          </a:r>
        </a:p>
      </dsp:txBody>
      <dsp:txXfrm>
        <a:off x="0" y="4428507"/>
        <a:ext cx="7507471" cy="553478"/>
      </dsp:txXfrm>
    </dsp:sp>
    <dsp:sp modelId="{3DC89CB6-FC3B-064A-A11C-7B236D186AF5}">
      <dsp:nvSpPr>
        <dsp:cNvPr id="0" name=""/>
        <dsp:cNvSpPr/>
      </dsp:nvSpPr>
      <dsp:spPr>
        <a:xfrm>
          <a:off x="0" y="4981986"/>
          <a:ext cx="750747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5E5C0-A213-734B-90EA-697989432467}">
      <dsp:nvSpPr>
        <dsp:cNvPr id="0" name=""/>
        <dsp:cNvSpPr/>
      </dsp:nvSpPr>
      <dsp:spPr>
        <a:xfrm>
          <a:off x="0" y="4981986"/>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Rondvraag en sluiting</a:t>
          </a:r>
        </a:p>
      </dsp:txBody>
      <dsp:txXfrm>
        <a:off x="0" y="4981986"/>
        <a:ext cx="7507471" cy="553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6C9FB-BEC0-E94B-A3D6-74D8AD051185}">
      <dsp:nvSpPr>
        <dsp:cNvPr id="0" name=""/>
        <dsp:cNvSpPr/>
      </dsp:nvSpPr>
      <dsp:spPr>
        <a:xfrm>
          <a:off x="1283" y="507953"/>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94C29-9D32-D242-B0A1-7878B275D09B}">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Voor Begeleiding Groep en Individueel stelt HHM dat de Wmo, vanwege de integrale tarieven met Jeugd, concessies heeft gedaan door hogere eisen te stellen aan functie-mix dan strikt genomen voor volwassenen nodig is.</a:t>
          </a:r>
          <a:endParaRPr lang="en-US" sz="2200" kern="1200"/>
        </a:p>
      </dsp:txBody>
      <dsp:txXfrm>
        <a:off x="585701" y="1067340"/>
        <a:ext cx="4337991" cy="2693452"/>
      </dsp:txXfrm>
    </dsp:sp>
    <dsp:sp modelId="{91717BF6-D561-8C4A-BBDB-44E7528604E8}">
      <dsp:nvSpPr>
        <dsp:cNvPr id="0" name=""/>
        <dsp:cNvSpPr/>
      </dsp:nvSpPr>
      <dsp:spPr>
        <a:xfrm>
          <a:off x="5508110" y="507953"/>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539D2-CFD0-A540-BA30-CF60891D5447}">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De bevindingen van toezicht en contract- en accountmanagers in combinatie met het advies van HHM heeft geleid tot wijzigingen in de functie-mix, op onder meer een lagere Hbo- en WO-eis.</a:t>
          </a:r>
          <a:endParaRPr lang="en-US" sz="2200" kern="1200" dirty="0"/>
        </a:p>
      </dsp:txBody>
      <dsp:txXfrm>
        <a:off x="6092527" y="106734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4281-A669-7B48-A04E-96EC436232B3}">
      <dsp:nvSpPr>
        <dsp:cNvPr id="0" name=""/>
        <dsp:cNvSpPr/>
      </dsp:nvSpPr>
      <dsp:spPr>
        <a:xfrm rot="5400000">
          <a:off x="2870129" y="-218293"/>
          <a:ext cx="3744921" cy="44636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mj-lt"/>
            <a:buAutoNum type="arabicPeriod"/>
          </a:pPr>
          <a:r>
            <a:rPr lang="nl-NL" sz="1800" kern="1200" dirty="0">
              <a:latin typeface="+mn-lt"/>
            </a:rPr>
            <a:t>Welkom en opening</a:t>
          </a:r>
        </a:p>
        <a:p>
          <a:pPr marL="171450" lvl="1" indent="-171450" algn="l" defTabSz="800100">
            <a:lnSpc>
              <a:spcPct val="90000"/>
            </a:lnSpc>
            <a:spcBef>
              <a:spcPct val="0"/>
            </a:spcBef>
            <a:spcAft>
              <a:spcPct val="15000"/>
            </a:spcAft>
            <a:buFont typeface="+mj-lt"/>
            <a:buAutoNum type="arabicPeriod"/>
          </a:pPr>
          <a:r>
            <a:rPr lang="nl-NL" sz="1800" kern="1200" dirty="0">
              <a:latin typeface="+mn-lt"/>
            </a:rPr>
            <a:t>Mededelingen</a:t>
          </a:r>
        </a:p>
        <a:p>
          <a:pPr marL="171450" lvl="1" indent="-171450" algn="l" defTabSz="800100">
            <a:lnSpc>
              <a:spcPct val="90000"/>
            </a:lnSpc>
            <a:spcBef>
              <a:spcPct val="0"/>
            </a:spcBef>
            <a:spcAft>
              <a:spcPct val="15000"/>
            </a:spcAft>
            <a:buFont typeface="+mj-lt"/>
            <a:buAutoNum type="arabicPeriod"/>
          </a:pPr>
          <a:r>
            <a:rPr lang="nl-NL" sz="1800" kern="1200" dirty="0">
              <a:latin typeface="+mn-lt"/>
            </a:rPr>
            <a:t>Bespreken definitieve inkoopdocumenten</a:t>
          </a:r>
        </a:p>
        <a:p>
          <a:pPr marL="171450" lvl="1" indent="-171450" algn="l" defTabSz="800100">
            <a:lnSpc>
              <a:spcPct val="90000"/>
            </a:lnSpc>
            <a:spcBef>
              <a:spcPct val="0"/>
            </a:spcBef>
            <a:spcAft>
              <a:spcPct val="15000"/>
            </a:spcAft>
            <a:buFont typeface="+mj-lt"/>
            <a:buAutoNum type="arabicPeriod"/>
          </a:pPr>
          <a:r>
            <a:rPr lang="nl-NL" sz="1800" kern="1200" dirty="0">
              <a:latin typeface="+mn-lt"/>
            </a:rPr>
            <a:t>Presentatie definitieve tarieven 2026</a:t>
          </a:r>
        </a:p>
        <a:p>
          <a:pPr marL="171450" lvl="1" indent="-171450" algn="l" defTabSz="800100">
            <a:lnSpc>
              <a:spcPct val="90000"/>
            </a:lnSpc>
            <a:spcBef>
              <a:spcPct val="0"/>
            </a:spcBef>
            <a:spcAft>
              <a:spcPct val="15000"/>
            </a:spcAft>
            <a:buFont typeface="+mj-lt"/>
            <a:buAutoNum type="arabicPeriod"/>
          </a:pPr>
          <a:r>
            <a:rPr lang="nl-NL" sz="1800" kern="1200" dirty="0">
              <a:latin typeface="+mn-lt"/>
            </a:rPr>
            <a:t>Bespreken Vervolgproces inschrijven</a:t>
          </a:r>
        </a:p>
        <a:p>
          <a:pPr marL="171450" lvl="1" indent="-171450" algn="l" defTabSz="800100">
            <a:lnSpc>
              <a:spcPct val="90000"/>
            </a:lnSpc>
            <a:spcBef>
              <a:spcPct val="0"/>
            </a:spcBef>
            <a:spcAft>
              <a:spcPct val="15000"/>
            </a:spcAft>
            <a:buFont typeface="+mj-lt"/>
            <a:buAutoNum type="arabicPeriod"/>
          </a:pPr>
          <a:r>
            <a:rPr lang="nl-NL" sz="1800" kern="1200" dirty="0">
              <a:latin typeface="+mn-lt"/>
            </a:rPr>
            <a:t>Bespreken vervolgproces dialoogtafels</a:t>
          </a:r>
        </a:p>
        <a:p>
          <a:pPr marL="171450" lvl="1" indent="-171450" algn="l" defTabSz="800100">
            <a:lnSpc>
              <a:spcPct val="90000"/>
            </a:lnSpc>
            <a:spcBef>
              <a:spcPct val="0"/>
            </a:spcBef>
            <a:spcAft>
              <a:spcPct val="15000"/>
            </a:spcAft>
            <a:buFont typeface="+mj-lt"/>
            <a:buAutoNum type="arabicPeriod"/>
          </a:pPr>
          <a:r>
            <a:rPr lang="nl-NL" sz="1800" kern="1200" dirty="0" err="1">
              <a:latin typeface="+mn-lt"/>
            </a:rPr>
            <a:t>W.v.t.t.k</a:t>
          </a:r>
          <a:r>
            <a:rPr lang="nl-NL" sz="1800" kern="1200" dirty="0">
              <a:latin typeface="+mn-lt"/>
            </a:rPr>
            <a:t>.</a:t>
          </a:r>
        </a:p>
        <a:p>
          <a:pPr marL="171450" lvl="1" indent="-171450" algn="l" defTabSz="800100">
            <a:lnSpc>
              <a:spcPct val="90000"/>
            </a:lnSpc>
            <a:spcBef>
              <a:spcPct val="0"/>
            </a:spcBef>
            <a:spcAft>
              <a:spcPct val="15000"/>
            </a:spcAft>
            <a:buFont typeface="+mj-lt"/>
            <a:buAutoNum type="arabicPeriod"/>
          </a:pPr>
          <a:r>
            <a:rPr lang="nl-NL" sz="1800" kern="1200" dirty="0">
              <a:latin typeface="+mn-lt"/>
            </a:rPr>
            <a:t>Rondvraag</a:t>
          </a:r>
        </a:p>
        <a:p>
          <a:pPr marL="171450" lvl="1" indent="-171450" algn="l" defTabSz="800100">
            <a:lnSpc>
              <a:spcPct val="90000"/>
            </a:lnSpc>
            <a:spcBef>
              <a:spcPct val="0"/>
            </a:spcBef>
            <a:spcAft>
              <a:spcPct val="15000"/>
            </a:spcAft>
            <a:buFont typeface="+mj-lt"/>
            <a:buAutoNum type="arabicPeriod"/>
          </a:pPr>
          <a:r>
            <a:rPr lang="nl-NL" sz="1800" kern="1200" dirty="0">
              <a:latin typeface="+mn-lt"/>
            </a:rPr>
            <a:t>Sluiting</a:t>
          </a:r>
        </a:p>
      </dsp:txBody>
      <dsp:txXfrm rot="-5400000">
        <a:off x="2510783" y="323865"/>
        <a:ext cx="4280802" cy="3379297"/>
      </dsp:txXfrm>
    </dsp:sp>
    <dsp:sp modelId="{DDE0E1C8-8686-BE43-B322-ABC12275A3E7}">
      <dsp:nvSpPr>
        <dsp:cNvPr id="0" name=""/>
        <dsp:cNvSpPr/>
      </dsp:nvSpPr>
      <dsp:spPr>
        <a:xfrm>
          <a:off x="0" y="1966"/>
          <a:ext cx="2510783" cy="40230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nl-NL" sz="4200" kern="1200"/>
            <a:t>Concept-agenda:</a:t>
          </a:r>
          <a:endParaRPr lang="en-US" sz="4200" kern="1200"/>
        </a:p>
      </dsp:txBody>
      <dsp:txXfrm>
        <a:off x="122566" y="124532"/>
        <a:ext cx="2265651" cy="37779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CAE79-3DE0-CA42-842F-11D2EB7AE4E2}" type="datetimeFigureOut">
              <a:rPr lang="nl-NL" smtClean="0"/>
              <a:t>19-6-2025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FC307-7C6F-814B-BD58-CAFBAEC315EF}" type="slidenum">
              <a:rPr lang="nl-NL" smtClean="0"/>
              <a:t>‹nr.›</a:t>
            </a:fld>
            <a:endParaRPr lang="nl-NL"/>
          </a:p>
        </p:txBody>
      </p:sp>
    </p:spTree>
    <p:extLst>
      <p:ext uri="{BB962C8B-B14F-4D97-AF65-F5344CB8AC3E}">
        <p14:creationId xmlns:p14="http://schemas.microsoft.com/office/powerpoint/2010/main" val="126141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FC307-7C6F-814B-BD58-CAFBAEC315EF}" type="slidenum">
              <a:rPr lang="nl-NL" smtClean="0"/>
              <a:t>9</a:t>
            </a:fld>
            <a:endParaRPr lang="nl-NL"/>
          </a:p>
        </p:txBody>
      </p:sp>
    </p:spTree>
    <p:extLst>
      <p:ext uri="{BB962C8B-B14F-4D97-AF65-F5344CB8AC3E}">
        <p14:creationId xmlns:p14="http://schemas.microsoft.com/office/powerpoint/2010/main" val="145615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FC307-7C6F-814B-BD58-CAFBAEC315EF}" type="slidenum">
              <a:rPr lang="nl-NL" smtClean="0"/>
              <a:t>10</a:t>
            </a:fld>
            <a:endParaRPr lang="nl-NL"/>
          </a:p>
        </p:txBody>
      </p:sp>
    </p:spTree>
    <p:extLst>
      <p:ext uri="{BB962C8B-B14F-4D97-AF65-F5344CB8AC3E}">
        <p14:creationId xmlns:p14="http://schemas.microsoft.com/office/powerpoint/2010/main" val="201277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FC307-7C6F-814B-BD58-CAFBAEC315EF}" type="slidenum">
              <a:rPr lang="nl-NL" smtClean="0"/>
              <a:t>11</a:t>
            </a:fld>
            <a:endParaRPr lang="nl-NL"/>
          </a:p>
        </p:txBody>
      </p:sp>
    </p:spTree>
    <p:extLst>
      <p:ext uri="{BB962C8B-B14F-4D97-AF65-F5344CB8AC3E}">
        <p14:creationId xmlns:p14="http://schemas.microsoft.com/office/powerpoint/2010/main" val="107249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0E8AD-427C-983C-51C8-4B3B9EC2E78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A63AFBB-7569-9A31-A9FE-704D9F048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C3D1B86-C6F3-0942-8B8F-FE2B3E577656}"/>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5" name="Tijdelijke aanduiding voor voettekst 4">
            <a:extLst>
              <a:ext uri="{FF2B5EF4-FFF2-40B4-BE49-F238E27FC236}">
                <a16:creationId xmlns:a16="http://schemas.microsoft.com/office/drawing/2014/main" id="{0D880262-345F-5A0C-94EA-76AD6BFB60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DB6CCC-9E31-8101-E564-5833F45F6E89}"/>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35247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7DE56-FCDB-F72B-5487-7807A1BBF8D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54A5225-E748-FDE6-A3CE-727C5D3D9E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1028E4-33DD-9DB0-0433-428B718FE335}"/>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5" name="Tijdelijke aanduiding voor voettekst 4">
            <a:extLst>
              <a:ext uri="{FF2B5EF4-FFF2-40B4-BE49-F238E27FC236}">
                <a16:creationId xmlns:a16="http://schemas.microsoft.com/office/drawing/2014/main" id="{EB63A15A-A543-302F-E7E9-4E4A5A9A00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C5B092-891A-B6A3-D5CB-2BB9818247A8}"/>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5841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FEB6C79-2921-83C2-5705-37C29266143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AC71A57-88FA-7143-E7E1-D7E0AC4C8FC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841243-8504-91F4-15D7-565D83B5D1C4}"/>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5" name="Tijdelijke aanduiding voor voettekst 4">
            <a:extLst>
              <a:ext uri="{FF2B5EF4-FFF2-40B4-BE49-F238E27FC236}">
                <a16:creationId xmlns:a16="http://schemas.microsoft.com/office/drawing/2014/main" id="{3D381E1B-D32B-EF52-2BBF-438FC6B9FC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50E554-139A-86F9-B870-B279746111D0}"/>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302664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6BD37-D753-FC8C-506E-2897317893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20A0DA-9281-7C3B-1A69-CC3D689B029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45FCCE-E168-EFC4-BD40-4F5B744F29DA}"/>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5" name="Tijdelijke aanduiding voor voettekst 4">
            <a:extLst>
              <a:ext uri="{FF2B5EF4-FFF2-40B4-BE49-F238E27FC236}">
                <a16:creationId xmlns:a16="http://schemas.microsoft.com/office/drawing/2014/main" id="{00DC495D-EF30-CEDE-40E2-959D86A885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59B61E-212A-2955-B752-65F4FA979F2B}"/>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52476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6641A-12B3-8319-578A-CD3BF462E4F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3073C56-0E0E-58F1-1B71-04A7CDF9C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0BE20C4-E9D7-C7AE-9673-F7D3C3590C92}"/>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5" name="Tijdelijke aanduiding voor voettekst 4">
            <a:extLst>
              <a:ext uri="{FF2B5EF4-FFF2-40B4-BE49-F238E27FC236}">
                <a16:creationId xmlns:a16="http://schemas.microsoft.com/office/drawing/2014/main" id="{A1FA5F2D-4A7B-A0C7-D2BD-1E9AEADBFB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59A56F-B307-E61C-0C3A-DDBF2EA746A1}"/>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415785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A1425-F697-F787-0D66-EB38DE7F7CE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A2BF7C-AE37-3A50-1AC1-C9FDE9EE3D6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5C377E-7719-4DF9-1FA5-4ECEA462A41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328044-FFF2-E1E1-A9F7-210AB522A9BF}"/>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6" name="Tijdelijke aanduiding voor voettekst 5">
            <a:extLst>
              <a:ext uri="{FF2B5EF4-FFF2-40B4-BE49-F238E27FC236}">
                <a16:creationId xmlns:a16="http://schemas.microsoft.com/office/drawing/2014/main" id="{B8A3DA79-C9A3-9A4A-7AA9-8E25EDF7D4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1D40B1-9B1A-46CE-1E30-B41A11B4AF11}"/>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29192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ECFA6-FEE4-9D6B-3E55-42FD9883759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C02CFDA-F512-4950-64DD-0F51E1F7C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8907570-8308-3A4D-6CBD-497EF2B931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FC0C79-91BC-2746-F00C-D7CC43117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FA60B97-9581-8DC2-AE14-03BF403068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C92B4F3-CE76-E91E-F60A-39C07AA3B579}"/>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8" name="Tijdelijke aanduiding voor voettekst 7">
            <a:extLst>
              <a:ext uri="{FF2B5EF4-FFF2-40B4-BE49-F238E27FC236}">
                <a16:creationId xmlns:a16="http://schemas.microsoft.com/office/drawing/2014/main" id="{82406C13-6264-1901-32F0-D08005C8682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212C057-892B-8591-EA05-DF14823DAA02}"/>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389106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31EF9-47F6-7915-610F-058EA276F2A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FD509D1-C830-00FA-E6A5-2AD097A4F4F8}"/>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4" name="Tijdelijke aanduiding voor voettekst 3">
            <a:extLst>
              <a:ext uri="{FF2B5EF4-FFF2-40B4-BE49-F238E27FC236}">
                <a16:creationId xmlns:a16="http://schemas.microsoft.com/office/drawing/2014/main" id="{A8F87D34-5428-7430-D897-8C5F419C6B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489D311-93E3-D3FD-6930-3CF32C423497}"/>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59090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60C2D2A-A958-DDE5-20CE-235338707F1A}"/>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3" name="Tijdelijke aanduiding voor voettekst 2">
            <a:extLst>
              <a:ext uri="{FF2B5EF4-FFF2-40B4-BE49-F238E27FC236}">
                <a16:creationId xmlns:a16="http://schemas.microsoft.com/office/drawing/2014/main" id="{C7B6F72E-FE7B-9E45-B2F5-26EBE8EF5BE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8E2024A-3127-6ADE-F800-F4151AE66348}"/>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296034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3815F-314C-073B-2784-F61EDA48A8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54079EE-790C-8141-FBF7-C1B99A2CF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78D70A-1213-DA5C-1068-76FBE0E00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5BAD81-4DD5-DF77-0055-15C2A611F7CD}"/>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6" name="Tijdelijke aanduiding voor voettekst 5">
            <a:extLst>
              <a:ext uri="{FF2B5EF4-FFF2-40B4-BE49-F238E27FC236}">
                <a16:creationId xmlns:a16="http://schemas.microsoft.com/office/drawing/2014/main" id="{7CF2D5A5-2F57-E4EE-D4E0-CEFF90AEF1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A7070D6-169E-4E05-7FE6-FB61426C81DC}"/>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25592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6EAFC-866B-F4AA-3AC8-9D7FF386998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5E0BEA2-747E-140F-BBFC-E01F81C1D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28FB590-05EA-137E-42A2-2B60C030D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1330D7-EFD2-7606-869B-583448ECA30F}"/>
              </a:ext>
            </a:extLst>
          </p:cNvPr>
          <p:cNvSpPr>
            <a:spLocks noGrp="1"/>
          </p:cNvSpPr>
          <p:nvPr>
            <p:ph type="dt" sz="half" idx="10"/>
          </p:nvPr>
        </p:nvSpPr>
        <p:spPr/>
        <p:txBody>
          <a:bodyPr/>
          <a:lstStyle/>
          <a:p>
            <a:fld id="{FF98F3CE-8763-45D7-A340-0D03F87A075F}" type="datetimeFigureOut">
              <a:rPr lang="nl-NL" smtClean="0"/>
              <a:t>19-6-2025</a:t>
            </a:fld>
            <a:endParaRPr lang="nl-NL"/>
          </a:p>
        </p:txBody>
      </p:sp>
      <p:sp>
        <p:nvSpPr>
          <p:cNvPr id="6" name="Tijdelijke aanduiding voor voettekst 5">
            <a:extLst>
              <a:ext uri="{FF2B5EF4-FFF2-40B4-BE49-F238E27FC236}">
                <a16:creationId xmlns:a16="http://schemas.microsoft.com/office/drawing/2014/main" id="{60F6BAD9-7822-4676-F174-2F65893159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E24D20-81A4-A66D-4B9D-30FD2F458533}"/>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58094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679699-6911-94D3-2CF0-B4D251382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6DF865F-3218-D9A1-65EF-324E9EED4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338A75-FA5A-4992-906E-4381C9C1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8F3CE-8763-45D7-A340-0D03F87A075F}" type="datetimeFigureOut">
              <a:rPr lang="nl-NL" smtClean="0"/>
              <a:t>19-6-2025</a:t>
            </a:fld>
            <a:endParaRPr lang="nl-NL"/>
          </a:p>
        </p:txBody>
      </p:sp>
      <p:sp>
        <p:nvSpPr>
          <p:cNvPr id="5" name="Tijdelijke aanduiding voor voettekst 4">
            <a:extLst>
              <a:ext uri="{FF2B5EF4-FFF2-40B4-BE49-F238E27FC236}">
                <a16:creationId xmlns:a16="http://schemas.microsoft.com/office/drawing/2014/main" id="{777A84C6-1AFA-C45E-B375-1217A2E523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368BC6-57FD-BED9-0655-E6A0F44ED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6A0A2-0C84-4767-9D9A-CEE4D0A37C89}" type="slidenum">
              <a:rPr lang="nl-NL" smtClean="0"/>
              <a:t>‹nr.›</a:t>
            </a:fld>
            <a:endParaRPr lang="nl-NL"/>
          </a:p>
        </p:txBody>
      </p:sp>
    </p:spTree>
    <p:extLst>
      <p:ext uri="{BB962C8B-B14F-4D97-AF65-F5344CB8AC3E}">
        <p14:creationId xmlns:p14="http://schemas.microsoft.com/office/powerpoint/2010/main" val="140947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ssen.sp.nl/nieuws/2018/12/sp-pleit-in-de-raad-voor-behoud-moestuinen-in-klenckestraat"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E55555D-688A-E74D-A500-843BB13EB122}"/>
              </a:ext>
            </a:extLst>
          </p:cNvPr>
          <p:cNvSpPr txBox="1">
            <a:spLocks/>
          </p:cNvSpPr>
          <p:nvPr/>
        </p:nvSpPr>
        <p:spPr>
          <a:xfrm>
            <a:off x="638882" y="3577456"/>
            <a:ext cx="10909640" cy="16878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5600" b="1" i="0" u="none" strike="noStrike" kern="1200" cap="none" spc="0" normalizeH="0" baseline="0" noProof="0">
                <a:ln>
                  <a:noFill/>
                </a:ln>
                <a:solidFill>
                  <a:schemeClr val="tx1"/>
                </a:solidFill>
                <a:effectLst/>
                <a:uLnTx/>
                <a:uFillTx/>
                <a:latin typeface="+mj-lt"/>
                <a:ea typeface="+mj-ea"/>
                <a:cs typeface="+mj-cs"/>
              </a:rPr>
              <a:t>Inkoop </a:t>
            </a:r>
            <a:r>
              <a:rPr lang="en-US" sz="5600" b="1" kern="1200">
                <a:solidFill>
                  <a:schemeClr val="tx1"/>
                </a:solidFill>
                <a:latin typeface="+mj-lt"/>
                <a:ea typeface="+mj-ea"/>
                <a:cs typeface="+mj-cs"/>
              </a:rPr>
              <a:t>Wmo maatwerk-voorzieningen</a:t>
            </a:r>
            <a:endParaRPr kumimoji="0" lang="en-US" sz="5600" b="1" i="0" u="none" strike="noStrike" kern="1200" cap="none" spc="0" normalizeH="0" baseline="0" noProof="0">
              <a:ln>
                <a:noFill/>
              </a:ln>
              <a:solidFill>
                <a:schemeClr val="tx1"/>
              </a:solidFill>
              <a:effectLst/>
              <a:uLnTx/>
              <a:uFillTx/>
              <a:latin typeface="+mj-lt"/>
              <a:ea typeface="+mj-ea"/>
              <a:cs typeface="+mj-cs"/>
            </a:endParaRPr>
          </a:p>
        </p:txBody>
      </p:sp>
      <p:sp>
        <p:nvSpPr>
          <p:cNvPr id="2" name="Tekstvak 1">
            <a:extLst>
              <a:ext uri="{FF2B5EF4-FFF2-40B4-BE49-F238E27FC236}">
                <a16:creationId xmlns:a16="http://schemas.microsoft.com/office/drawing/2014/main" id="{5CC35E2E-59C3-FC42-833E-68C57CF5D872}"/>
              </a:ext>
            </a:extLst>
          </p:cNvPr>
          <p:cNvSpPr txBox="1"/>
          <p:nvPr/>
        </p:nvSpPr>
        <p:spPr>
          <a:xfrm>
            <a:off x="638881" y="5660607"/>
            <a:ext cx="10909643" cy="945676"/>
          </a:xfrm>
          <a:prstGeom prst="rect">
            <a:avLst/>
          </a:prstGeom>
        </p:spPr>
        <p:txBody>
          <a:bodyPr vert="horz" lIns="91440" tIns="45720" rIns="91440" bIns="45720" rtlCol="0" anchor="t">
            <a:normAutofit/>
          </a:bodyPr>
          <a:lstStyle/>
          <a:p>
            <a:pPr algn="ctr">
              <a:lnSpc>
                <a:spcPct val="90000"/>
              </a:lnSpc>
              <a:spcBef>
                <a:spcPts val="1000"/>
              </a:spcBef>
            </a:pPr>
            <a:r>
              <a:rPr lang="en-US" sz="2400" dirty="0" err="1"/>
              <a:t>Dialoog</a:t>
            </a:r>
            <a:r>
              <a:rPr lang="en-US" sz="2400" kern="1200" dirty="0" err="1">
                <a:solidFill>
                  <a:schemeClr val="tx1"/>
                </a:solidFill>
                <a:latin typeface="+mn-lt"/>
                <a:ea typeface="+mn-ea"/>
                <a:cs typeface="+mn-cs"/>
              </a:rPr>
              <a:t>sessie</a:t>
            </a:r>
            <a:r>
              <a:rPr lang="en-US" sz="2400" kern="1200" dirty="0">
                <a:solidFill>
                  <a:schemeClr val="tx1"/>
                </a:solidFill>
                <a:latin typeface="+mn-lt"/>
                <a:ea typeface="+mn-ea"/>
                <a:cs typeface="+mn-cs"/>
              </a:rPr>
              <a:t> 2 </a:t>
            </a:r>
          </a:p>
          <a:p>
            <a:pPr algn="ctr">
              <a:lnSpc>
                <a:spcPct val="90000"/>
              </a:lnSpc>
              <a:spcBef>
                <a:spcPts val="1000"/>
              </a:spcBef>
            </a:pPr>
            <a:r>
              <a:rPr lang="en-US" sz="2400" dirty="0"/>
              <a:t>17</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juni</a:t>
            </a:r>
            <a:r>
              <a:rPr lang="en-US" sz="2400" kern="1200" dirty="0">
                <a:solidFill>
                  <a:schemeClr val="tx1"/>
                </a:solidFill>
                <a:latin typeface="+mn-lt"/>
                <a:ea typeface="+mn-ea"/>
                <a:cs typeface="+mn-cs"/>
              </a:rPr>
              <a:t> 2025</a:t>
            </a:r>
          </a:p>
        </p:txBody>
      </p:sp>
      <p:pic>
        <p:nvPicPr>
          <p:cNvPr id="3" name="Graphic 2">
            <a:extLst>
              <a:ext uri="{FF2B5EF4-FFF2-40B4-BE49-F238E27FC236}">
                <a16:creationId xmlns:a16="http://schemas.microsoft.com/office/drawing/2014/main" id="{17FE549B-0D4F-3F45-8052-5122BCBAAB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7323" y="591670"/>
            <a:ext cx="4912757" cy="2742004"/>
          </a:xfrm>
          <a:prstGeom prst="rect">
            <a:avLst/>
          </a:prstGeom>
        </p:spPr>
      </p:pic>
    </p:spTree>
    <p:extLst>
      <p:ext uri="{BB962C8B-B14F-4D97-AF65-F5344CB8AC3E}">
        <p14:creationId xmlns:p14="http://schemas.microsoft.com/office/powerpoint/2010/main" val="198282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E10F58-D6D4-3846-B073-4F03B9F98E08}"/>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CAO-mix</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D603720-01F6-444E-B761-721A4763D290}"/>
              </a:ext>
            </a:extLst>
          </p:cNvPr>
          <p:cNvSpPr>
            <a:spLocks noGrp="1"/>
          </p:cNvSpPr>
          <p:nvPr>
            <p:ph idx="1"/>
          </p:nvPr>
        </p:nvSpPr>
        <p:spPr>
          <a:xfrm>
            <a:off x="4598675" y="2462337"/>
            <a:ext cx="6906491" cy="1843631"/>
          </a:xfrm>
        </p:spPr>
        <p:txBody>
          <a:bodyPr anchor="ctr">
            <a:normAutofit/>
          </a:bodyPr>
          <a:lstStyle/>
          <a:p>
            <a:r>
              <a:rPr lang="nl-NL" sz="2000" dirty="0">
                <a:effectLst/>
                <a:ea typeface="Calibri" panose="020F0502020204030204" pitchFamily="34" charset="0"/>
                <a:cs typeface="Times New Roman" panose="02020603050405020304" pitchFamily="18" charset="0"/>
              </a:rPr>
              <a:t>HHM adviseert de Jeugdzorg cao buiten beschouwing te laten voor Wmo-producten en de volgende mix te hanteren: 25% GGZ, 25% GHZ, 25% SW en 25% VVT. </a:t>
            </a:r>
          </a:p>
          <a:p>
            <a:r>
              <a:rPr lang="nl-NL" sz="2000" dirty="0">
                <a:effectLst/>
                <a:ea typeface="Calibri" panose="020F0502020204030204" pitchFamily="34" charset="0"/>
                <a:cs typeface="Times New Roman" panose="02020603050405020304" pitchFamily="18" charset="0"/>
              </a:rPr>
              <a:t>Behalve bij</a:t>
            </a:r>
            <a:r>
              <a:rPr lang="nl-NL" sz="2000" dirty="0">
                <a:ea typeface="Calibri" panose="020F0502020204030204" pitchFamily="34" charset="0"/>
                <a:cs typeface="Times New Roman" panose="02020603050405020304" pitchFamily="18" charset="0"/>
              </a:rPr>
              <a:t> </a:t>
            </a:r>
            <a:r>
              <a:rPr lang="nl-NL" sz="2000" dirty="0">
                <a:effectLst/>
                <a:ea typeface="Calibri" panose="020F0502020204030204" pitchFamily="34" charset="0"/>
                <a:cs typeface="Times New Roman" panose="02020603050405020304" pitchFamily="18" charset="0"/>
              </a:rPr>
              <a:t>persoonlijke verzorging, 100% VVT. </a:t>
            </a:r>
          </a:p>
          <a:p>
            <a:pPr marL="0" indent="0">
              <a:buNone/>
            </a:pPr>
            <a:endParaRPr lang="nl-NL" dirty="0"/>
          </a:p>
        </p:txBody>
      </p:sp>
    </p:spTree>
    <p:extLst>
      <p:ext uri="{BB962C8B-B14F-4D97-AF65-F5344CB8AC3E}">
        <p14:creationId xmlns:p14="http://schemas.microsoft.com/office/powerpoint/2010/main" val="202375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E10F58-D6D4-3846-B073-4F03B9F98E08}"/>
              </a:ext>
            </a:extLst>
          </p:cNvPr>
          <p:cNvSpPr>
            <a:spLocks noGrp="1"/>
          </p:cNvSpPr>
          <p:nvPr>
            <p:ph type="title"/>
          </p:nvPr>
        </p:nvSpPr>
        <p:spPr>
          <a:xfrm>
            <a:off x="838200" y="557188"/>
            <a:ext cx="10515600" cy="1133499"/>
          </a:xfrm>
        </p:spPr>
        <p:txBody>
          <a:bodyPr>
            <a:normAutofit/>
          </a:bodyPr>
          <a:lstStyle/>
          <a:p>
            <a:pPr algn="ctr"/>
            <a:r>
              <a:rPr lang="nl-NL" sz="5200"/>
              <a:t>Functie-mix</a:t>
            </a:r>
          </a:p>
        </p:txBody>
      </p:sp>
      <p:sp>
        <p:nvSpPr>
          <p:cNvPr id="4" name="Tekstvak 3">
            <a:extLst>
              <a:ext uri="{FF2B5EF4-FFF2-40B4-BE49-F238E27FC236}">
                <a16:creationId xmlns:a16="http://schemas.microsoft.com/office/drawing/2014/main" id="{7E8989A3-0BBD-CB46-8F36-FE7E8533D535}"/>
              </a:ext>
            </a:extLst>
          </p:cNvPr>
          <p:cNvSpPr txBox="1"/>
          <p:nvPr/>
        </p:nvSpPr>
        <p:spPr>
          <a:xfrm>
            <a:off x="5054885" y="2958957"/>
            <a:ext cx="184731" cy="369332"/>
          </a:xfrm>
          <a:prstGeom prst="rect">
            <a:avLst/>
          </a:prstGeom>
          <a:noFill/>
        </p:spPr>
        <p:txBody>
          <a:bodyPr wrap="none" rtlCol="0">
            <a:spAutoFit/>
          </a:bodyPr>
          <a:lstStyle/>
          <a:p>
            <a:endParaRPr lang="nl-NL" dirty="0"/>
          </a:p>
        </p:txBody>
      </p:sp>
      <p:graphicFrame>
        <p:nvGraphicFramePr>
          <p:cNvPr id="14" name="Tijdelijke aanduiding voor inhoud 2">
            <a:extLst>
              <a:ext uri="{FF2B5EF4-FFF2-40B4-BE49-F238E27FC236}">
                <a16:creationId xmlns:a16="http://schemas.microsoft.com/office/drawing/2014/main" id="{602CB6F6-B352-8C6D-AE6F-80255B809673}"/>
              </a:ext>
            </a:extLst>
          </p:cNvPr>
          <p:cNvGraphicFramePr>
            <a:graphicFrameLocks noGrp="1"/>
          </p:cNvGraphicFramePr>
          <p:nvPr>
            <p:ph idx="1"/>
            <p:extLst>
              <p:ext uri="{D42A27DB-BD31-4B8C-83A1-F6EECF244321}">
                <p14:modId xmlns:p14="http://schemas.microsoft.com/office/powerpoint/2010/main" val="394080462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65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6312C1-3996-2341-8500-05EF29AA53A1}"/>
              </a:ext>
            </a:extLst>
          </p:cNvPr>
          <p:cNvSpPr>
            <a:spLocks noGrp="1"/>
          </p:cNvSpPr>
          <p:nvPr>
            <p:ph type="title"/>
          </p:nvPr>
        </p:nvSpPr>
        <p:spPr>
          <a:xfrm>
            <a:off x="838200" y="365125"/>
            <a:ext cx="10515600" cy="1325563"/>
          </a:xfrm>
        </p:spPr>
        <p:txBody>
          <a:bodyPr>
            <a:normAutofit fontScale="90000"/>
          </a:bodyPr>
          <a:lstStyle/>
          <a:p>
            <a:r>
              <a:rPr lang="nl-NL" sz="5400" dirty="0"/>
              <a:t>Vragen aanbieders – productenboek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1889DDF-6CCC-344B-AD81-1B705F07910B}"/>
              </a:ext>
            </a:extLst>
          </p:cNvPr>
          <p:cNvSpPr>
            <a:spLocks noGrp="1"/>
          </p:cNvSpPr>
          <p:nvPr>
            <p:ph idx="1"/>
          </p:nvPr>
        </p:nvSpPr>
        <p:spPr>
          <a:xfrm>
            <a:off x="669036" y="1929383"/>
            <a:ext cx="10853928" cy="4701968"/>
          </a:xfrm>
        </p:spPr>
        <p:txBody>
          <a:bodyPr>
            <a:normAutofit fontScale="70000" lnSpcReduction="20000"/>
          </a:bodyPr>
          <a:lstStyle/>
          <a:p>
            <a:pPr>
              <a:lnSpc>
                <a:spcPct val="110000"/>
              </a:lnSpc>
            </a:pPr>
            <a:r>
              <a:rPr lang="nl-NL" sz="2300" b="0" i="0" u="none" strike="noStrike" dirty="0">
                <a:effectLst/>
                <a:latin typeface="Arial" panose="020B0604020202020204" pitchFamily="34" charset="0"/>
              </a:rPr>
              <a:t>Wij hebben kennisgenomen van de door u gestelde </a:t>
            </a:r>
            <a:r>
              <a:rPr lang="nl-NL" sz="2300" b="1" i="0" u="none" strike="noStrike" dirty="0">
                <a:effectLst/>
                <a:latin typeface="Arial" panose="020B0604020202020204" pitchFamily="34" charset="0"/>
              </a:rPr>
              <a:t>opleidingseisen voor medewerkers </a:t>
            </a:r>
            <a:r>
              <a:rPr lang="nl-NL" sz="2300" b="0" i="0" u="none" strike="noStrike" dirty="0">
                <a:effectLst/>
                <a:latin typeface="Arial" panose="020B0604020202020204" pitchFamily="34" charset="0"/>
              </a:rPr>
              <a:t>in de zorg. Deze eisen zijn zeer specifiek geformuleerd op een zorg gerelateerde opleiding. In de praktijk merken wij echter dat, mede door de aanhoudende personeelskrapte in de sector, wij beschikken over meerdere bevoegde en bekwame medewerkers met een MBO- of </a:t>
            </a:r>
            <a:r>
              <a:rPr lang="nl-NL" sz="2300" b="0" i="0" u="none" strike="noStrike" dirty="0" err="1">
                <a:effectLst/>
                <a:latin typeface="Arial" panose="020B0604020202020204" pitchFamily="34" charset="0"/>
              </a:rPr>
              <a:t>HBO-diploma</a:t>
            </a:r>
            <a:r>
              <a:rPr lang="nl-NL" sz="2300" b="0" i="0" u="none" strike="noStrike" dirty="0">
                <a:effectLst/>
                <a:latin typeface="Arial" panose="020B0604020202020204" pitchFamily="34" charset="0"/>
              </a:rPr>
              <a:t> die niet binnen de gestelde toetsingscriteria vallen. Kan hier, met inachtneming van de vereiste kwaliteit en veiligheid, een nieuwe afweging in gemaakt worden?</a:t>
            </a:r>
          </a:p>
          <a:p>
            <a:pPr>
              <a:lnSpc>
                <a:spcPct val="110000"/>
              </a:lnSpc>
            </a:pPr>
            <a:r>
              <a:rPr lang="nl-NL" sz="2300" b="0" i="0" u="none" strike="noStrike" dirty="0">
                <a:solidFill>
                  <a:srgbClr val="000000"/>
                </a:solidFill>
                <a:effectLst/>
                <a:latin typeface="Arial" panose="020B0604020202020204" pitchFamily="34" charset="0"/>
              </a:rPr>
              <a:t>Is de diplomeringseis in het productenboek </a:t>
            </a:r>
            <a:r>
              <a:rPr lang="nl-NL" sz="2300" b="1" i="0" u="none" strike="noStrike" dirty="0">
                <a:solidFill>
                  <a:srgbClr val="000000"/>
                </a:solidFill>
                <a:effectLst/>
                <a:latin typeface="Arial" panose="020B0604020202020204" pitchFamily="34" charset="0"/>
              </a:rPr>
              <a:t>locatie specifiek of regio breed</a:t>
            </a:r>
            <a:r>
              <a:rPr lang="nl-NL" sz="2300" b="0" i="0" u="none" strike="noStrike" dirty="0">
                <a:solidFill>
                  <a:srgbClr val="000000"/>
                </a:solidFill>
                <a:effectLst/>
                <a:latin typeface="Arial" panose="020B0604020202020204" pitchFamily="34" charset="0"/>
              </a:rPr>
              <a:t>? Onze locaties werken namelijk veelvuldig met elkaar samen. </a:t>
            </a:r>
          </a:p>
          <a:p>
            <a:pPr algn="l">
              <a:lnSpc>
                <a:spcPct val="110000"/>
              </a:lnSpc>
            </a:pPr>
            <a:r>
              <a:rPr lang="nl-NL" sz="2300" b="0" i="0" u="none" strike="noStrike" dirty="0">
                <a:solidFill>
                  <a:srgbClr val="000000"/>
                </a:solidFill>
                <a:effectLst/>
                <a:latin typeface="Arial" panose="020B0604020202020204" pitchFamily="34" charset="0"/>
              </a:rPr>
              <a:t>Zorgcoördinatie: In de product specifieke eisen van het product zorgcoördinatie lezen wij dat de zorgprofessional direct in staat is in te spelen op de zorgvraag van de cliënt. Kan de gemeente toelichten wat </a:t>
            </a:r>
            <a:r>
              <a:rPr lang="nl-NL" sz="2300" b="1" i="0" u="none" strike="noStrike" dirty="0">
                <a:solidFill>
                  <a:srgbClr val="000000"/>
                </a:solidFill>
                <a:effectLst/>
                <a:latin typeface="Arial" panose="020B0604020202020204" pitchFamily="34" charset="0"/>
              </a:rPr>
              <a:t>zij onder ‘direct’ verstaat?</a:t>
            </a:r>
          </a:p>
          <a:p>
            <a:pPr algn="l">
              <a:lnSpc>
                <a:spcPct val="110000"/>
              </a:lnSpc>
            </a:pPr>
            <a:r>
              <a:rPr lang="nl-NL" sz="2300" b="0" i="0" u="none" strike="noStrike" dirty="0">
                <a:solidFill>
                  <a:srgbClr val="191614"/>
                </a:solidFill>
                <a:effectLst/>
                <a:latin typeface="Arial" panose="020B0604020202020204" pitchFamily="34" charset="0"/>
              </a:rPr>
              <a:t>Het onderwerp is de </a:t>
            </a:r>
            <a:r>
              <a:rPr lang="nl-NL" sz="2300" b="1" i="0" u="none" strike="noStrike" dirty="0">
                <a:solidFill>
                  <a:srgbClr val="191614"/>
                </a:solidFill>
                <a:effectLst/>
                <a:latin typeface="Arial" panose="020B0604020202020204" pitchFamily="34" charset="0"/>
              </a:rPr>
              <a:t>scheiding en duiding tussen verschillende zwaarte van de producten</a:t>
            </a:r>
            <a:r>
              <a:rPr lang="nl-NL" sz="2300" b="0" i="0" u="none" strike="noStrike" dirty="0">
                <a:solidFill>
                  <a:srgbClr val="191614"/>
                </a:solidFill>
                <a:effectLst/>
                <a:latin typeface="Arial" panose="020B0604020202020204" pitchFamily="34" charset="0"/>
              </a:rPr>
              <a:t>. Hoe gaat we in de praktijk discussie op dit gebied voorkomen? We zien in de praktijk dat we een doelgroep en problematiek krijgen die wij anders beoordelen dan consulenten. Dit raakt zowel de inhoud van de product omschrijving als de kennis en ervaring van meerdere consulenten. Heel plat gezegd: </a:t>
            </a:r>
            <a:r>
              <a:rPr lang="nl-NL" sz="2300" b="0" i="0" u="none" strike="noStrike" dirty="0" err="1">
                <a:solidFill>
                  <a:srgbClr val="191614"/>
                </a:solidFill>
                <a:effectLst/>
                <a:latin typeface="Arial" panose="020B0604020202020204" pitchFamily="34" charset="0"/>
              </a:rPr>
              <a:t>Toegangmedewerkers</a:t>
            </a:r>
            <a:r>
              <a:rPr lang="nl-NL" sz="2300" b="0" i="0" u="none" strike="noStrike" dirty="0">
                <a:solidFill>
                  <a:srgbClr val="191614"/>
                </a:solidFill>
                <a:effectLst/>
                <a:latin typeface="Arial" panose="020B0604020202020204" pitchFamily="34" charset="0"/>
              </a:rPr>
              <a:t> moeten in korte tijd een inschatting maken en er wordt daarbij snel en te gemakkelijk gedacht over de gehandicaptenzorg en Niet aangeboren hersenletsel (NAH), want ‘’als het complex is, dan wordt het wel WLZ’’.</a:t>
            </a:r>
          </a:p>
          <a:p>
            <a:endParaRPr lang="nl-NL" sz="2200" dirty="0"/>
          </a:p>
        </p:txBody>
      </p:sp>
    </p:spTree>
    <p:extLst>
      <p:ext uri="{BB962C8B-B14F-4D97-AF65-F5344CB8AC3E}">
        <p14:creationId xmlns:p14="http://schemas.microsoft.com/office/powerpoint/2010/main" val="185174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6312C1-3996-2341-8500-05EF29AA53A1}"/>
              </a:ext>
            </a:extLst>
          </p:cNvPr>
          <p:cNvSpPr>
            <a:spLocks noGrp="1"/>
          </p:cNvSpPr>
          <p:nvPr>
            <p:ph type="title"/>
          </p:nvPr>
        </p:nvSpPr>
        <p:spPr>
          <a:xfrm>
            <a:off x="838200" y="365125"/>
            <a:ext cx="10515600" cy="1325563"/>
          </a:xfrm>
        </p:spPr>
        <p:txBody>
          <a:bodyPr>
            <a:normAutofit fontScale="90000"/>
          </a:bodyPr>
          <a:lstStyle/>
          <a:p>
            <a:r>
              <a:rPr lang="nl-NL" sz="5400" dirty="0"/>
              <a:t>Vragen aanbieders – productenboek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1889DDF-6CCC-344B-AD81-1B705F07910B}"/>
              </a:ext>
            </a:extLst>
          </p:cNvPr>
          <p:cNvSpPr>
            <a:spLocks noGrp="1"/>
          </p:cNvSpPr>
          <p:nvPr>
            <p:ph idx="1"/>
          </p:nvPr>
        </p:nvSpPr>
        <p:spPr>
          <a:xfrm>
            <a:off x="838200" y="1929384"/>
            <a:ext cx="10515600" cy="4251960"/>
          </a:xfrm>
        </p:spPr>
        <p:txBody>
          <a:bodyPr>
            <a:normAutofit/>
          </a:bodyPr>
          <a:lstStyle/>
          <a:p>
            <a:r>
              <a:rPr lang="nl-NL" sz="1600" b="0" i="0" u="none" strike="noStrike" dirty="0">
                <a:solidFill>
                  <a:srgbClr val="191614"/>
                </a:solidFill>
                <a:effectLst/>
                <a:latin typeface="Arial" panose="020B0604020202020204" pitchFamily="34" charset="0"/>
              </a:rPr>
              <a:t>Wij bieden op dit moment dit productie in Apeldoorn in de regio Oost. De Wmo consulenten hebben in deze wijk afgesproken dat zij geen referent voor dit product willen zijn. Wmo consulenten in andere wijken in Apeldoorn willen geen referent zijn omdat wij daar dit product niet bieden. </a:t>
            </a:r>
            <a:r>
              <a:rPr lang="nl-NL" sz="1600" b="1" i="0" u="none" strike="noStrike" dirty="0">
                <a:solidFill>
                  <a:srgbClr val="191614"/>
                </a:solidFill>
                <a:effectLst/>
                <a:latin typeface="Arial" panose="020B0604020202020204" pitchFamily="34" charset="0"/>
              </a:rPr>
              <a:t>Op welke wijze kunnen wij zorgdragen voor een referentie binnen Apeldoorn voor dit product?</a:t>
            </a:r>
          </a:p>
          <a:p>
            <a:r>
              <a:rPr lang="nl-NL" sz="1600" b="0" i="0" u="none" strike="noStrike" dirty="0">
                <a:solidFill>
                  <a:srgbClr val="191614"/>
                </a:solidFill>
                <a:effectLst/>
                <a:latin typeface="Arial" panose="020B0604020202020204" pitchFamily="34" charset="0"/>
              </a:rPr>
              <a:t>Wat is de </a:t>
            </a:r>
            <a:r>
              <a:rPr lang="nl-NL" sz="1600" b="1" i="0" u="none" strike="noStrike" dirty="0">
                <a:solidFill>
                  <a:srgbClr val="191614"/>
                </a:solidFill>
                <a:effectLst/>
                <a:latin typeface="Arial" panose="020B0604020202020204" pitchFamily="34" charset="0"/>
              </a:rPr>
              <a:t>termijn van het stellen van de indicatie voor de respijtopvang producten thuis en basis</a:t>
            </a:r>
            <a:r>
              <a:rPr lang="nl-NL" sz="1600" b="0" i="0" u="none" strike="noStrike" dirty="0">
                <a:solidFill>
                  <a:srgbClr val="191614"/>
                </a:solidFill>
                <a:effectLst/>
                <a:latin typeface="Arial" panose="020B0604020202020204" pitchFamily="34" charset="0"/>
              </a:rPr>
              <a:t>? We zien nog weleens dat deze producten met spoed ingezet moeten worden.</a:t>
            </a:r>
          </a:p>
          <a:p>
            <a:r>
              <a:rPr lang="nl-NL" sz="1600" b="0" i="0" u="none" strike="noStrike" dirty="0">
                <a:solidFill>
                  <a:srgbClr val="191614"/>
                </a:solidFill>
                <a:effectLst/>
                <a:latin typeface="Arial" panose="020B0604020202020204" pitchFamily="34" charset="0"/>
              </a:rPr>
              <a:t>In het algemeen lijken sommige producten meer passend voor andere sectoren dan de VV. We zien dat het product begeleiding individueel licht binnen de WMO in de VV sector prima geleverd kan worden door een niveau 2 opgeleide, zoals het nu ook plaatsvindt binnen de WLZ. Dit wel onder supervisie van minimaal een niveau 4 opgeleide. </a:t>
            </a:r>
            <a:r>
              <a:rPr lang="nl-NL" sz="1600" b="1" i="0" u="none" strike="noStrike" dirty="0">
                <a:solidFill>
                  <a:srgbClr val="191614"/>
                </a:solidFill>
                <a:effectLst/>
                <a:latin typeface="Arial" panose="020B0604020202020204" pitchFamily="34" charset="0"/>
              </a:rPr>
              <a:t>Is het mogelijk om nogmaals kritisch te kijken naar de inzet van het kwalificatieniveau voor de VV </a:t>
            </a:r>
            <a:r>
              <a:rPr lang="nl-NL" sz="1600" b="1" i="0" u="none" strike="noStrike" dirty="0" err="1">
                <a:solidFill>
                  <a:srgbClr val="191614"/>
                </a:solidFill>
                <a:effectLst/>
                <a:latin typeface="Arial" panose="020B0604020202020204" pitchFamily="34" charset="0"/>
              </a:rPr>
              <a:t>t.o.v</a:t>
            </a:r>
            <a:r>
              <a:rPr lang="nl-NL" sz="1600" b="1" i="0" u="none" strike="noStrike" dirty="0">
                <a:solidFill>
                  <a:srgbClr val="191614"/>
                </a:solidFill>
                <a:effectLst/>
                <a:latin typeface="Arial" panose="020B0604020202020204" pitchFamily="34" charset="0"/>
              </a:rPr>
              <a:t> andere doelgroepen</a:t>
            </a:r>
            <a:r>
              <a:rPr lang="nl-NL" sz="1600" b="0" i="0" u="none" strike="noStrike" dirty="0">
                <a:solidFill>
                  <a:srgbClr val="191614"/>
                </a:solidFill>
                <a:effectLst/>
                <a:latin typeface="Arial" panose="020B0604020202020204" pitchFamily="34" charset="0"/>
              </a:rPr>
              <a:t>?</a:t>
            </a:r>
          </a:p>
          <a:p>
            <a:endParaRPr lang="nl-NL" sz="2200" dirty="0"/>
          </a:p>
        </p:txBody>
      </p:sp>
    </p:spTree>
    <p:extLst>
      <p:ext uri="{BB962C8B-B14F-4D97-AF65-F5344CB8AC3E}">
        <p14:creationId xmlns:p14="http://schemas.microsoft.com/office/powerpoint/2010/main" val="156314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4D60AED-6C22-C643-8525-DC8384C3E34A}"/>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Innovatie-agenda</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ijdelijke aanduiding voor inhoud 5" descr="Een kleurrijke berg garens met een gloeilamp van geel garen">
            <a:extLst>
              <a:ext uri="{FF2B5EF4-FFF2-40B4-BE49-F238E27FC236}">
                <a16:creationId xmlns:a16="http://schemas.microsoft.com/office/drawing/2014/main" id="{B402C624-1946-4447-A4A0-5D28483F31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6699" r="16699"/>
          <a:stretch/>
        </p:blipFill>
        <p:spPr>
          <a:xfrm>
            <a:off x="703182" y="950130"/>
            <a:ext cx="4777381" cy="47879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ijdelijke aanduiding voor inhoud 3">
            <a:extLst>
              <a:ext uri="{FF2B5EF4-FFF2-40B4-BE49-F238E27FC236}">
                <a16:creationId xmlns:a16="http://schemas.microsoft.com/office/drawing/2014/main" id="{53E57449-E120-8247-9F6C-6D322BBBC773}"/>
              </a:ext>
            </a:extLst>
          </p:cNvPr>
          <p:cNvSpPr>
            <a:spLocks noGrp="1"/>
          </p:cNvSpPr>
          <p:nvPr>
            <p:ph sz="half" idx="2"/>
          </p:nvPr>
        </p:nvSpPr>
        <p:spPr>
          <a:xfrm>
            <a:off x="5894962" y="1984443"/>
            <a:ext cx="5458838" cy="4192520"/>
          </a:xfrm>
        </p:spPr>
        <p:txBody>
          <a:bodyPr vert="horz" lIns="91440" tIns="45720" rIns="91440" bIns="45720" rtlCol="0">
            <a:normAutofit/>
          </a:bodyPr>
          <a:lstStyle/>
          <a:p>
            <a:r>
              <a:rPr lang="en-US" dirty="0" err="1"/>
              <a:t>Actualiseren</a:t>
            </a:r>
            <a:r>
              <a:rPr lang="en-US" dirty="0"/>
              <a:t>/</a:t>
            </a:r>
            <a:r>
              <a:rPr lang="en-US" dirty="0" err="1"/>
              <a:t>moderniseren</a:t>
            </a:r>
            <a:r>
              <a:rPr lang="en-US" dirty="0"/>
              <a:t> van </a:t>
            </a:r>
            <a:r>
              <a:rPr lang="en-US" dirty="0" err="1"/>
              <a:t>productenboek</a:t>
            </a:r>
            <a:endParaRPr lang="en-US" dirty="0"/>
          </a:p>
          <a:p>
            <a:r>
              <a:rPr lang="en-US" dirty="0"/>
              <a:t>Maar </a:t>
            </a:r>
            <a:r>
              <a:rPr lang="en-US" dirty="0" err="1"/>
              <a:t>breder</a:t>
            </a:r>
            <a:r>
              <a:rPr lang="en-US" dirty="0"/>
              <a:t> dan </a:t>
            </a:r>
            <a:r>
              <a:rPr lang="en-US" dirty="0" err="1"/>
              <a:t>alleen</a:t>
            </a:r>
            <a:r>
              <a:rPr lang="en-US" dirty="0"/>
              <a:t> </a:t>
            </a:r>
            <a:r>
              <a:rPr lang="en-US" dirty="0" err="1"/>
              <a:t>productontwikkeling</a:t>
            </a:r>
            <a:endParaRPr lang="en-US" dirty="0"/>
          </a:p>
          <a:p>
            <a:r>
              <a:rPr lang="en-US" dirty="0" err="1"/>
              <a:t>Onderwerpen</a:t>
            </a:r>
            <a:r>
              <a:rPr lang="en-US" dirty="0"/>
              <a:t> door </a:t>
            </a:r>
            <a:r>
              <a:rPr lang="en-US" dirty="0" err="1"/>
              <a:t>gemeenten</a:t>
            </a:r>
            <a:r>
              <a:rPr lang="en-US" dirty="0"/>
              <a:t>, </a:t>
            </a:r>
            <a:r>
              <a:rPr lang="en-US" dirty="0" err="1"/>
              <a:t>aanbieders</a:t>
            </a:r>
            <a:r>
              <a:rPr lang="en-US" dirty="0"/>
              <a:t> en </a:t>
            </a:r>
            <a:r>
              <a:rPr lang="en-US" dirty="0" err="1"/>
              <a:t>consulenten</a:t>
            </a:r>
            <a:endParaRPr lang="en-US" dirty="0"/>
          </a:p>
          <a:p>
            <a:r>
              <a:rPr lang="en-US" dirty="0" err="1"/>
              <a:t>Dynamische</a:t>
            </a:r>
            <a:r>
              <a:rPr lang="en-US" dirty="0"/>
              <a:t> agenda</a:t>
            </a:r>
          </a:p>
          <a:p>
            <a:r>
              <a:rPr lang="en-US" dirty="0" err="1"/>
              <a:t>Bespreken</a:t>
            </a:r>
            <a:r>
              <a:rPr lang="en-US" dirty="0"/>
              <a:t> op de </a:t>
            </a:r>
            <a:r>
              <a:rPr lang="en-US" dirty="0" err="1"/>
              <a:t>dialoogtafel</a:t>
            </a:r>
            <a:endParaRPr lang="en-US" dirty="0"/>
          </a:p>
          <a:p>
            <a:endParaRPr lang="en-US" dirty="0"/>
          </a:p>
        </p:txBody>
      </p:sp>
    </p:spTree>
    <p:extLst>
      <p:ext uri="{BB962C8B-B14F-4D97-AF65-F5344CB8AC3E}">
        <p14:creationId xmlns:p14="http://schemas.microsoft.com/office/powerpoint/2010/main" val="147146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ijdelijke aanduiding voor inhoud 5" descr="Een kleurrijke berg garens met een gloeilamp van geel garen">
            <a:extLst>
              <a:ext uri="{FF2B5EF4-FFF2-40B4-BE49-F238E27FC236}">
                <a16:creationId xmlns:a16="http://schemas.microsoft.com/office/drawing/2014/main" id="{B402C624-1946-4447-A4A0-5D28483F31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6699" r="16699"/>
          <a:stretch/>
        </p:blipFill>
        <p:spPr>
          <a:xfrm>
            <a:off x="703182" y="950130"/>
            <a:ext cx="4777381" cy="47879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Titel 1">
            <a:extLst>
              <a:ext uri="{FF2B5EF4-FFF2-40B4-BE49-F238E27FC236}">
                <a16:creationId xmlns:a16="http://schemas.microsoft.com/office/drawing/2014/main" id="{DDD8F9BD-E1E5-7A41-8DB8-E06FE854D3C2}"/>
              </a:ext>
            </a:extLst>
          </p:cNvPr>
          <p:cNvSpPr>
            <a:spLocks noGrp="1"/>
          </p:cNvSpPr>
          <p:nvPr>
            <p:ph type="title"/>
          </p:nvPr>
        </p:nvSpPr>
        <p:spPr>
          <a:xfrm>
            <a:off x="5894960" y="365125"/>
            <a:ext cx="5458839" cy="1325563"/>
          </a:xfrm>
        </p:spPr>
        <p:txBody>
          <a:bodyPr vert="horz" lIns="91440" tIns="45720" rIns="91440" bIns="45720" rtlCol="0" anchor="b">
            <a:normAutofit/>
          </a:bodyPr>
          <a:lstStyle/>
          <a:p>
            <a:r>
              <a:rPr lang="en-US" sz="3000" kern="1200" dirty="0" err="1">
                <a:solidFill>
                  <a:schemeClr val="tx1"/>
                </a:solidFill>
                <a:latin typeface="+mj-lt"/>
                <a:ea typeface="+mj-ea"/>
                <a:cs typeface="+mj-cs"/>
              </a:rPr>
              <a:t>Onderwerpen</a:t>
            </a:r>
            <a:r>
              <a:rPr lang="en-US" sz="3000" kern="1200" dirty="0">
                <a:solidFill>
                  <a:schemeClr val="tx1"/>
                </a:solidFill>
                <a:latin typeface="+mj-lt"/>
                <a:ea typeface="+mj-ea"/>
                <a:cs typeface="+mj-cs"/>
              </a:rPr>
              <a:t> en </a:t>
            </a:r>
            <a:r>
              <a:rPr lang="en-US" sz="3000" kern="1200" dirty="0" err="1">
                <a:solidFill>
                  <a:schemeClr val="tx1"/>
                </a:solidFill>
                <a:latin typeface="+mj-lt"/>
                <a:ea typeface="+mj-ea"/>
                <a:cs typeface="+mj-cs"/>
              </a:rPr>
              <a:t>prioritering</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innovatie</a:t>
            </a:r>
            <a:r>
              <a:rPr lang="en-US" sz="3000" kern="1200" dirty="0">
                <a:solidFill>
                  <a:schemeClr val="tx1"/>
                </a:solidFill>
                <a:latin typeface="+mj-lt"/>
                <a:ea typeface="+mj-ea"/>
                <a:cs typeface="+mj-cs"/>
              </a:rPr>
              <a:t>-agenda</a:t>
            </a:r>
          </a:p>
        </p:txBody>
      </p:sp>
      <p:sp>
        <p:nvSpPr>
          <p:cNvPr id="11" name="Tijdelijke aanduiding voor inhoud 10">
            <a:extLst>
              <a:ext uri="{FF2B5EF4-FFF2-40B4-BE49-F238E27FC236}">
                <a16:creationId xmlns:a16="http://schemas.microsoft.com/office/drawing/2014/main" id="{018B5EDE-2701-934F-BC3C-4381D742DEDD}"/>
              </a:ext>
            </a:extLst>
          </p:cNvPr>
          <p:cNvSpPr txBox="1">
            <a:spLocks noGrp="1"/>
          </p:cNvSpPr>
          <p:nvPr>
            <p:ph sz="half" idx="2"/>
          </p:nvPr>
        </p:nvSpPr>
        <p:spPr>
          <a:xfrm>
            <a:off x="5894387" y="2498082"/>
            <a:ext cx="5459412" cy="4192588"/>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200" dirty="0" err="1"/>
              <a:t>Begeleiding</a:t>
            </a:r>
            <a:r>
              <a:rPr lang="en-US" sz="2200" dirty="0"/>
              <a:t> </a:t>
            </a:r>
            <a:r>
              <a:rPr lang="en-US" sz="2200" dirty="0" err="1"/>
              <a:t>Individueel</a:t>
            </a:r>
            <a:endParaRPr lang="en-US" sz="2200" dirty="0"/>
          </a:p>
          <a:p>
            <a:pPr marL="342900" indent="-228600">
              <a:lnSpc>
                <a:spcPct val="90000"/>
              </a:lnSpc>
              <a:spcAft>
                <a:spcPts val="600"/>
              </a:spcAft>
              <a:buFont typeface="Arial" panose="020B0604020202020204" pitchFamily="34" charset="0"/>
              <a:buChar char="•"/>
            </a:pPr>
            <a:r>
              <a:rPr lang="en-US" sz="2200" dirty="0" err="1"/>
              <a:t>Begeleiding</a:t>
            </a:r>
            <a:r>
              <a:rPr lang="en-US" sz="2200" dirty="0"/>
              <a:t> </a:t>
            </a:r>
            <a:r>
              <a:rPr lang="en-US" sz="2200" dirty="0" err="1"/>
              <a:t>groep</a:t>
            </a:r>
            <a:endParaRPr lang="en-US" sz="2200" dirty="0"/>
          </a:p>
          <a:p>
            <a:pPr marL="342900" indent="-228600">
              <a:lnSpc>
                <a:spcPct val="90000"/>
              </a:lnSpc>
              <a:spcAft>
                <a:spcPts val="600"/>
              </a:spcAft>
              <a:buFont typeface="Arial" panose="020B0604020202020204" pitchFamily="34" charset="0"/>
              <a:buChar char="•"/>
            </a:pPr>
            <a:r>
              <a:rPr lang="en-US" sz="2200" dirty="0" err="1"/>
              <a:t>Waakvlam</a:t>
            </a:r>
            <a:endParaRPr lang="en-US" sz="2200" dirty="0"/>
          </a:p>
          <a:p>
            <a:pPr marL="342900" indent="-228600">
              <a:lnSpc>
                <a:spcPct val="90000"/>
              </a:lnSpc>
              <a:spcAft>
                <a:spcPts val="600"/>
              </a:spcAft>
              <a:buFont typeface="Arial" panose="020B0604020202020204" pitchFamily="34" charset="0"/>
              <a:buChar char="•"/>
            </a:pPr>
            <a:r>
              <a:rPr lang="en-US" sz="2200" dirty="0" err="1"/>
              <a:t>Respijtopvang</a:t>
            </a:r>
            <a:endParaRPr lang="en-US" sz="2200" dirty="0"/>
          </a:p>
        </p:txBody>
      </p:sp>
    </p:spTree>
    <p:extLst>
      <p:ext uri="{BB962C8B-B14F-4D97-AF65-F5344CB8AC3E}">
        <p14:creationId xmlns:p14="http://schemas.microsoft.com/office/powerpoint/2010/main" val="404152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ijdelijke aanduiding voor inhoud 5" descr="Een kleurrijke berg garens met een gloeilamp van geel garen">
            <a:extLst>
              <a:ext uri="{FF2B5EF4-FFF2-40B4-BE49-F238E27FC236}">
                <a16:creationId xmlns:a16="http://schemas.microsoft.com/office/drawing/2014/main" id="{B402C624-1946-4447-A4A0-5D28483F31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6699" r="16699"/>
          <a:stretch/>
        </p:blipFill>
        <p:spPr>
          <a:xfrm>
            <a:off x="373294" y="5661051"/>
            <a:ext cx="1194295" cy="119694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2" name="Tekstvak 11">
            <a:extLst>
              <a:ext uri="{FF2B5EF4-FFF2-40B4-BE49-F238E27FC236}">
                <a16:creationId xmlns:a16="http://schemas.microsoft.com/office/drawing/2014/main" id="{B11831C8-6A32-1041-959A-99E43434257A}"/>
              </a:ext>
            </a:extLst>
          </p:cNvPr>
          <p:cNvSpPr txBox="1"/>
          <p:nvPr/>
        </p:nvSpPr>
        <p:spPr>
          <a:xfrm>
            <a:off x="1567589" y="262890"/>
            <a:ext cx="10113196" cy="5355312"/>
          </a:xfrm>
          <a:prstGeom prst="rect">
            <a:avLst/>
          </a:prstGeom>
          <a:noFill/>
        </p:spPr>
        <p:txBody>
          <a:bodyPr wrap="square" rtlCol="0">
            <a:spAutoFit/>
          </a:bodyPr>
          <a:lstStyle/>
          <a:p>
            <a:endParaRPr lang="nl-NL" b="1"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Inbreng aanbieders</a:t>
            </a:r>
          </a:p>
          <a:p>
            <a:endParaRPr lang="nl-NL" b="1" dirty="0">
              <a:latin typeface="Arial" panose="020B0604020202020204" pitchFamily="34" charset="0"/>
              <a:cs typeface="Arial" panose="020B0604020202020204" pitchFamily="34" charset="0"/>
            </a:endParaRPr>
          </a:p>
          <a:p>
            <a:endParaRPr lang="nl-NL" b="1" dirty="0">
              <a:latin typeface="Arial" panose="020B0604020202020204" pitchFamily="34" charset="0"/>
              <a:cs typeface="Arial" panose="020B0604020202020204" pitchFamily="34" charset="0"/>
            </a:endParaRPr>
          </a:p>
          <a:p>
            <a:endParaRPr lang="nl-NL"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dirty="0">
                <a:latin typeface="Arial" panose="020B0604020202020204" pitchFamily="34" charset="0"/>
                <a:cs typeface="Arial" panose="020B0604020202020204" pitchFamily="34" charset="0"/>
              </a:rPr>
              <a:t>Ontwikkeling naar groepsbegeleiding (lotgenotencontact)</a:t>
            </a:r>
          </a:p>
          <a:p>
            <a:endParaRPr lang="nl-NL"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b="0" i="0" u="none" strike="noStrike" dirty="0">
                <a:solidFill>
                  <a:srgbClr val="191614"/>
                </a:solidFill>
                <a:effectLst/>
                <a:latin typeface="Arial" panose="020B0604020202020204" pitchFamily="34" charset="0"/>
              </a:rPr>
              <a:t>We zien de noodzaak en het nut van de ontwikkeling van het product waakvlam. We zijn het ermee eens dat dit meer prioriteit heeft dan de doorontwikkeling van begeleiding individueel die pas in Q1 en Q2 van 2027 gepland staat. Toch zou het mooi zijn als </a:t>
            </a:r>
            <a:r>
              <a:rPr lang="nl-NL" b="1" i="0" u="none" strike="noStrike" dirty="0">
                <a:solidFill>
                  <a:srgbClr val="191614"/>
                </a:solidFill>
                <a:effectLst/>
                <a:latin typeface="Arial" panose="020B0604020202020204" pitchFamily="34" charset="0"/>
              </a:rPr>
              <a:t>begeleiding individueel wel iets naar voren</a:t>
            </a:r>
            <a:r>
              <a:rPr lang="nl-NL" b="0" i="0" u="none" strike="noStrike" dirty="0">
                <a:solidFill>
                  <a:srgbClr val="191614"/>
                </a:solidFill>
                <a:effectLst/>
                <a:latin typeface="Arial" panose="020B0604020202020204" pitchFamily="34" charset="0"/>
              </a:rPr>
              <a:t> kan worden gehaald en er ook voldoende tijd is voor het implementeren. Het lijkt kort op elkaar (uitvoering en ingangsdatum), waardoor we vrezen dat er te weinig tijd wordt genomen voor het onderzoek. Kunnen jullie die twee </a:t>
            </a:r>
            <a:r>
              <a:rPr lang="nl-NL" b="1" i="0" u="none" strike="noStrike" dirty="0">
                <a:solidFill>
                  <a:srgbClr val="191614"/>
                </a:solidFill>
                <a:effectLst/>
                <a:latin typeface="Arial" panose="020B0604020202020204" pitchFamily="34" charset="0"/>
              </a:rPr>
              <a:t>zaken goed op elkaar afstemmen?</a:t>
            </a:r>
          </a:p>
          <a:p>
            <a:endParaRPr lang="nl-NL" b="0" i="0" u="none" strike="noStrike" dirty="0">
              <a:solidFill>
                <a:srgbClr val="191614"/>
              </a:solidFill>
              <a:effectLst/>
              <a:latin typeface="Arial" panose="020B0604020202020204" pitchFamily="34" charset="0"/>
            </a:endParaRPr>
          </a:p>
          <a:p>
            <a:pPr marL="342900" indent="-342900">
              <a:buFont typeface="Arial" panose="020B0604020202020204" pitchFamily="34" charset="0"/>
              <a:buChar char="•"/>
            </a:pPr>
            <a:r>
              <a:rPr lang="nl-NL" b="0" i="0" u="none" strike="noStrike" dirty="0">
                <a:solidFill>
                  <a:srgbClr val="242424"/>
                </a:solidFill>
                <a:effectLst/>
                <a:latin typeface="Arial" panose="020B0604020202020204" pitchFamily="34" charset="0"/>
              </a:rPr>
              <a:t>Innovatie-agenda: Gemeente Apeldoorn gaat onderzoek doen naar het omvormen van BI licht naar de doelgroep stabiel en BI Basis omvormen tot een product gericht op de doelgroep ontwikkeling. Zijn er </a:t>
            </a:r>
            <a:r>
              <a:rPr lang="nl-NL" b="1" i="0" u="none" strike="noStrike" dirty="0">
                <a:solidFill>
                  <a:srgbClr val="242424"/>
                </a:solidFill>
                <a:effectLst/>
                <a:latin typeface="Arial" panose="020B0604020202020204" pitchFamily="34" charset="0"/>
              </a:rPr>
              <a:t>ook plannen t.a.v. het product begeleiding individueel complex in het kader van die omvorming</a:t>
            </a:r>
            <a:r>
              <a:rPr lang="nl-NL" b="0" i="0" u="none" strike="noStrike" dirty="0">
                <a:solidFill>
                  <a:srgbClr val="242424"/>
                </a:solidFill>
                <a:effectLst/>
                <a:latin typeface="Arial" panose="020B0604020202020204" pitchFamily="34" charset="0"/>
              </a:rPr>
              <a:t>? </a:t>
            </a:r>
          </a:p>
        </p:txBody>
      </p:sp>
    </p:spTree>
    <p:extLst>
      <p:ext uri="{BB962C8B-B14F-4D97-AF65-F5344CB8AC3E}">
        <p14:creationId xmlns:p14="http://schemas.microsoft.com/office/powerpoint/2010/main" val="45541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ijdelijke aanduiding voor inhoud 5" descr="Een kleurrijke berg garens met een gloeilamp van geel garen">
            <a:extLst>
              <a:ext uri="{FF2B5EF4-FFF2-40B4-BE49-F238E27FC236}">
                <a16:creationId xmlns:a16="http://schemas.microsoft.com/office/drawing/2014/main" id="{B402C624-1946-4447-A4A0-5D28483F31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6699" r="16699"/>
          <a:stretch/>
        </p:blipFill>
        <p:spPr>
          <a:xfrm>
            <a:off x="373294" y="5661051"/>
            <a:ext cx="1194295" cy="119694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2" name="Tekstvak 11">
            <a:extLst>
              <a:ext uri="{FF2B5EF4-FFF2-40B4-BE49-F238E27FC236}">
                <a16:creationId xmlns:a16="http://schemas.microsoft.com/office/drawing/2014/main" id="{B11831C8-6A32-1041-959A-99E43434257A}"/>
              </a:ext>
            </a:extLst>
          </p:cNvPr>
          <p:cNvSpPr txBox="1"/>
          <p:nvPr/>
        </p:nvSpPr>
        <p:spPr>
          <a:xfrm>
            <a:off x="1567589" y="262890"/>
            <a:ext cx="10113196" cy="4524315"/>
          </a:xfrm>
          <a:prstGeom prst="rect">
            <a:avLst/>
          </a:prstGeom>
          <a:noFill/>
        </p:spPr>
        <p:txBody>
          <a:bodyPr wrap="square" rtlCol="0">
            <a:spAutoFit/>
          </a:bodyPr>
          <a:lstStyle/>
          <a:p>
            <a:endParaRPr lang="nl-NL" b="1"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Inbreng aanbieders</a:t>
            </a:r>
          </a:p>
          <a:p>
            <a:endParaRPr lang="nl-NL" b="1" dirty="0">
              <a:latin typeface="Arial" panose="020B0604020202020204" pitchFamily="34" charset="0"/>
              <a:cs typeface="Arial" panose="020B0604020202020204" pitchFamily="34" charset="0"/>
            </a:endParaRPr>
          </a:p>
          <a:p>
            <a:endParaRPr lang="nl-NL"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b="0" i="0" u="none" strike="noStrike" dirty="0">
                <a:solidFill>
                  <a:srgbClr val="242424"/>
                </a:solidFill>
                <a:effectLst/>
                <a:latin typeface="Arial" panose="020B0604020202020204" pitchFamily="34" charset="0"/>
              </a:rPr>
              <a:t>Gemeente Apeldoorn gaat onderzoek doen naar het omvormen van BI licht naar de doelgroep stabiel en BI Basis omvormen tot een product gericht op de doelgroep ontwikkeling. BI licht zou de ondersteuning meer richting het voorliggend veld worden getrokken als we het uitgangspunt lezen. Bij de </a:t>
            </a:r>
            <a:r>
              <a:rPr lang="nl-NL" b="1" i="0" u="none" strike="noStrike" dirty="0">
                <a:solidFill>
                  <a:srgbClr val="242424"/>
                </a:solidFill>
                <a:effectLst/>
                <a:latin typeface="Arial" panose="020B0604020202020204" pitchFamily="34" charset="0"/>
              </a:rPr>
              <a:t>doelgroep GGZ kan stabiliteit </a:t>
            </a:r>
            <a:r>
              <a:rPr lang="nl-NL" b="0" i="0" u="none" strike="noStrike" dirty="0">
                <a:solidFill>
                  <a:srgbClr val="242424"/>
                </a:solidFill>
                <a:effectLst/>
                <a:latin typeface="Arial" panose="020B0604020202020204" pitchFamily="34" charset="0"/>
              </a:rPr>
              <a:t>op zich een behoorlijke opgave zijn voor de cliënt. En die stabiliteit kenmerkt zich niet enkel door praktische ondersteuning (zoals nu in het productenboek opgenomen onder BI licht). We begrijpen goed dat het enkel een onderzoek is, maar </a:t>
            </a:r>
            <a:r>
              <a:rPr lang="nl-NL" b="1" i="0" u="none" strike="noStrike" dirty="0">
                <a:solidFill>
                  <a:srgbClr val="242424"/>
                </a:solidFill>
                <a:effectLst/>
                <a:latin typeface="Arial" panose="020B0604020202020204" pitchFamily="34" charset="0"/>
              </a:rPr>
              <a:t>wordt er wel rekening gehouden met deze doelgroep die meer nodig heeft bij stabiliteit (en ook een hogere inzet dan MBO-3) in het onderzoek</a:t>
            </a:r>
            <a:r>
              <a:rPr lang="nl-NL" b="0" i="0" u="none" strike="noStrike" dirty="0">
                <a:solidFill>
                  <a:srgbClr val="242424"/>
                </a:solidFill>
                <a:effectLst/>
                <a:latin typeface="Arial" panose="020B0604020202020204" pitchFamily="34" charset="0"/>
              </a:rPr>
              <a:t>?</a:t>
            </a:r>
            <a:endParaRPr lang="nl-NL" b="0" i="0" u="none" strike="noStrike" dirty="0">
              <a:solidFill>
                <a:srgbClr val="191614"/>
              </a:solidFill>
              <a:effectLst/>
              <a:latin typeface="Arial" panose="020B0604020202020204" pitchFamily="34" charset="0"/>
            </a:endParaRPr>
          </a:p>
          <a:p>
            <a:endParaRPr lang="nl-NL" b="0" i="0" u="none" strike="noStrike" dirty="0">
              <a:solidFill>
                <a:srgbClr val="191614"/>
              </a:solidFill>
              <a:effectLst/>
              <a:latin typeface="Arial" panose="020B0604020202020204" pitchFamily="34" charset="0"/>
            </a:endParaRPr>
          </a:p>
          <a:p>
            <a:pPr marL="285750" indent="-285750">
              <a:buFont typeface="Arial" panose="020B0604020202020204" pitchFamily="34" charset="0"/>
              <a:buChar char="•"/>
            </a:pPr>
            <a:r>
              <a:rPr lang="nl-NL" b="0" i="0" u="none" strike="noStrike" dirty="0">
                <a:solidFill>
                  <a:srgbClr val="191614"/>
                </a:solidFill>
                <a:effectLst/>
                <a:latin typeface="Arial" panose="020B0604020202020204" pitchFamily="34" charset="0"/>
              </a:rPr>
              <a:t>De huidige innovatie agenda betreft met name (door)ontwikkeling van producten. In hoeverre staat de regio open voor </a:t>
            </a:r>
            <a:r>
              <a:rPr lang="nl-NL" b="1" i="0" u="none" strike="noStrike" dirty="0">
                <a:solidFill>
                  <a:srgbClr val="191614"/>
                </a:solidFill>
                <a:effectLst/>
                <a:latin typeface="Arial" panose="020B0604020202020204" pitchFamily="34" charset="0"/>
              </a:rPr>
              <a:t>innovatie op het gebied van inzet zorgtechnologie en de financiering hiervan</a:t>
            </a:r>
            <a:r>
              <a:rPr lang="nl-NL" b="0" i="0" u="none" strike="noStrike" dirty="0">
                <a:solidFill>
                  <a:srgbClr val="191614"/>
                </a:solidFill>
                <a:effectLst/>
                <a:latin typeface="Arial" panose="020B0604020202020204" pitchFamily="34" charset="0"/>
              </a:rPr>
              <a:t>?</a:t>
            </a:r>
            <a:endParaRPr lang="nl-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57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CCB1CA-6993-CD47-A30D-75F500372D9D}"/>
              </a:ext>
            </a:extLst>
          </p:cNvPr>
          <p:cNvSpPr>
            <a:spLocks noGrp="1"/>
          </p:cNvSpPr>
          <p:nvPr>
            <p:ph type="title"/>
          </p:nvPr>
        </p:nvSpPr>
        <p:spPr>
          <a:xfrm>
            <a:off x="1171074" y="1396686"/>
            <a:ext cx="3240506" cy="4064628"/>
          </a:xfrm>
        </p:spPr>
        <p:txBody>
          <a:bodyPr>
            <a:normAutofit/>
          </a:bodyPr>
          <a:lstStyle/>
          <a:p>
            <a:r>
              <a:rPr lang="nl-NL" sz="3700">
                <a:solidFill>
                  <a:srgbClr val="FFFFFF"/>
                </a:solidFill>
              </a:rPr>
              <a:t>Ingebrachte agendapunten: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94A290D-E7B0-0B4F-97C7-A8871B522227}"/>
              </a:ext>
            </a:extLst>
          </p:cNvPr>
          <p:cNvSpPr>
            <a:spLocks noGrp="1"/>
          </p:cNvSpPr>
          <p:nvPr>
            <p:ph idx="1"/>
          </p:nvPr>
        </p:nvSpPr>
        <p:spPr>
          <a:xfrm>
            <a:off x="5370153" y="2435097"/>
            <a:ext cx="6332658" cy="3935281"/>
          </a:xfrm>
        </p:spPr>
        <p:txBody>
          <a:bodyPr>
            <a:normAutofit/>
          </a:bodyPr>
          <a:lstStyle/>
          <a:p>
            <a:pPr marL="514350" indent="-514350">
              <a:buAutoNum type="arabicPeriod"/>
            </a:pPr>
            <a:r>
              <a:rPr lang="nl-NL" dirty="0"/>
              <a:t>Beperking administratieve lasten</a:t>
            </a:r>
          </a:p>
          <a:p>
            <a:pPr marL="0" indent="0">
              <a:buNone/>
            </a:pPr>
            <a:r>
              <a:rPr lang="nl-NL" dirty="0"/>
              <a:t>       (werken op basis van vertrouwen)</a:t>
            </a:r>
          </a:p>
        </p:txBody>
      </p:sp>
    </p:spTree>
    <p:extLst>
      <p:ext uri="{BB962C8B-B14F-4D97-AF65-F5344CB8AC3E}">
        <p14:creationId xmlns:p14="http://schemas.microsoft.com/office/powerpoint/2010/main" val="301360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sz="2800" kern="1200" dirty="0">
                <a:solidFill>
                  <a:srgbClr val="FFFFFF"/>
                </a:solidFill>
                <a:latin typeface="+mj-lt"/>
                <a:ea typeface="+mj-ea"/>
                <a:cs typeface="+mj-cs"/>
              </a:rPr>
              <a:t>Antwoord:</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dirty="0">
                <a:solidFill>
                  <a:schemeClr val="bg1"/>
                </a:solidFill>
              </a:rPr>
              <a:t>huidige </a:t>
            </a:r>
            <a:r>
              <a:rPr lang="en-US" sz="2800" dirty="0" err="1">
                <a:solidFill>
                  <a:schemeClr val="bg1"/>
                </a:solidFill>
              </a:rPr>
              <a:t>afspraken</a:t>
            </a:r>
            <a:r>
              <a:rPr lang="en-US" sz="2800" dirty="0">
                <a:solidFill>
                  <a:schemeClr val="bg1"/>
                </a:solidFill>
              </a:rPr>
              <a:t> </a:t>
            </a:r>
            <a:r>
              <a:rPr lang="en-US" sz="2800" dirty="0" err="1">
                <a:solidFill>
                  <a:schemeClr val="bg1"/>
                </a:solidFill>
              </a:rPr>
              <a:t>voor</a:t>
            </a:r>
            <a:r>
              <a:rPr lang="en-US" sz="2800" dirty="0">
                <a:solidFill>
                  <a:schemeClr val="bg1"/>
                </a:solidFill>
              </a:rPr>
              <a:t> ZZP-</a:t>
            </a:r>
            <a:r>
              <a:rPr lang="en-US" sz="2800" dirty="0" err="1">
                <a:solidFill>
                  <a:schemeClr val="bg1"/>
                </a:solidFill>
              </a:rPr>
              <a:t>ers</a:t>
            </a:r>
            <a:r>
              <a:rPr lang="en-US" sz="2800" dirty="0">
                <a:solidFill>
                  <a:schemeClr val="bg1"/>
                </a:solidFill>
              </a:rPr>
              <a:t>, </a:t>
            </a:r>
            <a:r>
              <a:rPr lang="en-US" sz="2800" dirty="0" err="1">
                <a:solidFill>
                  <a:schemeClr val="bg1"/>
                </a:solidFill>
              </a:rPr>
              <a:t>franchisenemer</a:t>
            </a:r>
            <a:r>
              <a:rPr lang="en-US" sz="2800" dirty="0">
                <a:solidFill>
                  <a:schemeClr val="bg1"/>
                </a:solidFill>
              </a:rPr>
              <a:t> en </a:t>
            </a:r>
            <a:r>
              <a:rPr lang="en-US" sz="2800" dirty="0" err="1">
                <a:solidFill>
                  <a:schemeClr val="bg1"/>
                </a:solidFill>
              </a:rPr>
              <a:t>onderaannemers</a:t>
            </a:r>
            <a:r>
              <a:rPr lang="en-US" sz="2800" dirty="0">
                <a:solidFill>
                  <a:schemeClr val="bg1"/>
                </a:solidFill>
              </a:rPr>
              <a:t>. En hoe </a:t>
            </a:r>
            <a:r>
              <a:rPr lang="en-US" sz="2800" dirty="0" err="1">
                <a:solidFill>
                  <a:schemeClr val="bg1"/>
                </a:solidFill>
              </a:rPr>
              <a:t>dit</a:t>
            </a:r>
            <a:r>
              <a:rPr lang="en-US" sz="2800" dirty="0">
                <a:solidFill>
                  <a:schemeClr val="bg1"/>
                </a:solidFill>
              </a:rPr>
              <a:t> </a:t>
            </a:r>
            <a:r>
              <a:rPr lang="en-US" sz="2800" dirty="0" err="1">
                <a:solidFill>
                  <a:schemeClr val="bg1"/>
                </a:solidFill>
              </a:rPr>
              <a:t>zich</a:t>
            </a:r>
            <a:r>
              <a:rPr lang="en-US" sz="2800" dirty="0">
                <a:solidFill>
                  <a:schemeClr val="bg1"/>
                </a:solidFill>
              </a:rPr>
              <a:t> </a:t>
            </a:r>
            <a:r>
              <a:rPr lang="en-US" sz="2800" dirty="0" err="1">
                <a:solidFill>
                  <a:schemeClr val="bg1"/>
                </a:solidFill>
              </a:rPr>
              <a:t>verhoudt</a:t>
            </a:r>
            <a:r>
              <a:rPr lang="en-US" sz="2800" dirty="0">
                <a:solidFill>
                  <a:schemeClr val="bg1"/>
                </a:solidFill>
              </a:rPr>
              <a:t> tot </a:t>
            </a:r>
            <a:r>
              <a:rPr lang="en-US" sz="2800" dirty="0" err="1">
                <a:solidFill>
                  <a:schemeClr val="bg1"/>
                </a:solidFill>
              </a:rPr>
              <a:t>verlagen</a:t>
            </a:r>
            <a:r>
              <a:rPr lang="en-US" sz="2800" dirty="0">
                <a:solidFill>
                  <a:schemeClr val="bg1"/>
                </a:solidFill>
              </a:rPr>
              <a:t> </a:t>
            </a:r>
            <a:r>
              <a:rPr lang="en-US" sz="2800" dirty="0" err="1">
                <a:solidFill>
                  <a:schemeClr val="bg1"/>
                </a:solidFill>
              </a:rPr>
              <a:t>administratieve</a:t>
            </a:r>
            <a:r>
              <a:rPr lang="en-US" sz="2800" dirty="0">
                <a:solidFill>
                  <a:schemeClr val="bg1"/>
                </a:solidFill>
              </a:rPr>
              <a:t> </a:t>
            </a:r>
            <a:r>
              <a:rPr lang="en-US" sz="2800" dirty="0" err="1">
                <a:solidFill>
                  <a:schemeClr val="bg1"/>
                </a:solidFill>
              </a:rPr>
              <a:t>lasten</a:t>
            </a:r>
            <a:r>
              <a:rPr lang="en-US" sz="2800" dirty="0">
                <a:solidFill>
                  <a:schemeClr val="bg1"/>
                </a:solidFill>
              </a:rPr>
              <a:t>. </a:t>
            </a:r>
            <a:br>
              <a:rPr lang="en-US" sz="2800" dirty="0"/>
            </a:br>
            <a:r>
              <a:rPr lang="en-US" sz="2800" dirty="0">
                <a:solidFill>
                  <a:schemeClr val="bg1"/>
                </a:solidFill>
              </a:rPr>
              <a:t>(1)</a:t>
            </a:r>
            <a:endParaRPr lang="en-US" sz="2800" kern="1200" dirty="0">
              <a:solidFill>
                <a:schemeClr val="bg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jdelijke aanduiding voor inhoud 4">
            <a:extLst>
              <a:ext uri="{FF2B5EF4-FFF2-40B4-BE49-F238E27FC236}">
                <a16:creationId xmlns:a16="http://schemas.microsoft.com/office/drawing/2014/main" id="{FC4EA73E-A228-4E4F-92ED-C220965AA506}"/>
              </a:ext>
            </a:extLst>
          </p:cNvPr>
          <p:cNvSpPr>
            <a:spLocks noGrp="1"/>
          </p:cNvSpPr>
          <p:nvPr>
            <p:ph sz="half" idx="2"/>
          </p:nvPr>
        </p:nvSpPr>
        <p:spPr>
          <a:xfrm>
            <a:off x="4318639" y="766004"/>
            <a:ext cx="7186527" cy="5585619"/>
          </a:xfrm>
        </p:spPr>
        <p:txBody>
          <a:bodyPr vert="horz" lIns="91440" tIns="45720" rIns="91440" bIns="45720" rtlCol="0" anchor="ctr">
            <a:normAutofit/>
          </a:bodyPr>
          <a:lstStyle/>
          <a:p>
            <a:pPr>
              <a:lnSpc>
                <a:spcPct val="120000"/>
              </a:lnSpc>
            </a:pPr>
            <a:r>
              <a:rPr lang="nl-NL" sz="1800" dirty="0">
                <a:effectLst/>
              </a:rPr>
              <a:t>Wanneer een hoofdaannemer zich aanmeldt met onderaannemers, dient de</a:t>
            </a:r>
            <a:r>
              <a:rPr lang="nl-NL" sz="1800" dirty="0"/>
              <a:t> </a:t>
            </a:r>
            <a:r>
              <a:rPr lang="nl-NL" sz="1800" dirty="0">
                <a:effectLst/>
              </a:rPr>
              <a:t>hoofdaannemer alle gevraagde documenten en bewijsstukken aan te kunnen leveren.</a:t>
            </a:r>
          </a:p>
          <a:p>
            <a:pPr marL="0" indent="0">
              <a:lnSpc>
                <a:spcPct val="120000"/>
              </a:lnSpc>
              <a:buNone/>
            </a:pPr>
            <a:endParaRPr lang="nl-NL" sz="1800" dirty="0">
              <a:effectLst/>
            </a:endParaRPr>
          </a:p>
          <a:p>
            <a:pPr>
              <a:lnSpc>
                <a:spcPct val="120000"/>
              </a:lnSpc>
            </a:pPr>
            <a:r>
              <a:rPr lang="nl-NL" sz="1800" dirty="0">
                <a:effectLst/>
              </a:rPr>
              <a:t>De onderaannemers leggen in ieder geval een zogenaamde gedragsverklaring aanbesteden over. De gemeenten laten geen onderaannemers toe die geen</a:t>
            </a:r>
            <a:r>
              <a:rPr lang="nl-NL" sz="1800" dirty="0"/>
              <a:t> </a:t>
            </a:r>
            <a:r>
              <a:rPr lang="nl-NL" sz="1800" dirty="0">
                <a:effectLst/>
              </a:rPr>
              <a:t>gedragsverklaring aanbesteden overleggen of die een gedragsverklaring aanbesteden</a:t>
            </a:r>
            <a:r>
              <a:rPr lang="nl-NL" sz="1800" dirty="0"/>
              <a:t> </a:t>
            </a:r>
            <a:r>
              <a:rPr lang="nl-NL" sz="1800" dirty="0">
                <a:effectLst/>
              </a:rPr>
              <a:t>overleggen waaruit niet blijkt dat geen sprake is (geweest) van deelneming aan een criminele organisatie, corruptie, fraude, terroristische misdrijven of strafbare feiten in</a:t>
            </a:r>
            <a:r>
              <a:rPr lang="nl-NL" sz="1800" dirty="0"/>
              <a:t> </a:t>
            </a:r>
            <a:r>
              <a:rPr lang="nl-NL" sz="1800" dirty="0">
                <a:effectLst/>
              </a:rPr>
              <a:t>verband met terroristische activiteiten, witwassen van geld of financiering van</a:t>
            </a:r>
            <a:r>
              <a:rPr lang="nl-NL" sz="1800" dirty="0"/>
              <a:t> </a:t>
            </a:r>
            <a:r>
              <a:rPr lang="nl-NL" sz="1800" dirty="0">
                <a:effectLst/>
              </a:rPr>
              <a:t>terrorisme en/of kinderarbeid en andere vormen van mensenhandel.</a:t>
            </a:r>
          </a:p>
          <a:p>
            <a:endParaRPr lang="en-US" dirty="0"/>
          </a:p>
        </p:txBody>
      </p:sp>
    </p:spTree>
    <p:extLst>
      <p:ext uri="{BB962C8B-B14F-4D97-AF65-F5344CB8AC3E}">
        <p14:creationId xmlns:p14="http://schemas.microsoft.com/office/powerpoint/2010/main" val="79374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0FD27-9267-D042-9F11-CE24244FA72B}"/>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Programma</a:t>
            </a:r>
          </a:p>
        </p:txBody>
      </p:sp>
      <p:graphicFrame>
        <p:nvGraphicFramePr>
          <p:cNvPr id="5" name="Tekstvak 2">
            <a:extLst>
              <a:ext uri="{FF2B5EF4-FFF2-40B4-BE49-F238E27FC236}">
                <a16:creationId xmlns:a16="http://schemas.microsoft.com/office/drawing/2014/main" id="{B83ACB15-2E20-035D-EFE7-E971E5EC7987}"/>
              </a:ext>
            </a:extLst>
          </p:cNvPr>
          <p:cNvGraphicFramePr/>
          <p:nvPr/>
        </p:nvGraphicFramePr>
        <p:xfrm>
          <a:off x="4540861" y="640822"/>
          <a:ext cx="7507471"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50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sz="2800" kern="1200" dirty="0">
                <a:solidFill>
                  <a:srgbClr val="FFFFFF"/>
                </a:solidFill>
                <a:latin typeface="+mj-lt"/>
                <a:ea typeface="+mj-ea"/>
                <a:cs typeface="+mj-cs"/>
              </a:rPr>
              <a:t>Antwoord:</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dirty="0">
                <a:solidFill>
                  <a:schemeClr val="bg1"/>
                </a:solidFill>
              </a:rPr>
              <a:t>huidige </a:t>
            </a:r>
            <a:r>
              <a:rPr lang="en-US" sz="2800" dirty="0" err="1">
                <a:solidFill>
                  <a:schemeClr val="bg1"/>
                </a:solidFill>
              </a:rPr>
              <a:t>afspraken</a:t>
            </a:r>
            <a:r>
              <a:rPr lang="en-US" sz="2800" dirty="0">
                <a:solidFill>
                  <a:schemeClr val="bg1"/>
                </a:solidFill>
              </a:rPr>
              <a:t> </a:t>
            </a:r>
            <a:r>
              <a:rPr lang="en-US" sz="2800" dirty="0" err="1">
                <a:solidFill>
                  <a:schemeClr val="bg1"/>
                </a:solidFill>
              </a:rPr>
              <a:t>voor</a:t>
            </a:r>
            <a:r>
              <a:rPr lang="en-US" sz="2800" dirty="0">
                <a:solidFill>
                  <a:schemeClr val="bg1"/>
                </a:solidFill>
              </a:rPr>
              <a:t> ZZP-</a:t>
            </a:r>
            <a:r>
              <a:rPr lang="en-US" sz="2800" dirty="0" err="1">
                <a:solidFill>
                  <a:schemeClr val="bg1"/>
                </a:solidFill>
              </a:rPr>
              <a:t>ers</a:t>
            </a:r>
            <a:r>
              <a:rPr lang="en-US" sz="2800" dirty="0">
                <a:solidFill>
                  <a:schemeClr val="bg1"/>
                </a:solidFill>
              </a:rPr>
              <a:t>, </a:t>
            </a:r>
            <a:r>
              <a:rPr lang="en-US" sz="2800" dirty="0" err="1">
                <a:solidFill>
                  <a:schemeClr val="bg1"/>
                </a:solidFill>
              </a:rPr>
              <a:t>franchisenemer</a:t>
            </a:r>
            <a:r>
              <a:rPr lang="en-US" sz="2800" dirty="0">
                <a:solidFill>
                  <a:schemeClr val="bg1"/>
                </a:solidFill>
              </a:rPr>
              <a:t> en </a:t>
            </a:r>
            <a:r>
              <a:rPr lang="en-US" sz="2800" dirty="0" err="1">
                <a:solidFill>
                  <a:schemeClr val="bg1"/>
                </a:solidFill>
              </a:rPr>
              <a:t>onderaannemers</a:t>
            </a:r>
            <a:r>
              <a:rPr lang="en-US" sz="2800" dirty="0">
                <a:solidFill>
                  <a:schemeClr val="bg1"/>
                </a:solidFill>
              </a:rPr>
              <a:t>. En hoe </a:t>
            </a:r>
            <a:r>
              <a:rPr lang="en-US" sz="2800" dirty="0" err="1">
                <a:solidFill>
                  <a:schemeClr val="bg1"/>
                </a:solidFill>
              </a:rPr>
              <a:t>dit</a:t>
            </a:r>
            <a:r>
              <a:rPr lang="en-US" sz="2800" dirty="0">
                <a:solidFill>
                  <a:schemeClr val="bg1"/>
                </a:solidFill>
              </a:rPr>
              <a:t> </a:t>
            </a:r>
            <a:r>
              <a:rPr lang="en-US" sz="2800" dirty="0" err="1">
                <a:solidFill>
                  <a:schemeClr val="bg1"/>
                </a:solidFill>
              </a:rPr>
              <a:t>zich</a:t>
            </a:r>
            <a:r>
              <a:rPr lang="en-US" sz="2800" dirty="0">
                <a:solidFill>
                  <a:schemeClr val="bg1"/>
                </a:solidFill>
              </a:rPr>
              <a:t> </a:t>
            </a:r>
            <a:r>
              <a:rPr lang="en-US" sz="2800" dirty="0" err="1">
                <a:solidFill>
                  <a:schemeClr val="bg1"/>
                </a:solidFill>
              </a:rPr>
              <a:t>verhoudt</a:t>
            </a:r>
            <a:r>
              <a:rPr lang="en-US" sz="2800" dirty="0">
                <a:solidFill>
                  <a:schemeClr val="bg1"/>
                </a:solidFill>
              </a:rPr>
              <a:t> tot </a:t>
            </a:r>
            <a:r>
              <a:rPr lang="en-US" sz="2800" dirty="0" err="1">
                <a:solidFill>
                  <a:schemeClr val="bg1"/>
                </a:solidFill>
              </a:rPr>
              <a:t>verlagen</a:t>
            </a:r>
            <a:r>
              <a:rPr lang="en-US" sz="2800" dirty="0">
                <a:solidFill>
                  <a:schemeClr val="bg1"/>
                </a:solidFill>
              </a:rPr>
              <a:t> </a:t>
            </a:r>
            <a:r>
              <a:rPr lang="en-US" sz="2800" dirty="0" err="1">
                <a:solidFill>
                  <a:schemeClr val="bg1"/>
                </a:solidFill>
              </a:rPr>
              <a:t>administratieve</a:t>
            </a:r>
            <a:r>
              <a:rPr lang="en-US" sz="2800" dirty="0">
                <a:solidFill>
                  <a:schemeClr val="bg1"/>
                </a:solidFill>
              </a:rPr>
              <a:t> </a:t>
            </a:r>
            <a:r>
              <a:rPr lang="en-US" sz="2800" dirty="0" err="1">
                <a:solidFill>
                  <a:schemeClr val="bg1"/>
                </a:solidFill>
              </a:rPr>
              <a:t>lasten</a:t>
            </a:r>
            <a:r>
              <a:rPr lang="en-US" sz="2800" dirty="0">
                <a:solidFill>
                  <a:schemeClr val="bg1"/>
                </a:solidFill>
              </a:rPr>
              <a:t>. </a:t>
            </a:r>
            <a:br>
              <a:rPr lang="en-US" sz="2800" dirty="0"/>
            </a:br>
            <a:r>
              <a:rPr lang="en-US" sz="2800" dirty="0">
                <a:solidFill>
                  <a:schemeClr val="bg1"/>
                </a:solidFill>
              </a:rPr>
              <a:t>(2)</a:t>
            </a:r>
            <a:endParaRPr lang="en-US" sz="2800" kern="1200" dirty="0">
              <a:solidFill>
                <a:schemeClr val="bg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jdelijke aanduiding voor inhoud 4">
            <a:extLst>
              <a:ext uri="{FF2B5EF4-FFF2-40B4-BE49-F238E27FC236}">
                <a16:creationId xmlns:a16="http://schemas.microsoft.com/office/drawing/2014/main" id="{FC4EA73E-A228-4E4F-92ED-C220965AA506}"/>
              </a:ext>
            </a:extLst>
          </p:cNvPr>
          <p:cNvSpPr>
            <a:spLocks noGrp="1"/>
          </p:cNvSpPr>
          <p:nvPr>
            <p:ph sz="half" idx="2"/>
          </p:nvPr>
        </p:nvSpPr>
        <p:spPr>
          <a:xfrm>
            <a:off x="4447308" y="591344"/>
            <a:ext cx="7186527" cy="5585619"/>
          </a:xfrm>
        </p:spPr>
        <p:txBody>
          <a:bodyPr vert="horz" lIns="91440" tIns="45720" rIns="91440" bIns="45720" rtlCol="0" anchor="ctr">
            <a:normAutofit/>
          </a:bodyPr>
          <a:lstStyle/>
          <a:p>
            <a:pPr marL="0" indent="0">
              <a:buNone/>
            </a:pPr>
            <a:r>
              <a:rPr lang="nl-NL" sz="1800" dirty="0">
                <a:effectLst/>
              </a:rPr>
              <a:t>Hoofdaannemer: </a:t>
            </a:r>
          </a:p>
          <a:p>
            <a:pPr marL="0" indent="0">
              <a:buNone/>
            </a:pPr>
            <a:r>
              <a:rPr lang="nl-NL" sz="1800" dirty="0">
                <a:effectLst/>
              </a:rPr>
              <a:t>opdrachtnemer richting de Gemeente en opdrachtgever richting zijn</a:t>
            </a:r>
            <a:r>
              <a:rPr lang="nl-NL" sz="1800" dirty="0"/>
              <a:t> </a:t>
            </a:r>
            <a:r>
              <a:rPr lang="nl-NL" sz="1800" dirty="0">
                <a:effectLst/>
              </a:rPr>
              <a:t>onderaannemers. De hoofdaannemer is verantwoordelijk en aansprakelijk voor het</a:t>
            </a:r>
            <a:r>
              <a:rPr lang="nl-NL" sz="1800" dirty="0"/>
              <a:t> </a:t>
            </a:r>
            <a:r>
              <a:rPr lang="nl-NL" sz="1800" dirty="0">
                <a:effectLst/>
              </a:rPr>
              <a:t>vormgeven van het aanbod aan maatschappelijke ondersteuning voor de cliënt, de</a:t>
            </a:r>
            <a:r>
              <a:rPr lang="nl-NL" sz="1800" dirty="0"/>
              <a:t> </a:t>
            </a:r>
            <a:r>
              <a:rPr lang="nl-NL" sz="1800" dirty="0">
                <a:effectLst/>
              </a:rPr>
              <a:t>verantwoording aan de Gemeente én de </a:t>
            </a:r>
            <a:r>
              <a:rPr lang="nl-NL" sz="1800" dirty="0" err="1">
                <a:effectLst/>
              </a:rPr>
              <a:t>contractering</a:t>
            </a:r>
            <a:r>
              <a:rPr lang="nl-NL" sz="1800" dirty="0">
                <a:effectLst/>
              </a:rPr>
              <a:t> en financiële afhandeling</a:t>
            </a:r>
            <a:r>
              <a:rPr lang="nl-NL" sz="1800" dirty="0"/>
              <a:t> </a:t>
            </a:r>
            <a:r>
              <a:rPr lang="nl-NL" sz="1800" dirty="0">
                <a:effectLst/>
              </a:rPr>
              <a:t>richting onderaannemers.</a:t>
            </a:r>
            <a:endParaRPr lang="nl-NL" sz="1800" dirty="0"/>
          </a:p>
          <a:p>
            <a:pPr marL="0" indent="0">
              <a:buNone/>
            </a:pPr>
            <a:endParaRPr lang="nl-NL" sz="1800" dirty="0">
              <a:effectLst/>
            </a:endParaRPr>
          </a:p>
          <a:p>
            <a:pPr marL="0" indent="0">
              <a:buNone/>
            </a:pPr>
            <a:r>
              <a:rPr lang="nl-NL" sz="1800" dirty="0">
                <a:effectLst/>
              </a:rPr>
              <a:t>Onderaannemer: </a:t>
            </a:r>
          </a:p>
          <a:p>
            <a:pPr marL="0" indent="0">
              <a:buNone/>
            </a:pPr>
            <a:r>
              <a:rPr lang="nl-NL" sz="1800" dirty="0">
                <a:effectLst/>
              </a:rPr>
              <a:t>een Aanbieder die in opdracht van de hoofdaannemer</a:t>
            </a:r>
            <a:r>
              <a:rPr lang="nl-NL" sz="1800" dirty="0"/>
              <a:t> </a:t>
            </a:r>
            <a:r>
              <a:rPr lang="nl-NL" sz="1800" dirty="0">
                <a:effectLst/>
              </a:rPr>
              <a:t>maatschappelijke ondersteuning levert aan de cliënten ter uitvoering van de daartoe</a:t>
            </a:r>
            <a:r>
              <a:rPr lang="nl-NL" sz="1800" dirty="0"/>
              <a:t> </a:t>
            </a:r>
            <a:r>
              <a:rPr lang="nl-NL" sz="1800" dirty="0">
                <a:effectLst/>
              </a:rPr>
              <a:t>door de gemeente met de hoofdaannemer aangegane overeenkomst. </a:t>
            </a:r>
            <a:r>
              <a:rPr lang="nl-NL" sz="1800" b="1" dirty="0">
                <a:effectLst/>
              </a:rPr>
              <a:t>Een zelfstandige</a:t>
            </a:r>
            <a:r>
              <a:rPr lang="nl-NL" sz="1800" b="1" dirty="0"/>
              <a:t> </a:t>
            </a:r>
            <a:r>
              <a:rPr lang="nl-NL" sz="1800" b="1" dirty="0">
                <a:effectLst/>
              </a:rPr>
              <a:t>zonder personeel die via een hoofdaannemer ondersteuning levert, coöperatieleden en</a:t>
            </a:r>
            <a:r>
              <a:rPr lang="nl-NL" sz="1800" b="1" dirty="0"/>
              <a:t> </a:t>
            </a:r>
            <a:r>
              <a:rPr lang="nl-NL" sz="1800" b="1" dirty="0">
                <a:effectLst/>
              </a:rPr>
              <a:t>franchisenemers zijn onderaannemer.</a:t>
            </a:r>
          </a:p>
          <a:p>
            <a:pPr marL="0" indent="0">
              <a:buNone/>
            </a:pPr>
            <a:endParaRPr lang="en-US" dirty="0"/>
          </a:p>
        </p:txBody>
      </p:sp>
    </p:spTree>
    <p:extLst>
      <p:ext uri="{BB962C8B-B14F-4D97-AF65-F5344CB8AC3E}">
        <p14:creationId xmlns:p14="http://schemas.microsoft.com/office/powerpoint/2010/main" val="232205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sz="2800" kern="1200" dirty="0">
                <a:solidFill>
                  <a:srgbClr val="FFFFFF"/>
                </a:solidFill>
                <a:latin typeface="+mj-lt"/>
                <a:ea typeface="+mj-ea"/>
                <a:cs typeface="+mj-cs"/>
              </a:rPr>
              <a:t>Antwoord:</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dirty="0">
                <a:solidFill>
                  <a:schemeClr val="bg1"/>
                </a:solidFill>
              </a:rPr>
              <a:t>huidige </a:t>
            </a:r>
            <a:r>
              <a:rPr lang="en-US" sz="2800" dirty="0" err="1">
                <a:solidFill>
                  <a:schemeClr val="bg1"/>
                </a:solidFill>
              </a:rPr>
              <a:t>afspraken</a:t>
            </a:r>
            <a:r>
              <a:rPr lang="en-US" sz="2800" dirty="0">
                <a:solidFill>
                  <a:schemeClr val="bg1"/>
                </a:solidFill>
              </a:rPr>
              <a:t> </a:t>
            </a:r>
            <a:r>
              <a:rPr lang="en-US" sz="2800" dirty="0" err="1">
                <a:solidFill>
                  <a:schemeClr val="bg1"/>
                </a:solidFill>
              </a:rPr>
              <a:t>voor</a:t>
            </a:r>
            <a:r>
              <a:rPr lang="en-US" sz="2800" dirty="0">
                <a:solidFill>
                  <a:schemeClr val="bg1"/>
                </a:solidFill>
              </a:rPr>
              <a:t> ZZP-</a:t>
            </a:r>
            <a:r>
              <a:rPr lang="en-US" sz="2800" dirty="0" err="1">
                <a:solidFill>
                  <a:schemeClr val="bg1"/>
                </a:solidFill>
              </a:rPr>
              <a:t>ers</a:t>
            </a:r>
            <a:r>
              <a:rPr lang="en-US" sz="2800" dirty="0">
                <a:solidFill>
                  <a:schemeClr val="bg1"/>
                </a:solidFill>
              </a:rPr>
              <a:t>, </a:t>
            </a:r>
            <a:r>
              <a:rPr lang="en-US" sz="2800" dirty="0" err="1">
                <a:solidFill>
                  <a:schemeClr val="bg1"/>
                </a:solidFill>
              </a:rPr>
              <a:t>franchisenemer</a:t>
            </a:r>
            <a:r>
              <a:rPr lang="en-US" sz="2800" dirty="0">
                <a:solidFill>
                  <a:schemeClr val="bg1"/>
                </a:solidFill>
              </a:rPr>
              <a:t> en </a:t>
            </a:r>
            <a:r>
              <a:rPr lang="en-US" sz="2800" dirty="0" err="1">
                <a:solidFill>
                  <a:schemeClr val="bg1"/>
                </a:solidFill>
              </a:rPr>
              <a:t>onderaannemers</a:t>
            </a:r>
            <a:r>
              <a:rPr lang="en-US" sz="2800" dirty="0">
                <a:solidFill>
                  <a:schemeClr val="bg1"/>
                </a:solidFill>
              </a:rPr>
              <a:t>. En hoe </a:t>
            </a:r>
            <a:r>
              <a:rPr lang="en-US" sz="2800" dirty="0" err="1">
                <a:solidFill>
                  <a:schemeClr val="bg1"/>
                </a:solidFill>
              </a:rPr>
              <a:t>dit</a:t>
            </a:r>
            <a:r>
              <a:rPr lang="en-US" sz="2800" dirty="0">
                <a:solidFill>
                  <a:schemeClr val="bg1"/>
                </a:solidFill>
              </a:rPr>
              <a:t> </a:t>
            </a:r>
            <a:r>
              <a:rPr lang="en-US" sz="2800" dirty="0" err="1">
                <a:solidFill>
                  <a:schemeClr val="bg1"/>
                </a:solidFill>
              </a:rPr>
              <a:t>zich</a:t>
            </a:r>
            <a:r>
              <a:rPr lang="en-US" sz="2800" dirty="0">
                <a:solidFill>
                  <a:schemeClr val="bg1"/>
                </a:solidFill>
              </a:rPr>
              <a:t> </a:t>
            </a:r>
            <a:r>
              <a:rPr lang="en-US" sz="2800" dirty="0" err="1">
                <a:solidFill>
                  <a:schemeClr val="bg1"/>
                </a:solidFill>
              </a:rPr>
              <a:t>verhoudt</a:t>
            </a:r>
            <a:r>
              <a:rPr lang="en-US" sz="2800" dirty="0">
                <a:solidFill>
                  <a:schemeClr val="bg1"/>
                </a:solidFill>
              </a:rPr>
              <a:t> tot </a:t>
            </a:r>
            <a:r>
              <a:rPr lang="en-US" sz="2800" dirty="0" err="1">
                <a:solidFill>
                  <a:schemeClr val="bg1"/>
                </a:solidFill>
              </a:rPr>
              <a:t>verlagen</a:t>
            </a:r>
            <a:r>
              <a:rPr lang="en-US" sz="2800" dirty="0">
                <a:solidFill>
                  <a:schemeClr val="bg1"/>
                </a:solidFill>
              </a:rPr>
              <a:t> </a:t>
            </a:r>
            <a:r>
              <a:rPr lang="en-US" sz="2800" dirty="0" err="1">
                <a:solidFill>
                  <a:schemeClr val="bg1"/>
                </a:solidFill>
              </a:rPr>
              <a:t>administratieve</a:t>
            </a:r>
            <a:r>
              <a:rPr lang="en-US" sz="2800" dirty="0">
                <a:solidFill>
                  <a:schemeClr val="bg1"/>
                </a:solidFill>
              </a:rPr>
              <a:t> </a:t>
            </a:r>
            <a:r>
              <a:rPr lang="en-US" sz="2800" dirty="0" err="1">
                <a:solidFill>
                  <a:schemeClr val="bg1"/>
                </a:solidFill>
              </a:rPr>
              <a:t>lasten</a:t>
            </a:r>
            <a:r>
              <a:rPr lang="en-US" sz="2800" dirty="0">
                <a:solidFill>
                  <a:schemeClr val="bg1"/>
                </a:solidFill>
              </a:rPr>
              <a:t>. </a:t>
            </a:r>
            <a:br>
              <a:rPr lang="en-US" sz="2800" dirty="0"/>
            </a:br>
            <a:r>
              <a:rPr lang="en-US" sz="2800" dirty="0">
                <a:solidFill>
                  <a:schemeClr val="bg1"/>
                </a:solidFill>
              </a:rPr>
              <a:t>(3)</a:t>
            </a:r>
            <a:endParaRPr lang="en-US" sz="2800" kern="1200" dirty="0">
              <a:solidFill>
                <a:schemeClr val="bg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jdelijke aanduiding voor inhoud 4">
            <a:extLst>
              <a:ext uri="{FF2B5EF4-FFF2-40B4-BE49-F238E27FC236}">
                <a16:creationId xmlns:a16="http://schemas.microsoft.com/office/drawing/2014/main" id="{FC4EA73E-A228-4E4F-92ED-C220965AA506}"/>
              </a:ext>
            </a:extLst>
          </p:cNvPr>
          <p:cNvSpPr>
            <a:spLocks noGrp="1"/>
          </p:cNvSpPr>
          <p:nvPr>
            <p:ph sz="half" idx="2"/>
          </p:nvPr>
        </p:nvSpPr>
        <p:spPr>
          <a:xfrm>
            <a:off x="4447308" y="591344"/>
            <a:ext cx="7357699" cy="5947568"/>
          </a:xfrm>
        </p:spPr>
        <p:txBody>
          <a:bodyPr vert="horz" lIns="91440" tIns="45720" rIns="91440" bIns="45720" rtlCol="0" anchor="ctr">
            <a:normAutofit fontScale="47500" lnSpcReduction="20000"/>
          </a:bodyPr>
          <a:lstStyle/>
          <a:p>
            <a:pPr marL="0" indent="0">
              <a:lnSpc>
                <a:spcPct val="120000"/>
              </a:lnSpc>
              <a:spcAft>
                <a:spcPts val="600"/>
              </a:spcAft>
              <a:buNone/>
            </a:pPr>
            <a:r>
              <a:rPr lang="nl-NL" sz="2500" b="1" dirty="0">
                <a:effectLst/>
              </a:rPr>
              <a:t>Artikel 3.9: Hoofd- en </a:t>
            </a:r>
            <a:r>
              <a:rPr lang="nl-NL" sz="2500" b="1" dirty="0" err="1">
                <a:effectLst/>
              </a:rPr>
              <a:t>onderaanneming</a:t>
            </a:r>
            <a:endParaRPr lang="nl-NL" sz="2500" b="1" dirty="0">
              <a:effectLst/>
            </a:endParaRPr>
          </a:p>
          <a:p>
            <a:pPr marL="0" indent="0">
              <a:lnSpc>
                <a:spcPct val="120000"/>
              </a:lnSpc>
              <a:spcBef>
                <a:spcPts val="0"/>
              </a:spcBef>
              <a:buNone/>
            </a:pPr>
            <a:r>
              <a:rPr lang="nl-NL" sz="2500" dirty="0">
                <a:effectLst/>
              </a:rPr>
              <a:t>3.9.1</a:t>
            </a:r>
          </a:p>
          <a:p>
            <a:pPr marL="0" indent="0">
              <a:lnSpc>
                <a:spcPct val="120000"/>
              </a:lnSpc>
              <a:spcBef>
                <a:spcPts val="0"/>
              </a:spcBef>
              <a:buNone/>
            </a:pPr>
            <a:r>
              <a:rPr lang="nl-NL" sz="2500" dirty="0">
                <a:effectLst/>
              </a:rPr>
              <a:t>De Aanbieder meldt in </a:t>
            </a:r>
            <a:r>
              <a:rPr lang="nl-NL" sz="2500" dirty="0" err="1">
                <a:effectLst/>
              </a:rPr>
              <a:t>onderaanneming</a:t>
            </a:r>
            <a:r>
              <a:rPr lang="nl-NL" sz="2500" dirty="0">
                <a:effectLst/>
              </a:rPr>
              <a:t> te verlenen maatschappelijke ondersteuning vooraf</a:t>
            </a:r>
            <a:r>
              <a:rPr lang="nl-NL" sz="2500" dirty="0"/>
              <a:t> </a:t>
            </a:r>
            <a:r>
              <a:rPr lang="nl-NL" sz="2500" dirty="0">
                <a:effectLst/>
              </a:rPr>
              <a:t>bij de Gemeente. </a:t>
            </a:r>
            <a:r>
              <a:rPr lang="nl-NL" sz="2500" b="1" dirty="0">
                <a:effectLst/>
              </a:rPr>
              <a:t>Voor de inzet van een onderaannemer heeft de Aanbieder schriftelijke</a:t>
            </a:r>
            <a:r>
              <a:rPr lang="nl-NL" sz="2500" b="1" dirty="0"/>
              <a:t> </a:t>
            </a:r>
            <a:r>
              <a:rPr lang="nl-NL" sz="2500" b="1" dirty="0">
                <a:effectLst/>
              </a:rPr>
              <a:t>toestemming nodig van de Gemeente, tenzij sprake is van een zelfstandige zonder personeel.</a:t>
            </a:r>
            <a:r>
              <a:rPr lang="nl-NL" sz="2500" dirty="0">
                <a:effectLst/>
              </a:rPr>
              <a:t> De Gemeente neemt daarbij wet- en regelgeving in acht.</a:t>
            </a:r>
          </a:p>
          <a:p>
            <a:pPr marL="0" indent="0">
              <a:lnSpc>
                <a:spcPct val="120000"/>
              </a:lnSpc>
              <a:buNone/>
            </a:pPr>
            <a:r>
              <a:rPr lang="nl-NL" sz="2500" dirty="0">
                <a:effectLst/>
              </a:rPr>
              <a:t>3.9.2</a:t>
            </a:r>
          </a:p>
          <a:p>
            <a:pPr marL="0" indent="0">
              <a:lnSpc>
                <a:spcPct val="120000"/>
              </a:lnSpc>
              <a:spcBef>
                <a:spcPts val="0"/>
              </a:spcBef>
              <a:buNone/>
            </a:pPr>
            <a:r>
              <a:rPr lang="nl-NL" sz="2500" dirty="0">
                <a:effectLst/>
              </a:rPr>
              <a:t>De Aanbieder schakelt voor eigen rekening en risico een onderaannemer in; dit doet niet af</a:t>
            </a:r>
            <a:r>
              <a:rPr lang="nl-NL" sz="2500" dirty="0"/>
              <a:t> </a:t>
            </a:r>
            <a:r>
              <a:rPr lang="nl-NL" sz="2500" dirty="0">
                <a:effectLst/>
              </a:rPr>
              <a:t>aan de verplichtingen die Aanbieder heeft op basis van deze overeenkomst. De</a:t>
            </a:r>
            <a:r>
              <a:rPr lang="nl-NL" sz="2500" dirty="0"/>
              <a:t> </a:t>
            </a:r>
            <a:r>
              <a:rPr lang="nl-NL" sz="2500" dirty="0">
                <a:effectLst/>
              </a:rPr>
              <a:t>onderaannemer dient in ieder geval aantoonbaar in het bezit te zijn van een inschrijving in het</a:t>
            </a:r>
            <a:r>
              <a:rPr lang="nl-NL" sz="2500" dirty="0"/>
              <a:t> </a:t>
            </a:r>
            <a:r>
              <a:rPr lang="nl-NL" sz="2500" dirty="0">
                <a:effectLst/>
              </a:rPr>
              <a:t>Handelsregister. Ook dient er geen bestuurs- of strafrechtelijke maatregel van kracht te zijn</a:t>
            </a:r>
            <a:r>
              <a:rPr lang="nl-NL" sz="2500" dirty="0"/>
              <a:t> </a:t>
            </a:r>
            <a:r>
              <a:rPr lang="nl-NL" sz="2500" dirty="0">
                <a:effectLst/>
              </a:rPr>
              <a:t>bij de onderaannemer of een onderzoek naar vermoeden van fraude bij de onderaannemer plaats te vinden.</a:t>
            </a:r>
          </a:p>
          <a:p>
            <a:pPr marL="0" indent="0">
              <a:lnSpc>
                <a:spcPct val="120000"/>
              </a:lnSpc>
              <a:buNone/>
            </a:pPr>
            <a:r>
              <a:rPr lang="nl-NL" sz="2500" dirty="0">
                <a:effectLst/>
              </a:rPr>
              <a:t>3.9.3</a:t>
            </a:r>
          </a:p>
          <a:p>
            <a:pPr marL="0" indent="0">
              <a:lnSpc>
                <a:spcPct val="120000"/>
              </a:lnSpc>
              <a:spcBef>
                <a:spcPts val="0"/>
              </a:spcBef>
              <a:buNone/>
            </a:pPr>
            <a:r>
              <a:rPr lang="nl-NL" sz="2500" dirty="0">
                <a:effectLst/>
              </a:rPr>
              <a:t>De Aanbieder als hoofdaannemer garandeert dat de maatschappelijke ondersteuning door de</a:t>
            </a:r>
            <a:r>
              <a:rPr lang="nl-NL" sz="2500" dirty="0"/>
              <a:t> </a:t>
            </a:r>
            <a:r>
              <a:rPr lang="nl-NL" sz="2500" dirty="0">
                <a:effectLst/>
              </a:rPr>
              <a:t>onderaannemer(s) aan dezelfde eisen voldoet als die zijn gesteld aan de maatschappelijke</a:t>
            </a:r>
            <a:r>
              <a:rPr lang="nl-NL" sz="2500" dirty="0"/>
              <a:t> </a:t>
            </a:r>
            <a:r>
              <a:rPr lang="nl-NL" sz="2500" dirty="0">
                <a:effectLst/>
              </a:rPr>
              <a:t>ondersteuning geleverd door de Aanbieder zelf.</a:t>
            </a:r>
          </a:p>
          <a:p>
            <a:pPr marL="0" indent="0">
              <a:lnSpc>
                <a:spcPct val="120000"/>
              </a:lnSpc>
              <a:buNone/>
            </a:pPr>
            <a:r>
              <a:rPr lang="nl-NL" sz="2500" dirty="0">
                <a:effectLst/>
              </a:rPr>
              <a:t>3.9.4</a:t>
            </a:r>
          </a:p>
          <a:p>
            <a:pPr marL="0" indent="0">
              <a:lnSpc>
                <a:spcPct val="120000"/>
              </a:lnSpc>
              <a:spcBef>
                <a:spcPts val="0"/>
              </a:spcBef>
              <a:buNone/>
            </a:pPr>
            <a:r>
              <a:rPr lang="nl-NL" sz="2500" dirty="0">
                <a:effectLst/>
              </a:rPr>
              <a:t>De hoofdaannemer geeft de Gemeente desgevraagd nadere informatie over de onderaannemer. In voorkomend geval kunnen Partijen </a:t>
            </a:r>
            <a:r>
              <a:rPr lang="nl-NL" sz="2500" b="1" dirty="0">
                <a:effectLst/>
              </a:rPr>
              <a:t>nadere afspraken maken </a:t>
            </a:r>
            <a:r>
              <a:rPr lang="nl-NL" sz="2500" dirty="0">
                <a:effectLst/>
              </a:rPr>
              <a:t>met</a:t>
            </a:r>
            <a:r>
              <a:rPr lang="nl-NL" sz="2500" dirty="0"/>
              <a:t> </a:t>
            </a:r>
            <a:r>
              <a:rPr lang="nl-NL" sz="2500" dirty="0">
                <a:effectLst/>
              </a:rPr>
              <a:t>betrekking tot de </a:t>
            </a:r>
            <a:r>
              <a:rPr lang="nl-NL" sz="2500" dirty="0" err="1">
                <a:effectLst/>
              </a:rPr>
              <a:t>onderaanneming</a:t>
            </a:r>
            <a:r>
              <a:rPr lang="nl-NL" sz="2500" dirty="0">
                <a:effectLst/>
              </a:rPr>
              <a:t> en deze vastleggen in deel 1 of 2 van de overeenkomst.</a:t>
            </a:r>
          </a:p>
          <a:p>
            <a:pPr marL="0" indent="0">
              <a:lnSpc>
                <a:spcPct val="120000"/>
              </a:lnSpc>
              <a:buNone/>
            </a:pPr>
            <a:r>
              <a:rPr lang="nl-NL" sz="2500" dirty="0">
                <a:effectLst/>
              </a:rPr>
              <a:t>3.9.5</a:t>
            </a:r>
          </a:p>
          <a:p>
            <a:pPr marL="0" indent="0">
              <a:lnSpc>
                <a:spcPct val="120000"/>
              </a:lnSpc>
              <a:spcBef>
                <a:spcPts val="0"/>
              </a:spcBef>
              <a:buNone/>
            </a:pPr>
            <a:r>
              <a:rPr lang="nl-NL" sz="2500" dirty="0">
                <a:effectLst/>
              </a:rPr>
              <a:t>De hoofdaannemer kan aantonen dat hij met alle onderaannemers afspraken heeft gemaakt die</a:t>
            </a:r>
            <a:r>
              <a:rPr lang="nl-NL" sz="2500" dirty="0"/>
              <a:t> </a:t>
            </a:r>
            <a:r>
              <a:rPr lang="nl-NL" sz="2500" dirty="0">
                <a:effectLst/>
              </a:rPr>
              <a:t>borgen dat zij geen onderaannemer(s) inschakelen voor de uitvoering van de maatschappelijke</a:t>
            </a:r>
            <a:r>
              <a:rPr lang="nl-NL" sz="2500" dirty="0"/>
              <a:t> </a:t>
            </a:r>
            <a:r>
              <a:rPr lang="nl-NL" sz="2500" dirty="0">
                <a:effectLst/>
              </a:rPr>
              <a:t>ondersteuning. Alleen met toestemming van de Gemeente aan de hoofdaannemer is het</a:t>
            </a:r>
            <a:r>
              <a:rPr lang="nl-NL" sz="2500" dirty="0"/>
              <a:t> </a:t>
            </a:r>
            <a:r>
              <a:rPr lang="nl-NL" sz="2500" dirty="0">
                <a:effectLst/>
              </a:rPr>
              <a:t>inschakelen van onderaannemer(s) door een onderaannemer toegestaan.</a:t>
            </a:r>
          </a:p>
          <a:p>
            <a:pPr marL="0" indent="0">
              <a:buNone/>
            </a:pPr>
            <a:endParaRPr lang="en-US" dirty="0"/>
          </a:p>
        </p:txBody>
      </p:sp>
    </p:spTree>
    <p:extLst>
      <p:ext uri="{BB962C8B-B14F-4D97-AF65-F5344CB8AC3E}">
        <p14:creationId xmlns:p14="http://schemas.microsoft.com/office/powerpoint/2010/main" val="300300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sz="2800" kern="1200" dirty="0">
                <a:solidFill>
                  <a:srgbClr val="FFFFFF"/>
                </a:solidFill>
                <a:latin typeface="+mj-lt"/>
                <a:ea typeface="+mj-ea"/>
                <a:cs typeface="+mj-cs"/>
              </a:rPr>
              <a:t>Antwoord:</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dirty="0">
                <a:solidFill>
                  <a:schemeClr val="bg1"/>
                </a:solidFill>
              </a:rPr>
              <a:t>huidige </a:t>
            </a:r>
            <a:r>
              <a:rPr lang="en-US" sz="2800" dirty="0" err="1">
                <a:solidFill>
                  <a:schemeClr val="bg1"/>
                </a:solidFill>
              </a:rPr>
              <a:t>afspraken</a:t>
            </a:r>
            <a:r>
              <a:rPr lang="en-US" sz="2800" dirty="0">
                <a:solidFill>
                  <a:schemeClr val="bg1"/>
                </a:solidFill>
              </a:rPr>
              <a:t> </a:t>
            </a:r>
            <a:r>
              <a:rPr lang="en-US" sz="2800" dirty="0" err="1">
                <a:solidFill>
                  <a:schemeClr val="bg1"/>
                </a:solidFill>
              </a:rPr>
              <a:t>voor</a:t>
            </a:r>
            <a:r>
              <a:rPr lang="en-US" sz="2800" dirty="0">
                <a:solidFill>
                  <a:schemeClr val="bg1"/>
                </a:solidFill>
              </a:rPr>
              <a:t> ZZP-</a:t>
            </a:r>
            <a:r>
              <a:rPr lang="en-US" sz="2800" dirty="0" err="1">
                <a:solidFill>
                  <a:schemeClr val="bg1"/>
                </a:solidFill>
              </a:rPr>
              <a:t>ers</a:t>
            </a:r>
            <a:r>
              <a:rPr lang="en-US" sz="2800" dirty="0">
                <a:solidFill>
                  <a:schemeClr val="bg1"/>
                </a:solidFill>
              </a:rPr>
              <a:t>, </a:t>
            </a:r>
            <a:r>
              <a:rPr lang="en-US" sz="2800" dirty="0" err="1">
                <a:solidFill>
                  <a:schemeClr val="bg1"/>
                </a:solidFill>
              </a:rPr>
              <a:t>franchisenemer</a:t>
            </a:r>
            <a:r>
              <a:rPr lang="en-US" sz="2800" dirty="0">
                <a:solidFill>
                  <a:schemeClr val="bg1"/>
                </a:solidFill>
              </a:rPr>
              <a:t> en </a:t>
            </a:r>
            <a:r>
              <a:rPr lang="en-US" sz="2800" dirty="0" err="1">
                <a:solidFill>
                  <a:schemeClr val="bg1"/>
                </a:solidFill>
              </a:rPr>
              <a:t>onderaannemers</a:t>
            </a:r>
            <a:r>
              <a:rPr lang="en-US" sz="2800" dirty="0">
                <a:solidFill>
                  <a:schemeClr val="bg1"/>
                </a:solidFill>
              </a:rPr>
              <a:t>. En hoe </a:t>
            </a:r>
            <a:r>
              <a:rPr lang="en-US" sz="2800" dirty="0" err="1">
                <a:solidFill>
                  <a:schemeClr val="bg1"/>
                </a:solidFill>
              </a:rPr>
              <a:t>dit</a:t>
            </a:r>
            <a:r>
              <a:rPr lang="en-US" sz="2800" dirty="0">
                <a:solidFill>
                  <a:schemeClr val="bg1"/>
                </a:solidFill>
              </a:rPr>
              <a:t> </a:t>
            </a:r>
            <a:r>
              <a:rPr lang="en-US" sz="2800" dirty="0" err="1">
                <a:solidFill>
                  <a:schemeClr val="bg1"/>
                </a:solidFill>
              </a:rPr>
              <a:t>zich</a:t>
            </a:r>
            <a:r>
              <a:rPr lang="en-US" sz="2800" dirty="0">
                <a:solidFill>
                  <a:schemeClr val="bg1"/>
                </a:solidFill>
              </a:rPr>
              <a:t> </a:t>
            </a:r>
            <a:r>
              <a:rPr lang="en-US" sz="2800" dirty="0" err="1">
                <a:solidFill>
                  <a:schemeClr val="bg1"/>
                </a:solidFill>
              </a:rPr>
              <a:t>verhoudt</a:t>
            </a:r>
            <a:r>
              <a:rPr lang="en-US" sz="2800" dirty="0">
                <a:solidFill>
                  <a:schemeClr val="bg1"/>
                </a:solidFill>
              </a:rPr>
              <a:t> tot </a:t>
            </a:r>
            <a:r>
              <a:rPr lang="en-US" sz="2800" dirty="0" err="1">
                <a:solidFill>
                  <a:schemeClr val="bg1"/>
                </a:solidFill>
              </a:rPr>
              <a:t>verlagen</a:t>
            </a:r>
            <a:r>
              <a:rPr lang="en-US" sz="2800" dirty="0">
                <a:solidFill>
                  <a:schemeClr val="bg1"/>
                </a:solidFill>
              </a:rPr>
              <a:t> </a:t>
            </a:r>
            <a:r>
              <a:rPr lang="en-US" sz="2800" dirty="0" err="1">
                <a:solidFill>
                  <a:schemeClr val="bg1"/>
                </a:solidFill>
              </a:rPr>
              <a:t>administratieve</a:t>
            </a:r>
            <a:r>
              <a:rPr lang="en-US" sz="2800" dirty="0">
                <a:solidFill>
                  <a:schemeClr val="bg1"/>
                </a:solidFill>
              </a:rPr>
              <a:t> </a:t>
            </a:r>
            <a:r>
              <a:rPr lang="en-US" sz="2800" dirty="0" err="1">
                <a:solidFill>
                  <a:schemeClr val="bg1"/>
                </a:solidFill>
              </a:rPr>
              <a:t>lasten</a:t>
            </a:r>
            <a:r>
              <a:rPr lang="en-US" sz="2800" dirty="0">
                <a:solidFill>
                  <a:schemeClr val="bg1"/>
                </a:solidFill>
              </a:rPr>
              <a:t>. </a:t>
            </a:r>
            <a:br>
              <a:rPr lang="en-US" sz="2800" dirty="0"/>
            </a:br>
            <a:r>
              <a:rPr lang="en-US" sz="2800" dirty="0">
                <a:solidFill>
                  <a:schemeClr val="bg1"/>
                </a:solidFill>
              </a:rPr>
              <a:t>(4)</a:t>
            </a:r>
            <a:endParaRPr lang="en-US" sz="2800" kern="1200" dirty="0">
              <a:solidFill>
                <a:schemeClr val="bg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jdelijke aanduiding voor inhoud 4">
            <a:extLst>
              <a:ext uri="{FF2B5EF4-FFF2-40B4-BE49-F238E27FC236}">
                <a16:creationId xmlns:a16="http://schemas.microsoft.com/office/drawing/2014/main" id="{FC4EA73E-A228-4E4F-92ED-C220965AA506}"/>
              </a:ext>
            </a:extLst>
          </p:cNvPr>
          <p:cNvSpPr>
            <a:spLocks noGrp="1"/>
          </p:cNvSpPr>
          <p:nvPr>
            <p:ph sz="half" idx="2"/>
          </p:nvPr>
        </p:nvSpPr>
        <p:spPr>
          <a:xfrm>
            <a:off x="4447308" y="591344"/>
            <a:ext cx="7357699" cy="5947568"/>
          </a:xfrm>
        </p:spPr>
        <p:txBody>
          <a:bodyPr vert="horz" lIns="91440" tIns="45720" rIns="91440" bIns="45720" rtlCol="0" anchor="ctr">
            <a:normAutofit fontScale="25000" lnSpcReduction="20000"/>
          </a:bodyPr>
          <a:lstStyle/>
          <a:p>
            <a:pPr marL="0" indent="0">
              <a:lnSpc>
                <a:spcPct val="120000"/>
              </a:lnSpc>
              <a:buNone/>
            </a:pPr>
            <a:r>
              <a:rPr lang="nl-NL" sz="4800" b="1" dirty="0">
                <a:effectLst/>
              </a:rPr>
              <a:t>Artikel 1.28: Onderaannemers (in aanvulling op artikel 3.9.4)</a:t>
            </a:r>
          </a:p>
          <a:p>
            <a:pPr marL="0" indent="0">
              <a:lnSpc>
                <a:spcPct val="120000"/>
              </a:lnSpc>
              <a:buNone/>
            </a:pPr>
            <a:r>
              <a:rPr lang="nl-NL" sz="4800" dirty="0">
                <a:effectLst/>
              </a:rPr>
              <a:t>1.28.1</a:t>
            </a:r>
          </a:p>
          <a:p>
            <a:pPr marL="0" indent="0">
              <a:lnSpc>
                <a:spcPct val="120000"/>
              </a:lnSpc>
              <a:buNone/>
            </a:pPr>
            <a:r>
              <a:rPr lang="nl-NL" sz="4800" dirty="0">
                <a:effectLst/>
              </a:rPr>
              <a:t>Een hoofdaannemer zet uitsluitend één of meer onderaannemers aan in een situatie waarin hij</a:t>
            </a:r>
            <a:r>
              <a:rPr lang="nl-NL" sz="4800" dirty="0"/>
              <a:t> </a:t>
            </a:r>
            <a:r>
              <a:rPr lang="nl-NL" sz="4800" dirty="0">
                <a:effectLst/>
              </a:rPr>
              <a:t>zelf de capaciteit of het specialisme niet heeft om een inwoner van de benodigde</a:t>
            </a:r>
            <a:r>
              <a:rPr lang="nl-NL" sz="4800" dirty="0"/>
              <a:t> </a:t>
            </a:r>
            <a:r>
              <a:rPr lang="nl-NL" sz="4800" dirty="0">
                <a:effectLst/>
              </a:rPr>
              <a:t>ondersteuning te voorzien.</a:t>
            </a:r>
          </a:p>
          <a:p>
            <a:pPr marL="0" indent="0">
              <a:lnSpc>
                <a:spcPct val="120000"/>
              </a:lnSpc>
              <a:buNone/>
            </a:pPr>
            <a:r>
              <a:rPr lang="nl-NL" sz="4800" dirty="0">
                <a:effectLst/>
              </a:rPr>
              <a:t>1.28.2</a:t>
            </a:r>
          </a:p>
          <a:p>
            <a:pPr marL="0" indent="0">
              <a:lnSpc>
                <a:spcPct val="120000"/>
              </a:lnSpc>
              <a:buNone/>
            </a:pPr>
            <a:r>
              <a:rPr lang="nl-NL" sz="4800" dirty="0">
                <a:effectLst/>
              </a:rPr>
              <a:t>De onderaannemer:</a:t>
            </a:r>
          </a:p>
          <a:p>
            <a:pPr>
              <a:lnSpc>
                <a:spcPct val="120000"/>
              </a:lnSpc>
            </a:pPr>
            <a:r>
              <a:rPr lang="nl-NL" sz="4800" dirty="0">
                <a:effectLst/>
              </a:rPr>
              <a:t>Staat aantoonbaar ingeschreven in het Handelsregister van de Kamer van Koophandel</a:t>
            </a:r>
            <a:r>
              <a:rPr lang="nl-NL" sz="4800" dirty="0"/>
              <a:t> </a:t>
            </a:r>
            <a:r>
              <a:rPr lang="nl-NL" sz="4800" dirty="0">
                <a:effectLst/>
              </a:rPr>
              <a:t>met een SBI code van toepassing op de ondersteuning waarvoor de hoofdaannemer de</a:t>
            </a:r>
            <a:r>
              <a:rPr lang="nl-NL" sz="4800" dirty="0"/>
              <a:t> </a:t>
            </a:r>
            <a:r>
              <a:rPr lang="nl-NL" sz="4800" dirty="0">
                <a:effectLst/>
              </a:rPr>
              <a:t>onderaannemer inzet;</a:t>
            </a:r>
          </a:p>
          <a:p>
            <a:pPr>
              <a:lnSpc>
                <a:spcPct val="120000"/>
              </a:lnSpc>
            </a:pPr>
            <a:r>
              <a:rPr lang="nl-NL" sz="4800" dirty="0">
                <a:effectLst/>
              </a:rPr>
              <a:t>Beschikt op aanvraag van de Gemeente over een verklaring omtrent gedrag</a:t>
            </a:r>
            <a:r>
              <a:rPr lang="nl-NL" sz="4800" dirty="0"/>
              <a:t> </a:t>
            </a:r>
            <a:r>
              <a:rPr lang="nl-NL" sz="4800" dirty="0">
                <a:effectLst/>
              </a:rPr>
              <a:t>rechtspersoon (in het geval van een rechtspersoon) of natuurlijke persoon (in het geval van een natuurlijke persoon) niet ouder dan 24 kalendermaanden op het tijdstip van</a:t>
            </a:r>
            <a:r>
              <a:rPr lang="nl-NL" sz="4800" dirty="0"/>
              <a:t> </a:t>
            </a:r>
            <a:r>
              <a:rPr lang="nl-NL" sz="4800" dirty="0">
                <a:effectLst/>
              </a:rPr>
              <a:t>ontvangst door de Gemeente;</a:t>
            </a:r>
          </a:p>
          <a:p>
            <a:pPr>
              <a:lnSpc>
                <a:spcPct val="120000"/>
              </a:lnSpc>
            </a:pPr>
            <a:r>
              <a:rPr lang="nl-NL" sz="4800" dirty="0">
                <a:effectLst/>
              </a:rPr>
              <a:t>beschikt over een geldig certificaat voor kwaliteitsmanagement dat voldoet aan de</a:t>
            </a:r>
            <a:r>
              <a:rPr lang="nl-NL" sz="4800" dirty="0"/>
              <a:t> </a:t>
            </a:r>
            <a:r>
              <a:rPr lang="nl-NL" sz="4800" dirty="0">
                <a:effectLst/>
              </a:rPr>
              <a:t>eisen daaraan gesteld bij de beschrijving van de maatschappelijke ondersteuning in het productenboek in Bijlage 4.2 bij het productenboek waarvoor de hoofdaannemer de</a:t>
            </a:r>
            <a:r>
              <a:rPr lang="nl-NL" sz="4800" dirty="0"/>
              <a:t> </a:t>
            </a:r>
            <a:r>
              <a:rPr lang="nl-NL" sz="4800" dirty="0">
                <a:effectLst/>
              </a:rPr>
              <a:t>onderaannemer wil inzetten. Als de onderaannemer niet over een dergelijk geldig</a:t>
            </a:r>
            <a:r>
              <a:rPr lang="nl-NL" sz="4800" dirty="0"/>
              <a:t> </a:t>
            </a:r>
            <a:r>
              <a:rPr lang="nl-NL" sz="4800" dirty="0">
                <a:effectLst/>
              </a:rPr>
              <a:t>certificaat beschikt, is de onderaannemer gehouden aan te tonen dat het door de</a:t>
            </a:r>
            <a:r>
              <a:rPr lang="nl-NL" sz="4800" dirty="0"/>
              <a:t> </a:t>
            </a:r>
            <a:r>
              <a:rPr lang="nl-NL" sz="4800" dirty="0">
                <a:effectLst/>
              </a:rPr>
              <a:t>onderaannemer wel overgelegde certificaat gelijkwaardig is aan de opgesomde</a:t>
            </a:r>
            <a:r>
              <a:rPr lang="nl-NL" sz="4800" dirty="0"/>
              <a:t> </a:t>
            </a:r>
            <a:r>
              <a:rPr lang="nl-NL" sz="4800" dirty="0">
                <a:effectLst/>
              </a:rPr>
              <a:t>certificaten. De Gemeente aanvaardt gelijkwaardige certificaten en eigen kwaliteitshandboeken, mits is voorzien in audits door derden.</a:t>
            </a:r>
          </a:p>
          <a:p>
            <a:pPr>
              <a:lnSpc>
                <a:spcPct val="120000"/>
              </a:lnSpc>
            </a:pPr>
            <a:r>
              <a:rPr lang="nl-NL" sz="4800" dirty="0">
                <a:effectLst/>
              </a:rPr>
              <a:t>voldoet aan de diploma- en andere personele vereisten gesteld bij de beschrijving van</a:t>
            </a:r>
            <a:r>
              <a:rPr lang="nl-NL" sz="4800" dirty="0"/>
              <a:t> </a:t>
            </a:r>
            <a:r>
              <a:rPr lang="nl-NL" sz="4800" dirty="0">
                <a:effectLst/>
              </a:rPr>
              <a:t>de maatschappelijke ondersteuning in het productenboek in Bijlage 4.2 bij het</a:t>
            </a:r>
            <a:r>
              <a:rPr lang="nl-NL" sz="4800" dirty="0"/>
              <a:t> </a:t>
            </a:r>
            <a:r>
              <a:rPr lang="nl-NL" sz="4800" dirty="0">
                <a:effectLst/>
              </a:rPr>
              <a:t>productenboek waarvoor de hoofdaannemer de onderaannemer wil inzetten.</a:t>
            </a:r>
          </a:p>
          <a:p>
            <a:pPr marL="0" indent="0">
              <a:lnSpc>
                <a:spcPct val="120000"/>
              </a:lnSpc>
              <a:buNone/>
            </a:pPr>
            <a:r>
              <a:rPr lang="nl-NL" sz="4800" dirty="0">
                <a:effectLst/>
              </a:rPr>
              <a:t>1.28.3</a:t>
            </a:r>
          </a:p>
          <a:p>
            <a:pPr marL="0" indent="0">
              <a:lnSpc>
                <a:spcPct val="120000"/>
              </a:lnSpc>
              <a:spcBef>
                <a:spcPts val="0"/>
              </a:spcBef>
              <a:buNone/>
            </a:pPr>
            <a:r>
              <a:rPr lang="nl-NL" sz="4800" dirty="0">
                <a:effectLst/>
              </a:rPr>
              <a:t>Het inzetten van een onderaannemer die niet voldoet aan hetgeen gesteld in artikel 1.28.2</a:t>
            </a:r>
          </a:p>
          <a:p>
            <a:pPr marL="0" indent="0">
              <a:lnSpc>
                <a:spcPct val="120000"/>
              </a:lnSpc>
              <a:spcBef>
                <a:spcPts val="0"/>
              </a:spcBef>
              <a:buNone/>
            </a:pPr>
            <a:r>
              <a:rPr lang="nl-NL" sz="4800" dirty="0">
                <a:effectLst/>
              </a:rPr>
              <a:t>merkt de Gemeente aan als een tekortkoming in de nakoming van de hoofdaannemer.</a:t>
            </a:r>
          </a:p>
          <a:p>
            <a:pPr marL="0" indent="0">
              <a:buNone/>
            </a:pPr>
            <a:endParaRPr lang="en-US" dirty="0"/>
          </a:p>
        </p:txBody>
      </p:sp>
    </p:spTree>
    <p:extLst>
      <p:ext uri="{BB962C8B-B14F-4D97-AF65-F5344CB8AC3E}">
        <p14:creationId xmlns:p14="http://schemas.microsoft.com/office/powerpoint/2010/main" val="139068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CAA41226-25E2-B74B-A4B8-5E0176B63BFA}"/>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err="1"/>
              <a:t>Overige</a:t>
            </a:r>
            <a:r>
              <a:rPr lang="en-US" sz="2200" dirty="0"/>
              <a:t> </a:t>
            </a:r>
            <a:r>
              <a:rPr lang="en-US" sz="2200" dirty="0" err="1"/>
              <a:t>vragen</a:t>
            </a:r>
            <a:r>
              <a:rPr lang="en-US" sz="2200" dirty="0"/>
              <a:t> </a:t>
            </a:r>
            <a:r>
              <a:rPr lang="en-US" sz="2200" dirty="0" err="1"/>
              <a:t>digitale</a:t>
            </a:r>
            <a:r>
              <a:rPr lang="en-US" sz="2200" dirty="0"/>
              <a:t> </a:t>
            </a:r>
            <a:r>
              <a:rPr lang="en-US" sz="2200" dirty="0" err="1"/>
              <a:t>deelnemers</a:t>
            </a:r>
            <a:endParaRPr lang="en-US" sz="2200" dirty="0"/>
          </a:p>
        </p:txBody>
      </p:sp>
      <p:pic>
        <p:nvPicPr>
          <p:cNvPr id="4" name="Afbeelding 3" descr="Oudere man in een videogesprek">
            <a:extLst>
              <a:ext uri="{FF2B5EF4-FFF2-40B4-BE49-F238E27FC236}">
                <a16:creationId xmlns:a16="http://schemas.microsoft.com/office/drawing/2014/main" id="{D1C850F5-47CF-064F-98FB-9AC9788C0AC2}"/>
              </a:ext>
            </a:extLst>
          </p:cNvPr>
          <p:cNvPicPr>
            <a:picLocks noChangeAspect="1"/>
          </p:cNvPicPr>
          <p:nvPr/>
        </p:nvPicPr>
        <p:blipFill>
          <a:blip r:embed="rId2">
            <a:extLst>
              <a:ext uri="{28A0092B-C50C-407E-A947-70E740481C1C}">
                <a14:useLocalDpi xmlns:a14="http://schemas.microsoft.com/office/drawing/2010/main" val="0"/>
              </a:ext>
            </a:extLst>
          </a:blip>
          <a:srcRect l="13494" r="19552"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798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CCB1CA-6993-CD47-A30D-75F500372D9D}"/>
              </a:ext>
            </a:extLst>
          </p:cNvPr>
          <p:cNvSpPr>
            <a:spLocks noGrp="1"/>
          </p:cNvSpPr>
          <p:nvPr>
            <p:ph type="title"/>
          </p:nvPr>
        </p:nvSpPr>
        <p:spPr>
          <a:xfrm>
            <a:off x="841248" y="548640"/>
            <a:ext cx="3600860" cy="5431536"/>
          </a:xfrm>
        </p:spPr>
        <p:txBody>
          <a:bodyPr>
            <a:normAutofit/>
          </a:bodyPr>
          <a:lstStyle/>
          <a:p>
            <a:r>
              <a:rPr lang="nl-NL" sz="5400" dirty="0"/>
              <a:t>Ingebrachte vraag (1):</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94A290D-E7B0-0B4F-97C7-A8871B522227}"/>
              </a:ext>
            </a:extLst>
          </p:cNvPr>
          <p:cNvSpPr>
            <a:spLocks noGrp="1"/>
          </p:cNvSpPr>
          <p:nvPr>
            <p:ph idx="1"/>
          </p:nvPr>
        </p:nvSpPr>
        <p:spPr>
          <a:xfrm>
            <a:off x="5126418" y="552091"/>
            <a:ext cx="6224335" cy="5431536"/>
          </a:xfrm>
        </p:spPr>
        <p:txBody>
          <a:bodyPr anchor="ctr">
            <a:normAutofit/>
          </a:bodyPr>
          <a:lstStyle/>
          <a:p>
            <a:pPr marL="514350" indent="-514350">
              <a:buAutoNum type="arabicPeriod"/>
            </a:pPr>
            <a:r>
              <a:rPr lang="nl-NL" sz="2000" dirty="0"/>
              <a:t>Wij hebben de dialoogsessie 1 gevolgd via de luisterlink. Helaas is onderstaande vraag niet of niet volledig beantwoord. Wij willen graag weten wat de </a:t>
            </a:r>
            <a:r>
              <a:rPr lang="nl-NL" sz="2000" b="1" dirty="0"/>
              <a:t>gevolgen zijn van het besluit op het product Apeldoorn werkt mee</a:t>
            </a:r>
            <a:r>
              <a:rPr lang="nl-NL" sz="2000" dirty="0"/>
              <a:t>. Als organisatie hebben wij meerdere individuele trajecten en ontwikkeltrajecten vanuit dit product. Daarbij stelt de gemeente Apeldoorn een </a:t>
            </a:r>
            <a:r>
              <a:rPr lang="nl-NL" sz="2000" b="1" dirty="0"/>
              <a:t>omzet grens </a:t>
            </a:r>
            <a:r>
              <a:rPr lang="nl-NL" sz="2000" dirty="0"/>
              <a:t>in, terwijl zij zelf opdrachtgever zijn van het aantal trajecten dat organisaties toegekend krijgen. Wij hebben ruimte voor 24 deelnemers per dag deel, maar hebben nu slechts 6 deelnemers actief op onze werkplaatsen. Dit maakt dat de omzet niet voldoet aan de eisen.</a:t>
            </a:r>
          </a:p>
          <a:p>
            <a:pPr marL="0" indent="0">
              <a:buNone/>
              <a:tabLst>
                <a:tab pos="481013" algn="l"/>
              </a:tabLst>
            </a:pPr>
            <a:r>
              <a:rPr lang="nl-NL" sz="2000" dirty="0"/>
              <a:t>	</a:t>
            </a:r>
            <a:r>
              <a:rPr lang="nl-NL" sz="2000" b="1" dirty="0"/>
              <a:t>Hoe gaat de gemeente zorgdragen voor een omzet 	groei om te kunnen voldoen aan de eis? Of de 	mogelijkheid bieden om aanbieder te blijven voor 	de Apeldoorn Werkt Mee trajecten.</a:t>
            </a:r>
          </a:p>
        </p:txBody>
      </p:sp>
    </p:spTree>
    <p:extLst>
      <p:ext uri="{BB962C8B-B14F-4D97-AF65-F5344CB8AC3E}">
        <p14:creationId xmlns:p14="http://schemas.microsoft.com/office/powerpoint/2010/main" val="11621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2800" kern="1200" dirty="0">
                <a:solidFill>
                  <a:srgbClr val="FFFFFF"/>
                </a:solidFill>
                <a:latin typeface="+mj-lt"/>
                <a:ea typeface="+mj-ea"/>
                <a:cs typeface="+mj-cs"/>
              </a:rPr>
              <a:t>Antwoord:</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chemeClr val="bg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jdelijke aanduiding voor inhoud 4">
            <a:extLst>
              <a:ext uri="{FF2B5EF4-FFF2-40B4-BE49-F238E27FC236}">
                <a16:creationId xmlns:a16="http://schemas.microsoft.com/office/drawing/2014/main" id="{FC4EA73E-A228-4E4F-92ED-C220965AA506}"/>
              </a:ext>
            </a:extLst>
          </p:cNvPr>
          <p:cNvSpPr>
            <a:spLocks noGrp="1"/>
          </p:cNvSpPr>
          <p:nvPr>
            <p:ph sz="half" idx="2"/>
          </p:nvPr>
        </p:nvSpPr>
        <p:spPr>
          <a:xfrm>
            <a:off x="4447308" y="591344"/>
            <a:ext cx="7357699" cy="5947568"/>
          </a:xfrm>
        </p:spPr>
        <p:txBody>
          <a:bodyPr vert="horz" lIns="91440" tIns="45720" rIns="91440" bIns="45720" rtlCol="0" anchor="ctr">
            <a:normAutofit/>
          </a:bodyPr>
          <a:lstStyle/>
          <a:p>
            <a:pPr marL="0" indent="0">
              <a:buNone/>
            </a:pPr>
            <a:r>
              <a:rPr lang="en-US" dirty="0"/>
              <a:t>De </a:t>
            </a:r>
            <a:r>
              <a:rPr lang="en-US" dirty="0" err="1"/>
              <a:t>omzeteis</a:t>
            </a:r>
            <a:r>
              <a:rPr lang="en-US" dirty="0"/>
              <a:t> is </a:t>
            </a:r>
            <a:r>
              <a:rPr lang="en-US" dirty="0" err="1"/>
              <a:t>specifiek</a:t>
            </a:r>
            <a:r>
              <a:rPr lang="en-US" dirty="0"/>
              <a:t> </a:t>
            </a:r>
            <a:r>
              <a:rPr lang="en-US" dirty="0" err="1"/>
              <a:t>voor</a:t>
            </a:r>
            <a:r>
              <a:rPr lang="en-US" dirty="0"/>
              <a:t> de </a:t>
            </a:r>
            <a:r>
              <a:rPr lang="en-US" dirty="0" err="1"/>
              <a:t>gemeente</a:t>
            </a:r>
            <a:r>
              <a:rPr lang="en-US" dirty="0"/>
              <a:t> Apeldoorn </a:t>
            </a:r>
            <a:r>
              <a:rPr lang="en-US" dirty="0" err="1"/>
              <a:t>gesteld</a:t>
            </a:r>
            <a:r>
              <a:rPr lang="en-US" dirty="0"/>
              <a:t> </a:t>
            </a:r>
            <a:r>
              <a:rPr lang="en-US" dirty="0" err="1"/>
              <a:t>voor</a:t>
            </a:r>
            <a:r>
              <a:rPr lang="en-US" dirty="0"/>
              <a:t> </a:t>
            </a:r>
            <a:r>
              <a:rPr lang="en-US" dirty="0" err="1"/>
              <a:t>alleen</a:t>
            </a:r>
            <a:r>
              <a:rPr lang="en-US" dirty="0"/>
              <a:t> het product </a:t>
            </a:r>
            <a:r>
              <a:rPr lang="en-US" dirty="0" err="1"/>
              <a:t>Individuele</a:t>
            </a:r>
            <a:r>
              <a:rPr lang="en-US" dirty="0"/>
              <a:t> </a:t>
            </a:r>
            <a:r>
              <a:rPr lang="en-US" dirty="0" err="1"/>
              <a:t>begeleiding</a:t>
            </a:r>
            <a:r>
              <a:rPr lang="en-US" dirty="0"/>
              <a:t>. Het </a:t>
            </a:r>
            <a:r>
              <a:rPr lang="en-US" dirty="0" err="1"/>
              <a:t>betreft</a:t>
            </a:r>
            <a:r>
              <a:rPr lang="en-US" dirty="0"/>
              <a:t> </a:t>
            </a:r>
            <a:r>
              <a:rPr lang="en-US" dirty="0" err="1"/>
              <a:t>dus</a:t>
            </a:r>
            <a:r>
              <a:rPr lang="en-US" dirty="0"/>
              <a:t> </a:t>
            </a:r>
            <a:r>
              <a:rPr lang="en-US" dirty="0" err="1"/>
              <a:t>niet</a:t>
            </a:r>
            <a:r>
              <a:rPr lang="en-US" dirty="0"/>
              <a:t> de </a:t>
            </a:r>
            <a:r>
              <a:rPr lang="en-US" dirty="0" err="1"/>
              <a:t>Werkt</a:t>
            </a:r>
            <a:r>
              <a:rPr lang="en-US" dirty="0"/>
              <a:t> </a:t>
            </a:r>
            <a:r>
              <a:rPr lang="en-US" dirty="0" err="1"/>
              <a:t>Mee-producten</a:t>
            </a:r>
            <a:r>
              <a:rPr lang="en-US" dirty="0"/>
              <a:t>. </a:t>
            </a:r>
            <a:r>
              <a:rPr lang="en-US" dirty="0" err="1"/>
              <a:t>Omzetgroei</a:t>
            </a:r>
            <a:r>
              <a:rPr lang="en-US" dirty="0"/>
              <a:t> is </a:t>
            </a:r>
            <a:r>
              <a:rPr lang="en-US" dirty="0" err="1"/>
              <a:t>niet</a:t>
            </a:r>
            <a:r>
              <a:rPr lang="en-US" dirty="0"/>
              <a:t> </a:t>
            </a:r>
            <a:r>
              <a:rPr lang="en-US" dirty="0" err="1"/>
              <a:t>iets</a:t>
            </a:r>
            <a:r>
              <a:rPr lang="en-US" dirty="0"/>
              <a:t> wat de </a:t>
            </a:r>
            <a:r>
              <a:rPr lang="en-US" dirty="0" err="1"/>
              <a:t>gemeente</a:t>
            </a:r>
            <a:r>
              <a:rPr lang="en-US" dirty="0"/>
              <a:t> </a:t>
            </a:r>
            <a:r>
              <a:rPr lang="en-US" dirty="0" err="1"/>
              <a:t>gaat</a:t>
            </a:r>
            <a:r>
              <a:rPr lang="en-US" dirty="0"/>
              <a:t> </a:t>
            </a:r>
            <a:r>
              <a:rPr lang="en-US" dirty="0" err="1"/>
              <a:t>organiseren</a:t>
            </a:r>
            <a:r>
              <a:rPr lang="en-US" dirty="0"/>
              <a:t>. </a:t>
            </a:r>
            <a:r>
              <a:rPr lang="en-US" dirty="0" err="1"/>
              <a:t>Als</a:t>
            </a:r>
            <a:r>
              <a:rPr lang="en-US" dirty="0"/>
              <a:t> het </a:t>
            </a:r>
            <a:r>
              <a:rPr lang="en-US" dirty="0" err="1"/>
              <a:t>gaat</a:t>
            </a:r>
            <a:r>
              <a:rPr lang="en-US" dirty="0"/>
              <a:t> om de </a:t>
            </a:r>
            <a:r>
              <a:rPr lang="en-US" dirty="0" err="1"/>
              <a:t>omzeteis</a:t>
            </a:r>
            <a:r>
              <a:rPr lang="en-US" dirty="0"/>
              <a:t> </a:t>
            </a:r>
            <a:r>
              <a:rPr lang="en-US" dirty="0" err="1"/>
              <a:t>voor</a:t>
            </a:r>
            <a:r>
              <a:rPr lang="en-US" dirty="0"/>
              <a:t> </a:t>
            </a:r>
            <a:r>
              <a:rPr lang="en-US" dirty="0" err="1"/>
              <a:t>begeleiding</a:t>
            </a:r>
            <a:r>
              <a:rPr lang="en-US" dirty="0"/>
              <a:t> </a:t>
            </a:r>
            <a:r>
              <a:rPr lang="en-US" dirty="0" err="1"/>
              <a:t>individueel</a:t>
            </a:r>
            <a:r>
              <a:rPr lang="en-US" dirty="0"/>
              <a:t> dan </a:t>
            </a:r>
            <a:r>
              <a:rPr lang="en-US" dirty="0" err="1"/>
              <a:t>kunnen</a:t>
            </a:r>
            <a:r>
              <a:rPr lang="en-US" dirty="0"/>
              <a:t> </a:t>
            </a:r>
            <a:r>
              <a:rPr lang="en-US" dirty="0" err="1"/>
              <a:t>organisaties</a:t>
            </a:r>
            <a:r>
              <a:rPr lang="en-US" dirty="0"/>
              <a:t> </a:t>
            </a:r>
            <a:r>
              <a:rPr lang="en-US" dirty="0" err="1"/>
              <a:t>ook</a:t>
            </a:r>
            <a:r>
              <a:rPr lang="en-US" dirty="0"/>
              <a:t> </a:t>
            </a:r>
            <a:r>
              <a:rPr lang="en-US" dirty="0" err="1"/>
              <a:t>samen</a:t>
            </a:r>
            <a:r>
              <a:rPr lang="en-US" dirty="0"/>
              <a:t> </a:t>
            </a:r>
            <a:r>
              <a:rPr lang="en-US" dirty="0" err="1"/>
              <a:t>inschrijven</a:t>
            </a:r>
            <a:r>
              <a:rPr lang="en-US" dirty="0"/>
              <a:t> om in de </a:t>
            </a:r>
            <a:r>
              <a:rPr lang="en-US" dirty="0" err="1"/>
              <a:t>gezamenlijkheid</a:t>
            </a:r>
            <a:r>
              <a:rPr lang="en-US" dirty="0"/>
              <a:t> </a:t>
            </a:r>
            <a:r>
              <a:rPr lang="en-US" dirty="0" err="1"/>
              <a:t>wel</a:t>
            </a:r>
            <a:r>
              <a:rPr lang="en-US" dirty="0"/>
              <a:t> </a:t>
            </a:r>
            <a:r>
              <a:rPr lang="en-US" dirty="0" err="1"/>
              <a:t>te</a:t>
            </a:r>
            <a:r>
              <a:rPr lang="en-US" dirty="0"/>
              <a:t> </a:t>
            </a:r>
            <a:r>
              <a:rPr lang="en-US" dirty="0" err="1"/>
              <a:t>kunnen</a:t>
            </a:r>
            <a:r>
              <a:rPr lang="en-US" dirty="0"/>
              <a:t> </a:t>
            </a:r>
            <a:r>
              <a:rPr lang="en-US" dirty="0" err="1"/>
              <a:t>voldoen</a:t>
            </a:r>
            <a:r>
              <a:rPr lang="en-US" dirty="0"/>
              <a:t> </a:t>
            </a:r>
            <a:r>
              <a:rPr lang="en-US" dirty="0" err="1"/>
              <a:t>aan</a:t>
            </a:r>
            <a:r>
              <a:rPr lang="en-US" dirty="0"/>
              <a:t> de </a:t>
            </a:r>
            <a:r>
              <a:rPr lang="en-US" dirty="0" err="1"/>
              <a:t>omzeteis</a:t>
            </a:r>
            <a:r>
              <a:rPr lang="en-US" dirty="0"/>
              <a:t>. </a:t>
            </a:r>
          </a:p>
        </p:txBody>
      </p:sp>
    </p:spTree>
    <p:extLst>
      <p:ext uri="{BB962C8B-B14F-4D97-AF65-F5344CB8AC3E}">
        <p14:creationId xmlns:p14="http://schemas.microsoft.com/office/powerpoint/2010/main" val="87892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CB1CA-6993-CD47-A30D-75F500372D9D}"/>
              </a:ext>
            </a:extLst>
          </p:cNvPr>
          <p:cNvSpPr>
            <a:spLocks noGrp="1"/>
          </p:cNvSpPr>
          <p:nvPr>
            <p:ph type="title"/>
          </p:nvPr>
        </p:nvSpPr>
        <p:spPr>
          <a:xfrm>
            <a:off x="841248" y="548640"/>
            <a:ext cx="3600860" cy="5431536"/>
          </a:xfrm>
        </p:spPr>
        <p:txBody>
          <a:bodyPr>
            <a:normAutofit/>
          </a:bodyPr>
          <a:lstStyle/>
          <a:p>
            <a:r>
              <a:rPr lang="nl-NL" sz="5400" dirty="0"/>
              <a:t>Ingebrachte vraag (2):</a:t>
            </a:r>
          </a:p>
        </p:txBody>
      </p:sp>
      <p:sp>
        <p:nvSpPr>
          <p:cNvPr id="3" name="Tijdelijke aanduiding voor inhoud 2">
            <a:extLst>
              <a:ext uri="{FF2B5EF4-FFF2-40B4-BE49-F238E27FC236}">
                <a16:creationId xmlns:a16="http://schemas.microsoft.com/office/drawing/2014/main" id="{F94A290D-E7B0-0B4F-97C7-A8871B522227}"/>
              </a:ext>
            </a:extLst>
          </p:cNvPr>
          <p:cNvSpPr>
            <a:spLocks noGrp="1"/>
          </p:cNvSpPr>
          <p:nvPr>
            <p:ph idx="1"/>
          </p:nvPr>
        </p:nvSpPr>
        <p:spPr>
          <a:xfrm>
            <a:off x="5126418" y="552091"/>
            <a:ext cx="6224335" cy="5431536"/>
          </a:xfrm>
        </p:spPr>
        <p:txBody>
          <a:bodyPr anchor="ctr">
            <a:normAutofit/>
          </a:bodyPr>
          <a:lstStyle/>
          <a:p>
            <a:pPr marL="0" indent="0" algn="l">
              <a:buNone/>
            </a:pPr>
            <a:r>
              <a:rPr lang="nl-NL" sz="1800" b="0" i="0" u="none" strike="noStrike" dirty="0">
                <a:solidFill>
                  <a:srgbClr val="191614"/>
                </a:solidFill>
                <a:effectLst/>
                <a:latin typeface="Arial" panose="020B0604020202020204" pitchFamily="34" charset="0"/>
              </a:rPr>
              <a:t>Wij overwegen om toch op meerdere producten in te schrijven:</a:t>
            </a:r>
            <a:br>
              <a:rPr lang="nl-NL" sz="1800" b="0" i="0" u="none" strike="noStrike" dirty="0">
                <a:solidFill>
                  <a:srgbClr val="191614"/>
                </a:solidFill>
                <a:effectLst/>
                <a:latin typeface="Arial" panose="020B0604020202020204" pitchFamily="34" charset="0"/>
              </a:rPr>
            </a:br>
            <a:endParaRPr lang="nl-NL" sz="1800" b="0" i="0" u="none" strike="noStrike" dirty="0">
              <a:solidFill>
                <a:srgbClr val="191614"/>
              </a:solidFill>
              <a:effectLst/>
              <a:latin typeface="Arial" panose="020B0604020202020204" pitchFamily="34" charset="0"/>
            </a:endParaRPr>
          </a:p>
          <a:p>
            <a:pPr marL="0" indent="0" algn="l">
              <a:buNone/>
            </a:pPr>
            <a:r>
              <a:rPr lang="nl-NL" sz="1800" b="0" i="0" u="none" strike="noStrike" dirty="0">
                <a:solidFill>
                  <a:srgbClr val="191614"/>
                </a:solidFill>
                <a:effectLst/>
                <a:latin typeface="Arial" panose="020B0604020202020204" pitchFamily="34" charset="0"/>
              </a:rPr>
              <a:t>1. Is deze inschrijving alleen mogelijk in de periode 15-25 september of kan dit ook al eerder?</a:t>
            </a:r>
          </a:p>
          <a:p>
            <a:pPr marL="0" indent="0" algn="l">
              <a:buNone/>
            </a:pPr>
            <a:r>
              <a:rPr lang="nl-NL" sz="1800" b="0" i="0" u="none" strike="noStrike" dirty="0">
                <a:solidFill>
                  <a:srgbClr val="191614"/>
                </a:solidFill>
                <a:effectLst/>
                <a:latin typeface="Arial" panose="020B0604020202020204" pitchFamily="34" charset="0"/>
              </a:rPr>
              <a:t>2. Is het voldoende om het aanmeldformulier opnieuw te verzenden in Tenderned, met de aanvulling van de extra producten?</a:t>
            </a:r>
          </a:p>
          <a:p>
            <a:pPr marL="0" indent="0" algn="l">
              <a:buNone/>
            </a:pPr>
            <a:r>
              <a:rPr lang="nl-NL" sz="1800" b="0" i="0" u="none" strike="noStrike" dirty="0">
                <a:solidFill>
                  <a:srgbClr val="191614"/>
                </a:solidFill>
                <a:effectLst/>
                <a:latin typeface="Arial" panose="020B0604020202020204" pitchFamily="34" charset="0"/>
              </a:rPr>
              <a:t>3. Hoe om te gaan met het referentieformulier voor die producten die vorig jaar wel in de contracten waren opgenomen, maar niet zijn geleverd, of die we eerder nog nooit geleverd hebben?</a:t>
            </a:r>
          </a:p>
          <a:p>
            <a:pPr marL="0" indent="0" algn="l">
              <a:buNone/>
            </a:pPr>
            <a:r>
              <a:rPr lang="nl-NL" sz="1800" b="0" i="0" u="none" strike="noStrike" dirty="0">
                <a:solidFill>
                  <a:srgbClr val="191614"/>
                </a:solidFill>
                <a:effectLst/>
                <a:latin typeface="Arial" panose="020B0604020202020204" pitchFamily="34" charset="0"/>
              </a:rPr>
              <a:t>4. Zijn er nog aanvullende acties uit te voeren of documenten aan te leveren voor de “nieuwe” producten?</a:t>
            </a:r>
          </a:p>
          <a:p>
            <a:pPr marL="514350" indent="-514350">
              <a:buAutoNum type="arabicPeriod"/>
            </a:pPr>
            <a:endParaRPr lang="nl-NL" sz="2000" dirty="0"/>
          </a:p>
        </p:txBody>
      </p:sp>
    </p:spTree>
    <p:extLst>
      <p:ext uri="{BB962C8B-B14F-4D97-AF65-F5344CB8AC3E}">
        <p14:creationId xmlns:p14="http://schemas.microsoft.com/office/powerpoint/2010/main" val="129608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2800" kern="1200" dirty="0">
                <a:solidFill>
                  <a:srgbClr val="FFFFFF"/>
                </a:solidFill>
                <a:latin typeface="+mj-lt"/>
                <a:ea typeface="+mj-ea"/>
                <a:cs typeface="+mj-cs"/>
              </a:rPr>
              <a:t>Antwoord:</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chemeClr val="bg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jdelijke aanduiding voor inhoud 4">
            <a:extLst>
              <a:ext uri="{FF2B5EF4-FFF2-40B4-BE49-F238E27FC236}">
                <a16:creationId xmlns:a16="http://schemas.microsoft.com/office/drawing/2014/main" id="{FC4EA73E-A228-4E4F-92ED-C220965AA506}"/>
              </a:ext>
            </a:extLst>
          </p:cNvPr>
          <p:cNvSpPr>
            <a:spLocks noGrp="1"/>
          </p:cNvSpPr>
          <p:nvPr>
            <p:ph sz="half" idx="2"/>
          </p:nvPr>
        </p:nvSpPr>
        <p:spPr>
          <a:xfrm>
            <a:off x="4120069" y="319088"/>
            <a:ext cx="7357699" cy="5947568"/>
          </a:xfrm>
        </p:spPr>
        <p:txBody>
          <a:bodyPr vert="horz" lIns="91440" tIns="45720" rIns="91440" bIns="45720" rtlCol="0" anchor="ctr">
            <a:normAutofit fontScale="62500" lnSpcReduction="20000"/>
          </a:bodyPr>
          <a:lstStyle/>
          <a:p>
            <a:pPr marL="514350" indent="-514350">
              <a:lnSpc>
                <a:spcPct val="120000"/>
              </a:lnSpc>
              <a:buAutoNum type="arabicPeriod"/>
            </a:pPr>
            <a:r>
              <a:rPr lang="nl-NL" b="0" i="0" u="none" strike="noStrike" dirty="0">
                <a:solidFill>
                  <a:srgbClr val="000000"/>
                </a:solidFill>
                <a:effectLst/>
                <a:latin typeface="Arial" panose="020B0604020202020204" pitchFamily="34" charset="0"/>
              </a:rPr>
              <a:t>Ja, inschrijving is alleen mogelijk in de periode 15-25 september. Niet eerder aangezien we pas na besluit Colleges een definitieve overeenkomst kunnen publiceren. </a:t>
            </a:r>
          </a:p>
          <a:p>
            <a:pPr marL="514350" indent="-514350">
              <a:lnSpc>
                <a:spcPct val="120000"/>
              </a:lnSpc>
              <a:buAutoNum type="arabicPeriod"/>
            </a:pPr>
            <a:r>
              <a:rPr lang="nl-NL" b="0" i="0" u="none" strike="noStrike" dirty="0">
                <a:solidFill>
                  <a:srgbClr val="000000"/>
                </a:solidFill>
                <a:effectLst/>
                <a:latin typeface="Arial" panose="020B0604020202020204" pitchFamily="34" charset="0"/>
              </a:rPr>
              <a:t>Ja, bij de inschrijving krijgen alle aanbieders de kans om het aanmeldformulier te wijzigen en aan te vullen. U dient dan wel voor deze producten aan te tonen dat u aantoonbaar ervaring heeft met de levering van deze producten. Hiervoor dient u per productgroep een referentieformulier aan te leveren. Check ook de checklist bewijsmiddelen bij het inkoopdocumenten, voor product-specifieke eisen, o.a. omzeteis voor begeleiding individueel voor specifiek de gemeente Apeldoorn en de locatie-eis voor begeleiding groep en Werkt Mee trede 3 ook voor specifiek de gemeente Apeldoorn. </a:t>
            </a:r>
          </a:p>
          <a:p>
            <a:pPr marL="514350" indent="-514350">
              <a:lnSpc>
                <a:spcPct val="120000"/>
              </a:lnSpc>
              <a:buAutoNum type="arabicPeriod"/>
            </a:pPr>
            <a:r>
              <a:rPr lang="nl-NL" b="0" i="0" u="none" strike="noStrike" dirty="0">
                <a:solidFill>
                  <a:srgbClr val="000000"/>
                </a:solidFill>
                <a:effectLst/>
                <a:latin typeface="Arial" panose="020B0604020202020204" pitchFamily="34" charset="0"/>
              </a:rPr>
              <a:t>Als u nog geen ervaring heeft met het leveren van diensten en geen referentie kunt leveren dan geeft u dit aan op het referentieformulier. Er worden dan afspraken met u gemaakt op welk moment u wel aantoonbaar kunt maken dat u ervaring heeft opgedaan met het betreffende product. </a:t>
            </a:r>
          </a:p>
          <a:p>
            <a:pPr marL="514350" indent="-514350">
              <a:lnSpc>
                <a:spcPct val="120000"/>
              </a:lnSpc>
              <a:buAutoNum type="arabicPeriod"/>
            </a:pPr>
            <a:r>
              <a:rPr lang="nl-NL" b="0" i="0" u="none" strike="noStrike" dirty="0">
                <a:solidFill>
                  <a:srgbClr val="000000"/>
                </a:solidFill>
                <a:effectLst/>
                <a:latin typeface="Arial" panose="020B0604020202020204" pitchFamily="34" charset="0"/>
              </a:rPr>
              <a:t>Zie hierboven. </a:t>
            </a:r>
            <a:endParaRPr lang="en-US" dirty="0"/>
          </a:p>
        </p:txBody>
      </p:sp>
    </p:spTree>
    <p:extLst>
      <p:ext uri="{BB962C8B-B14F-4D97-AF65-F5344CB8AC3E}">
        <p14:creationId xmlns:p14="http://schemas.microsoft.com/office/powerpoint/2010/main" val="742374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CB1CA-6993-CD47-A30D-75F500372D9D}"/>
              </a:ext>
            </a:extLst>
          </p:cNvPr>
          <p:cNvSpPr>
            <a:spLocks noGrp="1"/>
          </p:cNvSpPr>
          <p:nvPr>
            <p:ph type="title"/>
          </p:nvPr>
        </p:nvSpPr>
        <p:spPr>
          <a:xfrm>
            <a:off x="841248" y="548640"/>
            <a:ext cx="3600860" cy="5431536"/>
          </a:xfrm>
        </p:spPr>
        <p:txBody>
          <a:bodyPr>
            <a:normAutofit/>
          </a:bodyPr>
          <a:lstStyle/>
          <a:p>
            <a:r>
              <a:rPr lang="nl-NL" sz="5400" dirty="0"/>
              <a:t>Ingebrachte vraag (3):</a:t>
            </a:r>
          </a:p>
        </p:txBody>
      </p:sp>
      <p:sp>
        <p:nvSpPr>
          <p:cNvPr id="3" name="Tijdelijke aanduiding voor inhoud 2">
            <a:extLst>
              <a:ext uri="{FF2B5EF4-FFF2-40B4-BE49-F238E27FC236}">
                <a16:creationId xmlns:a16="http://schemas.microsoft.com/office/drawing/2014/main" id="{F94A290D-E7B0-0B4F-97C7-A8871B522227}"/>
              </a:ext>
            </a:extLst>
          </p:cNvPr>
          <p:cNvSpPr>
            <a:spLocks noGrp="1"/>
          </p:cNvSpPr>
          <p:nvPr>
            <p:ph idx="1"/>
          </p:nvPr>
        </p:nvSpPr>
        <p:spPr>
          <a:xfrm>
            <a:off x="5126418" y="552091"/>
            <a:ext cx="6462831" cy="5431536"/>
          </a:xfrm>
        </p:spPr>
        <p:txBody>
          <a:bodyPr anchor="ctr">
            <a:normAutofit/>
          </a:bodyPr>
          <a:lstStyle/>
          <a:p>
            <a:r>
              <a:rPr lang="nl-NL" sz="1800" b="0" i="0" u="none" strike="noStrike" dirty="0">
                <a:solidFill>
                  <a:srgbClr val="191614"/>
                </a:solidFill>
                <a:effectLst/>
                <a:latin typeface="Arial" panose="020B0604020202020204" pitchFamily="34" charset="0"/>
              </a:rPr>
              <a:t>Wij stellen voor om in de raamovereenkomst een ondergrens op te nemen van minimaal 15.000 deelnemers-uren per jaar, waarvoor wij een (</a:t>
            </a:r>
            <a:r>
              <a:rPr lang="nl-NL" sz="1800" b="0" i="0" u="none" strike="noStrike" dirty="0" err="1">
                <a:solidFill>
                  <a:srgbClr val="191614"/>
                </a:solidFill>
                <a:effectLst/>
                <a:latin typeface="Arial" panose="020B0604020202020204" pitchFamily="34" charset="0"/>
              </a:rPr>
              <a:t>begeleidings</a:t>
            </a:r>
            <a:r>
              <a:rPr lang="nl-NL" sz="1800" b="0" i="0" u="none" strike="noStrike" dirty="0">
                <a:solidFill>
                  <a:srgbClr val="191614"/>
                </a:solidFill>
                <a:effectLst/>
                <a:latin typeface="Arial" panose="020B0604020202020204" pitchFamily="34" charset="0"/>
              </a:rPr>
              <a:t>)plek bieden.</a:t>
            </a:r>
          </a:p>
          <a:p>
            <a:pPr marL="0" indent="0">
              <a:buNone/>
            </a:pPr>
            <a:br>
              <a:rPr lang="nl-NL" sz="1400" dirty="0"/>
            </a:br>
            <a:endParaRPr lang="nl-NL" sz="2000" dirty="0"/>
          </a:p>
        </p:txBody>
      </p:sp>
    </p:spTree>
    <p:extLst>
      <p:ext uri="{BB962C8B-B14F-4D97-AF65-F5344CB8AC3E}">
        <p14:creationId xmlns:p14="http://schemas.microsoft.com/office/powerpoint/2010/main" val="3077886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2800" kern="1200" dirty="0">
                <a:solidFill>
                  <a:srgbClr val="FFFFFF"/>
                </a:solidFill>
                <a:latin typeface="+mj-lt"/>
                <a:ea typeface="+mj-ea"/>
                <a:cs typeface="+mj-cs"/>
              </a:rPr>
              <a:t>Antwoord:</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chemeClr val="bg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jdelijke aanduiding voor inhoud 4">
            <a:extLst>
              <a:ext uri="{FF2B5EF4-FFF2-40B4-BE49-F238E27FC236}">
                <a16:creationId xmlns:a16="http://schemas.microsoft.com/office/drawing/2014/main" id="{FC4EA73E-A228-4E4F-92ED-C220965AA506}"/>
              </a:ext>
            </a:extLst>
          </p:cNvPr>
          <p:cNvSpPr>
            <a:spLocks noGrp="1"/>
          </p:cNvSpPr>
          <p:nvPr>
            <p:ph sz="half" idx="2"/>
          </p:nvPr>
        </p:nvSpPr>
        <p:spPr>
          <a:xfrm>
            <a:off x="4447308" y="591344"/>
            <a:ext cx="7357699" cy="5947568"/>
          </a:xfrm>
        </p:spPr>
        <p:txBody>
          <a:bodyPr vert="horz" lIns="91440" tIns="45720" rIns="91440" bIns="45720" rtlCol="0" anchor="ctr">
            <a:normAutofit/>
          </a:bodyPr>
          <a:lstStyle/>
          <a:p>
            <a:pPr marL="514350" indent="-514350">
              <a:lnSpc>
                <a:spcPct val="120000"/>
              </a:lnSpc>
              <a:buAutoNum type="arabicPeriod"/>
            </a:pPr>
            <a:r>
              <a:rPr lang="nl-NL" sz="1800" b="0" i="0" u="none" strike="noStrike" dirty="0">
                <a:solidFill>
                  <a:srgbClr val="000000"/>
                </a:solidFill>
                <a:effectLst/>
                <a:latin typeface="Arial" panose="020B0604020202020204" pitchFamily="34" charset="0"/>
              </a:rPr>
              <a:t>Uw voorstel om met een ondergrens te werken van minimaal 15.000 deelnemers-uren per jaar is niet akkoord. In een </a:t>
            </a:r>
            <a:r>
              <a:rPr lang="nl-NL" sz="1800" b="0" i="0" u="none" strike="noStrike" dirty="0" err="1">
                <a:solidFill>
                  <a:srgbClr val="000000"/>
                </a:solidFill>
                <a:effectLst/>
                <a:latin typeface="Arial" panose="020B0604020202020204" pitchFamily="34" charset="0"/>
              </a:rPr>
              <a:t>toelatingsprocudure</a:t>
            </a:r>
            <a:r>
              <a:rPr lang="nl-NL" sz="1800" b="0" i="0" u="none" strike="noStrike" dirty="0">
                <a:solidFill>
                  <a:srgbClr val="000000"/>
                </a:solidFill>
                <a:effectLst/>
                <a:latin typeface="Arial" panose="020B0604020202020204" pitchFamily="34" charset="0"/>
              </a:rPr>
              <a:t> is het niet mogelijk om hierover afspraken te maken en is er dus geen sprake van een afnamegarantie. Het mechanisme binnen een open house is gestoeld op de keuzevrijheid van de cliënt. </a:t>
            </a:r>
            <a:endParaRPr lang="en-US" sz="1800" dirty="0"/>
          </a:p>
        </p:txBody>
      </p:sp>
    </p:spTree>
    <p:extLst>
      <p:ext uri="{BB962C8B-B14F-4D97-AF65-F5344CB8AC3E}">
        <p14:creationId xmlns:p14="http://schemas.microsoft.com/office/powerpoint/2010/main" val="272415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35ADE1-1E94-9B40-9D09-1A80258E0341}"/>
              </a:ext>
            </a:extLst>
          </p:cNvPr>
          <p:cNvSpPr>
            <a:spLocks noGrp="1"/>
          </p:cNvSpPr>
          <p:nvPr>
            <p:ph type="title"/>
          </p:nvPr>
        </p:nvSpPr>
        <p:spPr>
          <a:xfrm>
            <a:off x="1171074" y="1396686"/>
            <a:ext cx="3240506" cy="4064628"/>
          </a:xfrm>
        </p:spPr>
        <p:txBody>
          <a:bodyPr>
            <a:normAutofit/>
          </a:bodyPr>
          <a:lstStyle/>
          <a:p>
            <a:r>
              <a:rPr lang="nl-NL" sz="4100">
                <a:solidFill>
                  <a:srgbClr val="FFFFFF"/>
                </a:solidFill>
              </a:rPr>
              <a:t>Mededelingen</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270679D-9CFB-984C-BFF7-8D45611D4BD1}"/>
              </a:ext>
            </a:extLst>
          </p:cNvPr>
          <p:cNvSpPr>
            <a:spLocks noGrp="1"/>
          </p:cNvSpPr>
          <p:nvPr>
            <p:ph idx="1"/>
          </p:nvPr>
        </p:nvSpPr>
        <p:spPr>
          <a:xfrm>
            <a:off x="5595268" y="3004402"/>
            <a:ext cx="5871802" cy="1865794"/>
          </a:xfrm>
        </p:spPr>
        <p:txBody>
          <a:bodyPr>
            <a:normAutofit/>
          </a:bodyPr>
          <a:lstStyle/>
          <a:p>
            <a:r>
              <a:rPr lang="nl-NL" dirty="0"/>
              <a:t>Presentatie delen op Tenderned</a:t>
            </a:r>
          </a:p>
        </p:txBody>
      </p:sp>
    </p:spTree>
    <p:extLst>
      <p:ext uri="{BB962C8B-B14F-4D97-AF65-F5344CB8AC3E}">
        <p14:creationId xmlns:p14="http://schemas.microsoft.com/office/powerpoint/2010/main" val="1004857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26AC3A-16CE-7746-8641-64224C25D5DC}"/>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6100" kern="1200" dirty="0" err="1">
                <a:solidFill>
                  <a:schemeClr val="tx1"/>
                </a:solidFill>
                <a:latin typeface="+mj-lt"/>
                <a:ea typeface="+mj-ea"/>
                <a:cs typeface="+mj-cs"/>
              </a:rPr>
              <a:t>Formuleren</a:t>
            </a:r>
            <a:r>
              <a:rPr lang="en-US" sz="6100" dirty="0"/>
              <a:t> ”</a:t>
            </a:r>
            <a:r>
              <a:rPr lang="en-US" sz="6100" dirty="0" err="1"/>
              <a:t>mogelijke</a:t>
            </a:r>
            <a:r>
              <a:rPr lang="en-US" sz="6100" dirty="0"/>
              <a:t>” </a:t>
            </a:r>
            <a:r>
              <a:rPr lang="en-US" sz="6100" kern="1200" dirty="0" err="1">
                <a:solidFill>
                  <a:schemeClr val="tx1"/>
                </a:solidFill>
                <a:latin typeface="+mj-lt"/>
                <a:ea typeface="+mj-ea"/>
                <a:cs typeface="+mj-cs"/>
              </a:rPr>
              <a:t>wijzigingsvoorstellen</a:t>
            </a:r>
            <a:endParaRPr lang="en-US" sz="61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ument">
            <a:extLst>
              <a:ext uri="{FF2B5EF4-FFF2-40B4-BE49-F238E27FC236}">
                <a16:creationId xmlns:a16="http://schemas.microsoft.com/office/drawing/2014/main" id="{E1B1389A-0212-6253-A5CE-CD6171C1FF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1299" y="2633472"/>
            <a:ext cx="3586353" cy="3586353"/>
          </a:xfrm>
          <a:prstGeom prst="rect">
            <a:avLst/>
          </a:prstGeom>
        </p:spPr>
      </p:pic>
    </p:spTree>
    <p:extLst>
      <p:ext uri="{BB962C8B-B14F-4D97-AF65-F5344CB8AC3E}">
        <p14:creationId xmlns:p14="http://schemas.microsoft.com/office/powerpoint/2010/main" val="2348826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523A7-3E64-0348-A882-9A133A2B86AD}"/>
              </a:ext>
            </a:extLst>
          </p:cNvPr>
          <p:cNvSpPr>
            <a:spLocks noGrp="1"/>
          </p:cNvSpPr>
          <p:nvPr>
            <p:ph type="title"/>
          </p:nvPr>
        </p:nvSpPr>
        <p:spPr/>
        <p:txBody>
          <a:bodyPr/>
          <a:lstStyle/>
          <a:p>
            <a:r>
              <a:rPr lang="nl-NL" dirty="0"/>
              <a:t>Agenda derde dialoogtafel</a:t>
            </a:r>
          </a:p>
        </p:txBody>
      </p:sp>
      <p:graphicFrame>
        <p:nvGraphicFramePr>
          <p:cNvPr id="12" name="Tijdelijke aanduiding voor inhoud 3">
            <a:extLst>
              <a:ext uri="{FF2B5EF4-FFF2-40B4-BE49-F238E27FC236}">
                <a16:creationId xmlns:a16="http://schemas.microsoft.com/office/drawing/2014/main" id="{D6C9914A-7B53-19D0-5260-7E32D9BD75B5}"/>
              </a:ext>
            </a:extLst>
          </p:cNvPr>
          <p:cNvGraphicFramePr>
            <a:graphicFrameLocks noGrp="1"/>
          </p:cNvGraphicFramePr>
          <p:nvPr>
            <p:ph sz="half" idx="2"/>
            <p:extLst>
              <p:ext uri="{D42A27DB-BD31-4B8C-83A1-F6EECF244321}">
                <p14:modId xmlns:p14="http://schemas.microsoft.com/office/powerpoint/2010/main" val="1643061138"/>
              </p:ext>
            </p:extLst>
          </p:nvPr>
        </p:nvGraphicFramePr>
        <p:xfrm>
          <a:off x="5025818" y="1415486"/>
          <a:ext cx="6974398" cy="402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kstvak 10">
            <a:extLst>
              <a:ext uri="{FF2B5EF4-FFF2-40B4-BE49-F238E27FC236}">
                <a16:creationId xmlns:a16="http://schemas.microsoft.com/office/drawing/2014/main" id="{8DD0CF53-300E-7D41-B92A-C6EA691B945C}"/>
              </a:ext>
            </a:extLst>
          </p:cNvPr>
          <p:cNvSpPr txBox="1"/>
          <p:nvPr/>
        </p:nvSpPr>
        <p:spPr>
          <a:xfrm>
            <a:off x="1367424" y="5763620"/>
            <a:ext cx="9457151" cy="707886"/>
          </a:xfrm>
          <a:prstGeom prst="rect">
            <a:avLst/>
          </a:prstGeom>
          <a:noFill/>
        </p:spPr>
        <p:txBody>
          <a:bodyPr wrap="square" rtlCol="0">
            <a:spAutoFit/>
          </a:bodyPr>
          <a:lstStyle/>
          <a:p>
            <a:r>
              <a:rPr lang="nl-NL" sz="2000" dirty="0">
                <a:effectLst/>
                <a:latin typeface="Calibri" panose="020F0502020204030204" pitchFamily="34" charset="0"/>
                <a:ea typeface="Times New Roman" panose="02020603050405020304" pitchFamily="18" charset="0"/>
              </a:rPr>
              <a:t>Agendapunten, inbreng op een agendapunt en vragen voor deze sessie kunnen uiterlijk worden aangeleverd tot </a:t>
            </a:r>
            <a:r>
              <a:rPr lang="nl-NL" sz="2000" b="1" dirty="0">
                <a:effectLst/>
                <a:latin typeface="Calibri" panose="020F0502020204030204" pitchFamily="34" charset="0"/>
                <a:ea typeface="Times New Roman" panose="02020603050405020304" pitchFamily="18" charset="0"/>
              </a:rPr>
              <a:t>maandag 30 juni 12.00 uur</a:t>
            </a:r>
            <a:r>
              <a:rPr lang="nl-NL" sz="2000" dirty="0">
                <a:effectLst/>
                <a:latin typeface="Calibri" panose="020F0502020204030204" pitchFamily="34" charset="0"/>
                <a:ea typeface="Times New Roman" panose="02020603050405020304" pitchFamily="18" charset="0"/>
              </a:rPr>
              <a:t>. </a:t>
            </a:r>
            <a:endParaRPr lang="nl-NL" sz="2000" dirty="0">
              <a:effectLst/>
              <a:latin typeface="Times New Roman" panose="02020603050405020304" pitchFamily="18" charset="0"/>
              <a:ea typeface="Times New Roman" panose="02020603050405020304" pitchFamily="18" charset="0"/>
            </a:endParaRPr>
          </a:p>
        </p:txBody>
      </p:sp>
      <p:sp>
        <p:nvSpPr>
          <p:cNvPr id="18" name="Tekstvak 17">
            <a:extLst>
              <a:ext uri="{FF2B5EF4-FFF2-40B4-BE49-F238E27FC236}">
                <a16:creationId xmlns:a16="http://schemas.microsoft.com/office/drawing/2014/main" id="{C45CD777-7E83-1D40-BC8B-60CCCE5CD5D2}"/>
              </a:ext>
            </a:extLst>
          </p:cNvPr>
          <p:cNvSpPr txBox="1"/>
          <p:nvPr/>
        </p:nvSpPr>
        <p:spPr>
          <a:xfrm>
            <a:off x="682521" y="2269225"/>
            <a:ext cx="4586046" cy="286425"/>
          </a:xfrm>
          <a:prstGeom prst="rect">
            <a:avLst/>
          </a:prstGeom>
          <a:noFill/>
        </p:spPr>
        <p:txBody>
          <a:bodyPr wrap="square" rtlCol="0">
            <a:spAutoFit/>
          </a:bodyPr>
          <a:lstStyle/>
          <a:p>
            <a:pPr>
              <a:lnSpc>
                <a:spcPts val="1400"/>
              </a:lnSpc>
            </a:pPr>
            <a:r>
              <a:rPr lang="nl-NL" sz="1800" dirty="0">
                <a:effectLst/>
                <a:latin typeface="Calibri" panose="020F0502020204030204" pitchFamily="34" charset="0"/>
                <a:ea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p:txBody>
      </p:sp>
      <p:sp>
        <p:nvSpPr>
          <p:cNvPr id="19" name="Afgeronde rechthoek 18">
            <a:extLst>
              <a:ext uri="{FF2B5EF4-FFF2-40B4-BE49-F238E27FC236}">
                <a16:creationId xmlns:a16="http://schemas.microsoft.com/office/drawing/2014/main" id="{A4C44226-3AEF-BB4A-850D-46BF3C714AD8}"/>
              </a:ext>
            </a:extLst>
          </p:cNvPr>
          <p:cNvSpPr/>
          <p:nvPr/>
        </p:nvSpPr>
        <p:spPr>
          <a:xfrm>
            <a:off x="439772" y="2240762"/>
            <a:ext cx="4586046" cy="227937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800" dirty="0">
                <a:effectLst/>
                <a:latin typeface="Calibri" panose="020F0502020204030204" pitchFamily="34" charset="0"/>
                <a:ea typeface="Times New Roman" panose="02020603050405020304" pitchFamily="18" charset="0"/>
              </a:rPr>
              <a:t>Datum:		Dinsdag 1 juli 2025</a:t>
            </a:r>
            <a:endParaRPr lang="nl-NL" sz="1800" dirty="0">
              <a:effectLst/>
              <a:latin typeface="Times New Roman" panose="02020603050405020304" pitchFamily="18"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Tijdstip:		15.00 uur tot 17.00 uur</a:t>
            </a:r>
            <a:endParaRPr lang="nl-NL" sz="1800" dirty="0">
              <a:effectLst/>
              <a:latin typeface="Times New Roman" panose="02020603050405020304" pitchFamily="18" charset="0"/>
              <a:ea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rPr>
              <a:t>Locatie:		Raadszaal gemeentehuis 		Hattem, </a:t>
            </a:r>
            <a:r>
              <a:rPr lang="nl-NL" sz="1800" dirty="0">
                <a:solidFill>
                  <a:schemeClr val="bg1"/>
                </a:solidFill>
                <a:effectLst/>
                <a:latin typeface="Calibri" panose="020F0502020204030204" pitchFamily="34" charset="0"/>
                <a:ea typeface="Times New Roman" panose="02020603050405020304" pitchFamily="18" charset="0"/>
              </a:rPr>
              <a:t>Markt 1, 8051 		EZ Hattem</a:t>
            </a:r>
            <a:endParaRPr lang="nl-NL" sz="1800" dirty="0">
              <a:solidFill>
                <a:schemeClr val="bg1"/>
              </a:solidFill>
              <a:effectLst/>
              <a:latin typeface="Times New Roman" panose="02020603050405020304" pitchFamily="18" charset="0"/>
              <a:ea typeface="Times New Roman" panose="02020603050405020304" pitchFamily="18" charset="0"/>
            </a:endParaRPr>
          </a:p>
          <a:p>
            <a:endParaRPr lang="nl-NL"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4135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26105848-7172-BC4F-9E66-2E698C4B55DF}"/>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3200" dirty="0" err="1"/>
              <a:t>Rondvraag</a:t>
            </a:r>
            <a:r>
              <a:rPr lang="en-US" sz="3200" dirty="0"/>
              <a:t> en </a:t>
            </a:r>
            <a:r>
              <a:rPr lang="en-US" sz="3200" dirty="0" err="1"/>
              <a:t>sluiting</a:t>
            </a:r>
            <a:endParaRPr lang="en-US" sz="3200" dirty="0"/>
          </a:p>
        </p:txBody>
      </p:sp>
      <p:pic>
        <p:nvPicPr>
          <p:cNvPr id="4" name="Picture 3" descr="Tas en agenda">
            <a:extLst>
              <a:ext uri="{FF2B5EF4-FFF2-40B4-BE49-F238E27FC236}">
                <a16:creationId xmlns:a16="http://schemas.microsoft.com/office/drawing/2014/main" id="{F885C677-13F4-456E-FCBD-7BB93BD34355}"/>
              </a:ext>
            </a:extLst>
          </p:cNvPr>
          <p:cNvPicPr>
            <a:picLocks noChangeAspect="1"/>
          </p:cNvPicPr>
          <p:nvPr/>
        </p:nvPicPr>
        <p:blipFill>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8617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A1064-1285-E240-BC26-FB3F92B405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br>
              <a:rPr lang="en-US" sz="2600" kern="1200" dirty="0">
                <a:solidFill>
                  <a:schemeClr val="tx1"/>
                </a:solidFill>
                <a:latin typeface="+mj-lt"/>
                <a:ea typeface="+mj-ea"/>
                <a:cs typeface="+mj-cs"/>
              </a:rPr>
            </a:b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5" name="Tijdelijke aanduiding voor inhoud 4">
            <a:extLst>
              <a:ext uri="{FF2B5EF4-FFF2-40B4-BE49-F238E27FC236}">
                <a16:creationId xmlns:a16="http://schemas.microsoft.com/office/drawing/2014/main" id="{83EADBDC-F61C-9E4A-8982-E964FAA013C8}"/>
              </a:ext>
            </a:extLst>
          </p:cNvPr>
          <p:cNvSpPr>
            <a:spLocks noGrp="1"/>
          </p:cNvSpPr>
          <p:nvPr>
            <p:ph sz="half" idx="2"/>
          </p:nvPr>
        </p:nvSpPr>
        <p:spPr>
          <a:xfrm>
            <a:off x="385436" y="1690688"/>
            <a:ext cx="8066586" cy="4967257"/>
          </a:xfrm>
        </p:spPr>
        <p:txBody>
          <a:bodyPr vert="horz" lIns="91440" tIns="45720" rIns="91440" bIns="45720" rtlCol="0" anchor="t">
            <a:normAutofit fontScale="92500" lnSpcReduction="10000"/>
          </a:bodyPr>
          <a:lstStyle/>
          <a:p>
            <a:pPr marL="0" indent="0">
              <a:lnSpc>
                <a:spcPct val="120000"/>
              </a:lnSpc>
              <a:buNone/>
            </a:pPr>
            <a:r>
              <a:rPr lang="en-US" sz="1800" b="1" dirty="0">
                <a:effectLst/>
              </a:rPr>
              <a:t>1.22.1 SROI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(verzoek aanbieders is om SROI percentage in lijn te brengen met inkoop Jeugdhulp)</a:t>
            </a:r>
          </a:p>
          <a:p>
            <a:pPr marL="0" indent="0">
              <a:lnSpc>
                <a:spcPct val="120000"/>
              </a:lnSpc>
              <a:buNone/>
            </a:pPr>
            <a:r>
              <a:rPr lang="en-US" sz="1800" dirty="0">
                <a:effectLst/>
              </a:rPr>
              <a:t>De </a:t>
            </a:r>
            <a:r>
              <a:rPr lang="en-US" sz="1800" dirty="0" err="1">
                <a:effectLst/>
              </a:rPr>
              <a:t>overeenkomst</a:t>
            </a:r>
            <a:r>
              <a:rPr lang="en-US" sz="1800" dirty="0">
                <a:effectLst/>
              </a:rPr>
              <a:t> </a:t>
            </a:r>
            <a:r>
              <a:rPr lang="en-US" sz="1800" dirty="0" err="1">
                <a:effectLst/>
              </a:rPr>
              <a:t>kent</a:t>
            </a:r>
            <a:r>
              <a:rPr lang="en-US" sz="1800" dirty="0">
                <a:effectLst/>
              </a:rPr>
              <a:t> </a:t>
            </a:r>
            <a:r>
              <a:rPr lang="en-US" sz="1800" dirty="0" err="1">
                <a:effectLst/>
              </a:rPr>
              <a:t>als</a:t>
            </a:r>
            <a:r>
              <a:rPr lang="en-US" sz="1800" dirty="0">
                <a:effectLst/>
              </a:rPr>
              <a:t> </a:t>
            </a:r>
            <a:r>
              <a:rPr lang="en-US" sz="1800" dirty="0" err="1">
                <a:effectLst/>
              </a:rPr>
              <a:t>bijzondere</a:t>
            </a:r>
            <a:r>
              <a:rPr lang="en-US" sz="1800" dirty="0">
                <a:effectLst/>
              </a:rPr>
              <a:t> </a:t>
            </a:r>
            <a:r>
              <a:rPr lang="en-US" sz="1800" dirty="0" err="1">
                <a:effectLst/>
              </a:rPr>
              <a:t>uitvoeringsvoorwaarde</a:t>
            </a:r>
            <a:r>
              <a:rPr lang="en-US" sz="1800" dirty="0">
                <a:effectLst/>
              </a:rPr>
              <a:t> 5% SROI van de (</a:t>
            </a:r>
            <a:r>
              <a:rPr lang="en-US" sz="1800" dirty="0" err="1">
                <a:effectLst/>
              </a:rPr>
              <a:t>geraamde</a:t>
            </a:r>
            <a:r>
              <a:rPr lang="en-US" sz="1800" dirty="0">
                <a:effectLst/>
              </a:rPr>
              <a:t>)</a:t>
            </a:r>
            <a:r>
              <a:rPr lang="en-US" sz="1800" dirty="0"/>
              <a:t> </a:t>
            </a:r>
            <a:r>
              <a:rPr lang="en-US" sz="1800" dirty="0" err="1">
                <a:effectLst/>
              </a:rPr>
              <a:t>opdrachtwaarde</a:t>
            </a:r>
            <a:r>
              <a:rPr lang="en-US" sz="1800" dirty="0">
                <a:effectLst/>
              </a:rPr>
              <a:t>. </a:t>
            </a:r>
            <a:r>
              <a:rPr lang="en-US" sz="1800" dirty="0" err="1">
                <a:effectLst/>
              </a:rPr>
              <a:t>Dit</a:t>
            </a:r>
            <a:r>
              <a:rPr lang="en-US" sz="1800" dirty="0">
                <a:effectLst/>
              </a:rPr>
              <a:t> is </a:t>
            </a:r>
            <a:r>
              <a:rPr lang="en-US" sz="1800" dirty="0" err="1">
                <a:effectLst/>
              </a:rPr>
              <a:t>een</a:t>
            </a:r>
            <a:r>
              <a:rPr lang="en-US" sz="1800" dirty="0">
                <a:effectLst/>
              </a:rPr>
              <a:t> </a:t>
            </a:r>
            <a:r>
              <a:rPr lang="en-US" sz="1800" dirty="0" err="1">
                <a:effectLst/>
              </a:rPr>
              <a:t>resultaatverplichting</a:t>
            </a:r>
            <a:r>
              <a:rPr lang="en-US" sz="1800" dirty="0">
                <a:effectLst/>
              </a:rPr>
              <a:t> van </a:t>
            </a:r>
            <a:r>
              <a:rPr lang="en-US" sz="1800" dirty="0" err="1">
                <a:effectLst/>
              </a:rPr>
              <a:t>toepassing</a:t>
            </a:r>
            <a:r>
              <a:rPr lang="en-US" sz="1800" dirty="0">
                <a:effectLst/>
              </a:rPr>
              <a:t> op 5% van de </a:t>
            </a:r>
            <a:r>
              <a:rPr lang="en-US" sz="1800" dirty="0" err="1">
                <a:effectLst/>
              </a:rPr>
              <a:t>totale</a:t>
            </a:r>
            <a:r>
              <a:rPr lang="en-US" sz="1800" dirty="0"/>
              <a:t> </a:t>
            </a:r>
            <a:r>
              <a:rPr lang="en-US" sz="1800" dirty="0" err="1">
                <a:effectLst/>
              </a:rPr>
              <a:t>opdrachtwaarde</a:t>
            </a:r>
            <a:r>
              <a:rPr lang="en-US" sz="1800" dirty="0">
                <a:effectLst/>
              </a:rPr>
              <a:t>, van </a:t>
            </a:r>
            <a:r>
              <a:rPr lang="en-US" sz="1800" dirty="0" err="1">
                <a:effectLst/>
              </a:rPr>
              <a:t>onderhavige</a:t>
            </a:r>
            <a:r>
              <a:rPr lang="en-US" sz="1800" dirty="0">
                <a:effectLst/>
              </a:rPr>
              <a:t> </a:t>
            </a:r>
            <a:r>
              <a:rPr lang="en-US" sz="1800" dirty="0" err="1">
                <a:effectLst/>
              </a:rPr>
              <a:t>opdracht</a:t>
            </a:r>
            <a:r>
              <a:rPr lang="en-US" sz="1800" dirty="0">
                <a:effectLst/>
              </a:rPr>
              <a:t> over de hele </a:t>
            </a:r>
            <a:r>
              <a:rPr lang="en-US" sz="1800" dirty="0" err="1">
                <a:effectLst/>
              </a:rPr>
              <a:t>contractperiode</a:t>
            </a:r>
            <a:r>
              <a:rPr lang="en-US" sz="1800" dirty="0">
                <a:effectLst/>
              </a:rPr>
              <a:t> (incl. </a:t>
            </a:r>
            <a:r>
              <a:rPr lang="en-US" sz="1800" dirty="0" err="1">
                <a:effectLst/>
              </a:rPr>
              <a:t>verlengingen</a:t>
            </a:r>
            <a:r>
              <a:rPr lang="en-US" sz="1800" dirty="0">
                <a:effectLst/>
              </a:rPr>
              <a:t> excl. btw), </a:t>
            </a:r>
            <a:r>
              <a:rPr lang="en-US" sz="1800" dirty="0" err="1">
                <a:effectLst/>
              </a:rPr>
              <a:t>aan</a:t>
            </a:r>
            <a:r>
              <a:rPr lang="en-US" sz="1800" dirty="0">
                <a:effectLst/>
              </a:rPr>
              <a:t> </a:t>
            </a:r>
            <a:r>
              <a:rPr lang="en-US" sz="1800" dirty="0" err="1">
                <a:effectLst/>
              </a:rPr>
              <a:t>te</a:t>
            </a:r>
            <a:r>
              <a:rPr lang="en-US" sz="1800" dirty="0">
                <a:effectLst/>
              </a:rPr>
              <a:t> </a:t>
            </a:r>
            <a:r>
              <a:rPr lang="en-US" sz="1800" dirty="0" err="1">
                <a:effectLst/>
              </a:rPr>
              <a:t>wenden</a:t>
            </a:r>
            <a:r>
              <a:rPr lang="en-US" sz="1800" dirty="0">
                <a:effectLst/>
              </a:rPr>
              <a:t> </a:t>
            </a:r>
            <a:r>
              <a:rPr lang="en-US" sz="1800" dirty="0" err="1">
                <a:effectLst/>
              </a:rPr>
              <a:t>voor</a:t>
            </a:r>
            <a:r>
              <a:rPr lang="en-US" sz="1800" dirty="0">
                <a:effectLst/>
              </a:rPr>
              <a:t> Social Return. </a:t>
            </a:r>
            <a:r>
              <a:rPr lang="en-US" sz="1800" b="1" dirty="0">
                <a:effectLst/>
              </a:rPr>
              <a:t>De SROI-</a:t>
            </a:r>
            <a:r>
              <a:rPr lang="en-US" sz="1800" b="1" dirty="0" err="1">
                <a:effectLst/>
              </a:rPr>
              <a:t>verplichting</a:t>
            </a:r>
            <a:r>
              <a:rPr lang="en-US" sz="1800" b="1" dirty="0">
                <a:effectLst/>
              </a:rPr>
              <a:t> is </a:t>
            </a:r>
            <a:r>
              <a:rPr lang="en-US" sz="1800" b="1" dirty="0" err="1">
                <a:effectLst/>
              </a:rPr>
              <a:t>niet</a:t>
            </a:r>
            <a:r>
              <a:rPr lang="en-US" sz="1800" b="1" dirty="0">
                <a:effectLst/>
              </a:rPr>
              <a:t> van </a:t>
            </a:r>
            <a:r>
              <a:rPr lang="en-US" sz="1800" b="1" dirty="0" err="1">
                <a:effectLst/>
              </a:rPr>
              <a:t>toepassing</a:t>
            </a:r>
            <a:r>
              <a:rPr lang="en-US" sz="1800" b="1" dirty="0">
                <a:effectLst/>
              </a:rPr>
              <a:t> op</a:t>
            </a:r>
            <a:r>
              <a:rPr lang="en-US" sz="1800" b="1" dirty="0"/>
              <a:t> </a:t>
            </a:r>
            <a:r>
              <a:rPr lang="en-US" sz="1800" b="1" dirty="0" err="1">
                <a:effectLst/>
              </a:rPr>
              <a:t>aanbieders</a:t>
            </a:r>
            <a:r>
              <a:rPr lang="en-US" sz="1800" b="1" dirty="0">
                <a:effectLst/>
              </a:rPr>
              <a:t> die minder dan € 250.000,-- per </a:t>
            </a:r>
            <a:r>
              <a:rPr lang="en-US" sz="1800" b="1" dirty="0" err="1">
                <a:effectLst/>
              </a:rPr>
              <a:t>jaar</a:t>
            </a:r>
            <a:r>
              <a:rPr lang="en-US" sz="1800" b="1" dirty="0">
                <a:effectLst/>
              </a:rPr>
              <a:t> </a:t>
            </a:r>
            <a:r>
              <a:rPr lang="en-US" sz="1800" b="1" dirty="0" err="1">
                <a:effectLst/>
              </a:rPr>
              <a:t>aan</a:t>
            </a:r>
            <a:r>
              <a:rPr lang="en-US" sz="1800" b="1" dirty="0">
                <a:effectLst/>
              </a:rPr>
              <a:t> </a:t>
            </a:r>
            <a:r>
              <a:rPr lang="en-US" sz="1800" b="1" dirty="0" err="1">
                <a:effectLst/>
              </a:rPr>
              <a:t>omzet</a:t>
            </a:r>
            <a:r>
              <a:rPr lang="en-US" sz="1800" b="1" dirty="0">
                <a:effectLst/>
              </a:rPr>
              <a:t> </a:t>
            </a:r>
            <a:r>
              <a:rPr lang="en-US" sz="1800" b="1" dirty="0" err="1">
                <a:effectLst/>
              </a:rPr>
              <a:t>heeft</a:t>
            </a:r>
            <a:r>
              <a:rPr lang="en-US" sz="1800" b="1" dirty="0">
                <a:effectLst/>
              </a:rPr>
              <a:t> </a:t>
            </a:r>
            <a:r>
              <a:rPr lang="en-US" sz="1800" b="1" dirty="0" err="1">
                <a:effectLst/>
              </a:rPr>
              <a:t>voor</a:t>
            </a:r>
            <a:r>
              <a:rPr lang="en-US" sz="1800" b="1" dirty="0">
                <a:effectLst/>
              </a:rPr>
              <a:t> </a:t>
            </a:r>
            <a:r>
              <a:rPr lang="en-US" sz="1800" b="1" dirty="0" err="1">
                <a:effectLst/>
              </a:rPr>
              <a:t>deze</a:t>
            </a:r>
            <a:r>
              <a:rPr lang="en-US" sz="1800" b="1" dirty="0">
                <a:effectLst/>
              </a:rPr>
              <a:t> </a:t>
            </a:r>
            <a:r>
              <a:rPr lang="en-US" sz="1800" b="1" dirty="0" err="1">
                <a:effectLst/>
              </a:rPr>
              <a:t>opdracht</a:t>
            </a:r>
            <a:r>
              <a:rPr lang="en-US" sz="1800" b="1" dirty="0">
                <a:effectLst/>
              </a:rPr>
              <a:t>. </a:t>
            </a:r>
          </a:p>
          <a:p>
            <a:pPr marL="0" indent="0">
              <a:buNone/>
              <a:tabLst>
                <a:tab pos="457200" algn="l"/>
              </a:tabLst>
            </a:pPr>
            <a:endParaRPr lang="en-US" sz="2200" dirty="0"/>
          </a:p>
          <a:p>
            <a:pPr marL="0" indent="0">
              <a:buNone/>
              <a:tabLst>
                <a:tab pos="457200" algn="l"/>
              </a:tabLst>
            </a:pPr>
            <a:r>
              <a:rPr lang="en-US" sz="2200" u="sng" dirty="0" err="1"/>
              <a:t>Advies</a:t>
            </a:r>
            <a:r>
              <a:rPr lang="en-US" sz="2200" u="sng" dirty="0"/>
              <a:t>:</a:t>
            </a:r>
          </a:p>
          <a:p>
            <a:pPr>
              <a:buFont typeface="Systeemlettertype regulier"/>
              <a:buChar char="-"/>
              <a:tabLst>
                <a:tab pos="457200" algn="l"/>
              </a:tabLst>
            </a:pPr>
            <a:r>
              <a:rPr lang="nl-NL" sz="1800" dirty="0">
                <a:solidFill>
                  <a:srgbClr val="000000"/>
                </a:solidFill>
                <a:effectLst/>
                <a:latin typeface="Calibri" panose="020F0502020204030204" pitchFamily="34" charset="0"/>
                <a:ea typeface="Times New Roman" panose="02020603050405020304" pitchFamily="18" charset="0"/>
              </a:rPr>
              <a:t>Geen wijzigingen doorvoeren</a:t>
            </a:r>
          </a:p>
          <a:p>
            <a:pPr>
              <a:buFont typeface="Systeemlettertype regulier"/>
              <a:buChar char="-"/>
              <a:tabLst>
                <a:tab pos="457200" algn="l"/>
              </a:tabLst>
            </a:pPr>
            <a:r>
              <a:rPr lang="nl-NL" sz="1800" dirty="0">
                <a:solidFill>
                  <a:srgbClr val="000000"/>
                </a:solidFill>
                <a:effectLst/>
                <a:latin typeface="Calibri" panose="020F0502020204030204" pitchFamily="34" charset="0"/>
                <a:ea typeface="Times New Roman" panose="02020603050405020304" pitchFamily="18" charset="0"/>
              </a:rPr>
              <a:t>Percentage blijft 5 %</a:t>
            </a:r>
          </a:p>
          <a:p>
            <a:pPr>
              <a:buFont typeface="Systeemlettertype regulier"/>
              <a:buChar char="-"/>
              <a:tabLst>
                <a:tab pos="457200" algn="l"/>
              </a:tabLst>
            </a:pPr>
            <a:r>
              <a:rPr lang="nl-NL" sz="1800" dirty="0">
                <a:solidFill>
                  <a:srgbClr val="000000"/>
                </a:solidFill>
                <a:effectLst/>
                <a:latin typeface="Calibri" panose="020F0502020204030204" pitchFamily="34" charset="0"/>
                <a:ea typeface="Times New Roman" panose="02020603050405020304" pitchFamily="18" charset="0"/>
              </a:rPr>
              <a:t>Resultaatsverplichting blijft staan, maar wel maatw</a:t>
            </a:r>
            <a:r>
              <a:rPr lang="nl-NL" sz="1800" dirty="0">
                <a:solidFill>
                  <a:srgbClr val="000000"/>
                </a:solidFill>
                <a:latin typeface="Calibri" panose="020F0502020204030204" pitchFamily="34" charset="0"/>
                <a:ea typeface="Times New Roman" panose="02020603050405020304" pitchFamily="18" charset="0"/>
              </a:rPr>
              <a:t>erkafspraken mogelijk met aanbieders (groeimodel).</a:t>
            </a:r>
          </a:p>
          <a:p>
            <a:pPr>
              <a:buFont typeface="Systeemlettertype regulier"/>
              <a:buChar char="-"/>
              <a:tabLst>
                <a:tab pos="457200" algn="l"/>
              </a:tabLst>
            </a:pPr>
            <a:r>
              <a:rPr lang="nl-NL" sz="1800" dirty="0">
                <a:solidFill>
                  <a:srgbClr val="000000"/>
                </a:solidFill>
                <a:effectLst/>
                <a:latin typeface="Calibri" panose="020F0502020204030204" pitchFamily="34" charset="0"/>
                <a:ea typeface="Times New Roman" panose="02020603050405020304" pitchFamily="18" charset="0"/>
              </a:rPr>
              <a:t>Na evaluatie na 1 of 2 jaar eventueel percentage naar beneden bijstellen.</a:t>
            </a:r>
          </a:p>
          <a:p>
            <a:pPr marL="0" indent="0">
              <a:buNone/>
              <a:tabLst>
                <a:tab pos="457200" algn="l"/>
              </a:tabLst>
            </a:pPr>
            <a:endParaRPr lang="en-US" sz="2200" dirty="0"/>
          </a:p>
        </p:txBody>
      </p:sp>
      <p:sp>
        <p:nvSpPr>
          <p:cNvPr id="3" name="Tekstvak 2">
            <a:extLst>
              <a:ext uri="{FF2B5EF4-FFF2-40B4-BE49-F238E27FC236}">
                <a16:creationId xmlns:a16="http://schemas.microsoft.com/office/drawing/2014/main" id="{2FE65DDD-789B-A34B-BBAD-930EB40393A2}"/>
              </a:ext>
            </a:extLst>
          </p:cNvPr>
          <p:cNvSpPr txBox="1"/>
          <p:nvPr/>
        </p:nvSpPr>
        <p:spPr>
          <a:xfrm>
            <a:off x="2372498" y="514064"/>
            <a:ext cx="7207166" cy="738664"/>
          </a:xfrm>
          <a:prstGeom prst="rect">
            <a:avLst/>
          </a:prstGeom>
          <a:noFill/>
        </p:spPr>
        <p:txBody>
          <a:bodyPr wrap="none" rtlCol="0">
            <a:spAutoFit/>
          </a:bodyPr>
          <a:lstStyle/>
          <a:p>
            <a:r>
              <a:rPr lang="nl-NL" sz="4200" dirty="0"/>
              <a:t>Afspraken uit dialoogsessie 1 (1)</a:t>
            </a:r>
          </a:p>
        </p:txBody>
      </p:sp>
      <p:pic>
        <p:nvPicPr>
          <p:cNvPr id="9" name="Afbeelding 8" descr="Afbeelding met buitenshuis, plant, persoon, kleding&#10;&#10;Automatisch gegenereerde beschrijving">
            <a:extLst>
              <a:ext uri="{FF2B5EF4-FFF2-40B4-BE49-F238E27FC236}">
                <a16:creationId xmlns:a16="http://schemas.microsoft.com/office/drawing/2014/main" id="{48E944A4-8B80-3047-BF8F-C9C6D57852C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812" r="33688" b="-1"/>
          <a:stretch/>
        </p:blipFill>
        <p:spPr>
          <a:xfrm>
            <a:off x="8551452" y="2158850"/>
            <a:ext cx="3149310" cy="314931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0" name="Tekstvak 9">
            <a:extLst>
              <a:ext uri="{FF2B5EF4-FFF2-40B4-BE49-F238E27FC236}">
                <a16:creationId xmlns:a16="http://schemas.microsoft.com/office/drawing/2014/main" id="{4AD7C50C-A8C2-CE49-9CA7-FBDA4430EA79}"/>
              </a:ext>
            </a:extLst>
          </p:cNvPr>
          <p:cNvSpPr txBox="1"/>
          <p:nvPr/>
        </p:nvSpPr>
        <p:spPr>
          <a:xfrm>
            <a:off x="9481001" y="6657945"/>
            <a:ext cx="2710999"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3" tooltip="https://assen.sp.nl/nieuws/2018/12/sp-pleit-in-de-raad-voor-behoud-moestuinen-in-klenckestraat">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nl-NL" sz="700">
              <a:solidFill>
                <a:srgbClr val="FFFFFF"/>
              </a:solidFill>
            </a:endParaRPr>
          </a:p>
        </p:txBody>
      </p:sp>
    </p:spTree>
    <p:extLst>
      <p:ext uri="{BB962C8B-B14F-4D97-AF65-F5344CB8AC3E}">
        <p14:creationId xmlns:p14="http://schemas.microsoft.com/office/powerpoint/2010/main" val="361836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CB1CA-6993-CD47-A30D-75F500372D9D}"/>
              </a:ext>
            </a:extLst>
          </p:cNvPr>
          <p:cNvSpPr>
            <a:spLocks noGrp="1"/>
          </p:cNvSpPr>
          <p:nvPr>
            <p:ph type="title"/>
          </p:nvPr>
        </p:nvSpPr>
        <p:spPr>
          <a:xfrm>
            <a:off x="841248" y="548640"/>
            <a:ext cx="3600860" cy="5431536"/>
          </a:xfrm>
        </p:spPr>
        <p:txBody>
          <a:bodyPr>
            <a:normAutofit/>
          </a:bodyPr>
          <a:lstStyle/>
          <a:p>
            <a:r>
              <a:rPr lang="nl-NL" sz="5400" dirty="0"/>
              <a:t>Ingebrachte vraag (no show):</a:t>
            </a:r>
          </a:p>
        </p:txBody>
      </p:sp>
      <p:sp>
        <p:nvSpPr>
          <p:cNvPr id="3" name="Tijdelijke aanduiding voor inhoud 2">
            <a:extLst>
              <a:ext uri="{FF2B5EF4-FFF2-40B4-BE49-F238E27FC236}">
                <a16:creationId xmlns:a16="http://schemas.microsoft.com/office/drawing/2014/main" id="{F94A290D-E7B0-0B4F-97C7-A8871B522227}"/>
              </a:ext>
            </a:extLst>
          </p:cNvPr>
          <p:cNvSpPr>
            <a:spLocks noGrp="1"/>
          </p:cNvSpPr>
          <p:nvPr>
            <p:ph idx="1"/>
          </p:nvPr>
        </p:nvSpPr>
        <p:spPr>
          <a:xfrm>
            <a:off x="5126418" y="552091"/>
            <a:ext cx="6224335" cy="5431536"/>
          </a:xfrm>
        </p:spPr>
        <p:txBody>
          <a:bodyPr anchor="ctr">
            <a:normAutofit/>
          </a:bodyPr>
          <a:lstStyle/>
          <a:p>
            <a:pPr marL="457200" indent="-457200">
              <a:buFont typeface="+mj-lt"/>
              <a:buAutoNum type="arabicPeriod"/>
              <a:tabLst>
                <a:tab pos="398463" algn="l"/>
              </a:tabLst>
            </a:pPr>
            <a:r>
              <a:rPr lang="nl-NL" sz="1800" dirty="0"/>
              <a:t>Wij verlenen op dit moment </a:t>
            </a:r>
            <a:r>
              <a:rPr lang="nl-NL" sz="1800" b="1" dirty="0"/>
              <a:t>huishoudelijke hulp </a:t>
            </a:r>
            <a:r>
              <a:rPr lang="nl-NL" sz="1800" dirty="0"/>
              <a:t>in de gemeente Hattem. Voor ons betekent no-show het moment dat onze medewerker voor de deur van de cliënt staat en hij/zij niet aanwezig is. In deze situatie is onze medewerker wel 2 a 3 uur kwijt, maar door deze maatregel kunnen wij dit niet declareren en komt dit dus voor onze eigen rekening. In de sessie werd aangegeven dat in het tarief een percentage van 5% is opgenomen voor no-show, maar in genoemde situatie is dit niet voldoende om dit op te vangen. Hoe werkt dit precies?</a:t>
            </a:r>
          </a:p>
          <a:p>
            <a:pPr marL="457200" indent="-457200">
              <a:buAutoNum type="arabicPeriod"/>
              <a:tabLst>
                <a:tab pos="398463" algn="l"/>
              </a:tabLst>
            </a:pPr>
            <a:r>
              <a:rPr lang="nl-NL" sz="1800" b="0" i="0" u="none" strike="noStrike" dirty="0">
                <a:solidFill>
                  <a:srgbClr val="191614"/>
                </a:solidFill>
                <a:effectLst/>
              </a:rPr>
              <a:t>Bij </a:t>
            </a:r>
            <a:r>
              <a:rPr lang="nl-NL" sz="1800" b="1" i="0" u="none" strike="noStrike" dirty="0">
                <a:solidFill>
                  <a:srgbClr val="191614"/>
                </a:solidFill>
                <a:effectLst/>
              </a:rPr>
              <a:t>begeleiding individueel basis en complex </a:t>
            </a:r>
            <a:r>
              <a:rPr lang="nl-NL" sz="1800" b="0" i="0" u="none" strike="noStrike" dirty="0">
                <a:solidFill>
                  <a:srgbClr val="191614"/>
                </a:solidFill>
                <a:effectLst/>
              </a:rPr>
              <a:t>kan het maar zo zijn dat onze medewerker voor een dichte deur staat. Het is afhankelijk van de doelgroep of het vaker voorkomt dan de 3% die is meegerekend. De reistijd is in zo’n geval wel gemaakt en die is verdisconteerd in het uurtarief, maar als je niets mag declareren op dat moment, dan is het niet zo dat het met de andere keren dat je naar de cliënt gaat dat het wordt rechtgetrokken. Hoe kijken jullie daarnaar?</a:t>
            </a:r>
          </a:p>
          <a:p>
            <a:pPr marL="457200" indent="-457200">
              <a:buAutoNum type="arabicPeriod"/>
              <a:tabLst>
                <a:tab pos="398463" algn="l"/>
              </a:tabLst>
            </a:pPr>
            <a:r>
              <a:rPr lang="nl-NL" sz="1800" dirty="0">
                <a:solidFill>
                  <a:srgbClr val="191614"/>
                </a:solidFill>
              </a:rPr>
              <a:t>Heroverweging </a:t>
            </a:r>
            <a:r>
              <a:rPr lang="nl-NL" sz="1800" b="1" dirty="0">
                <a:solidFill>
                  <a:srgbClr val="191614"/>
                </a:solidFill>
              </a:rPr>
              <a:t>no show en indirecte tijd </a:t>
            </a:r>
            <a:r>
              <a:rPr lang="nl-NL" sz="1800" dirty="0">
                <a:solidFill>
                  <a:srgbClr val="191614"/>
                </a:solidFill>
              </a:rPr>
              <a:t>– bij complexe doelgroep (casus aangeleverd door aanbieder).</a:t>
            </a:r>
            <a:endParaRPr lang="nl-NL" sz="1800" dirty="0"/>
          </a:p>
        </p:txBody>
      </p:sp>
    </p:spTree>
    <p:extLst>
      <p:ext uri="{BB962C8B-B14F-4D97-AF65-F5344CB8AC3E}">
        <p14:creationId xmlns:p14="http://schemas.microsoft.com/office/powerpoint/2010/main" val="304930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Persoon die gele koffer inpakt">
            <a:extLst>
              <a:ext uri="{FF2B5EF4-FFF2-40B4-BE49-F238E27FC236}">
                <a16:creationId xmlns:a16="http://schemas.microsoft.com/office/drawing/2014/main" id="{FD80F799-038E-1C4F-A245-ABF8F0A10B1C}"/>
              </a:ext>
            </a:extLst>
          </p:cNvPr>
          <p:cNvPicPr>
            <a:picLocks noChangeAspect="1"/>
          </p:cNvPicPr>
          <p:nvPr/>
        </p:nvPicPr>
        <p:blipFill>
          <a:blip r:embed="rId2">
            <a:extLst>
              <a:ext uri="{28A0092B-C50C-407E-A947-70E740481C1C}">
                <a14:useLocalDpi xmlns:a14="http://schemas.microsoft.com/office/drawing/2010/main" val="0"/>
              </a:ext>
            </a:extLst>
          </a:blip>
          <a:srcRect l="16625" r="16625"/>
          <a:stretch/>
        </p:blipFill>
        <p:spPr>
          <a:xfrm>
            <a:off x="312096" y="2796008"/>
            <a:ext cx="2269185" cy="226918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 name="Titel 1">
            <a:extLst>
              <a:ext uri="{FF2B5EF4-FFF2-40B4-BE49-F238E27FC236}">
                <a16:creationId xmlns:a16="http://schemas.microsoft.com/office/drawing/2014/main" id="{549A1064-1285-E240-BC26-FB3F92B405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br>
              <a:rPr lang="en-US" sz="2600" kern="1200" dirty="0">
                <a:solidFill>
                  <a:schemeClr val="tx1"/>
                </a:solidFill>
                <a:latin typeface="+mj-lt"/>
                <a:ea typeface="+mj-ea"/>
                <a:cs typeface="+mj-cs"/>
              </a:rPr>
            </a:b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5" name="Tijdelijke aanduiding voor inhoud 4">
            <a:extLst>
              <a:ext uri="{FF2B5EF4-FFF2-40B4-BE49-F238E27FC236}">
                <a16:creationId xmlns:a16="http://schemas.microsoft.com/office/drawing/2014/main" id="{83EADBDC-F61C-9E4A-8982-E964FAA013C8}"/>
              </a:ext>
            </a:extLst>
          </p:cNvPr>
          <p:cNvSpPr>
            <a:spLocks noGrp="1"/>
          </p:cNvSpPr>
          <p:nvPr>
            <p:ph sz="half" idx="2"/>
          </p:nvPr>
        </p:nvSpPr>
        <p:spPr>
          <a:xfrm>
            <a:off x="2750445" y="1556186"/>
            <a:ext cx="9310980" cy="4748827"/>
          </a:xfrm>
        </p:spPr>
        <p:txBody>
          <a:bodyPr vert="horz" lIns="91440" tIns="45720" rIns="91440" bIns="45720" rtlCol="0" anchor="t">
            <a:normAutofit fontScale="25000" lnSpcReduction="20000"/>
          </a:bodyPr>
          <a:lstStyle/>
          <a:p>
            <a:pPr marL="0" indent="0">
              <a:buNone/>
            </a:pPr>
            <a:endParaRPr lang="nl-NL" sz="3800" dirty="0">
              <a:effectLst/>
              <a:latin typeface="Calibri" panose="020F0502020204030204" pitchFamily="34" charset="0"/>
              <a:cs typeface="Calibri" panose="020F0502020204030204" pitchFamily="34" charset="0"/>
            </a:endParaRPr>
          </a:p>
          <a:p>
            <a:pPr>
              <a:lnSpc>
                <a:spcPct val="120000"/>
              </a:lnSpc>
              <a:spcBef>
                <a:spcPts val="0"/>
              </a:spcBef>
            </a:pPr>
            <a:r>
              <a:rPr lang="nl-NL" sz="7200" dirty="0">
                <a:effectLst/>
                <a:latin typeface="Calibri" panose="020F0502020204030204" pitchFamily="34" charset="0"/>
                <a:cs typeface="Calibri" panose="020F0502020204030204" pitchFamily="34" charset="0"/>
              </a:rPr>
              <a:t>Bij dagbesteding/groepsbegeleiding passen we een correctie toe van 5% op de groepsgrootte</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vanwege no show. Concreet betekent dit dat we bij een groepsgrootte van gemiddeld 10</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cliënten per begeleider, het tarief berekenen met een groepsgrootte van 9,5 cliënten per</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begeleider.</a:t>
            </a:r>
          </a:p>
          <a:p>
            <a:pPr marL="0" indent="0">
              <a:lnSpc>
                <a:spcPct val="120000"/>
              </a:lnSpc>
              <a:spcBef>
                <a:spcPts val="0"/>
              </a:spcBef>
              <a:buNone/>
            </a:pPr>
            <a:endParaRPr lang="nl-NL" sz="7200" dirty="0">
              <a:effectLst/>
              <a:latin typeface="Calibri" panose="020F0502020204030204" pitchFamily="34" charset="0"/>
              <a:cs typeface="Calibri" panose="020F0502020204030204" pitchFamily="34" charset="0"/>
            </a:endParaRPr>
          </a:p>
          <a:p>
            <a:pPr>
              <a:lnSpc>
                <a:spcPct val="120000"/>
              </a:lnSpc>
              <a:spcBef>
                <a:spcPts val="0"/>
              </a:spcBef>
            </a:pPr>
            <a:r>
              <a:rPr lang="nl-NL" sz="7200" dirty="0">
                <a:effectLst/>
                <a:latin typeface="Calibri" panose="020F0502020204030204" pitchFamily="34" charset="0"/>
                <a:cs typeface="Calibri" panose="020F0502020204030204" pitchFamily="34" charset="0"/>
              </a:rPr>
              <a:t>Voor de concepttarieven voor het product begeleiding individueel complex voor zowel de</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Wmo als Jeugd wordt in de productiviteit van de medewerkers voor 3 % rekening gehouden</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met no-show. Omdat no-show onderdeel uitmaakt van de dagelijkse praktijk en tot</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productieverlies leidt. En omdat no-show onlosmakelijk verbonden is aan de problematiek</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van kwetsbare inwoners die aanbieders ondersteunen. Dit omdat bij deze producten sprake</a:t>
            </a:r>
            <a:r>
              <a:rPr lang="nl-NL" sz="7200" dirty="0">
                <a:latin typeface="Calibri" panose="020F0502020204030204" pitchFamily="34" charset="0"/>
                <a:cs typeface="Calibri" panose="020F0502020204030204" pitchFamily="34" charset="0"/>
              </a:rPr>
              <a:t> </a:t>
            </a:r>
            <a:r>
              <a:rPr lang="nl-NL" sz="7200" dirty="0">
                <a:effectLst/>
                <a:latin typeface="Calibri" panose="020F0502020204030204" pitchFamily="34" charset="0"/>
                <a:cs typeface="Calibri" panose="020F0502020204030204" pitchFamily="34" charset="0"/>
              </a:rPr>
              <a:t>is van regieverlies door de cliënt en hierdoor no-show vaker voorkomt.</a:t>
            </a:r>
          </a:p>
          <a:p>
            <a:pPr marL="0" indent="0">
              <a:lnSpc>
                <a:spcPct val="120000"/>
              </a:lnSpc>
              <a:spcBef>
                <a:spcPts val="0"/>
              </a:spcBef>
              <a:buNone/>
            </a:pPr>
            <a:endParaRPr lang="nl-NL" sz="7200" dirty="0">
              <a:effectLst/>
              <a:latin typeface="Calibri" panose="020F0502020204030204" pitchFamily="34" charset="0"/>
              <a:cs typeface="Calibri" panose="020F0502020204030204" pitchFamily="34" charset="0"/>
            </a:endParaRPr>
          </a:p>
          <a:p>
            <a:pPr>
              <a:lnSpc>
                <a:spcPct val="120000"/>
              </a:lnSpc>
              <a:spcBef>
                <a:spcPts val="0"/>
              </a:spcBef>
            </a:pPr>
            <a:r>
              <a:rPr lang="nl-NL" sz="7200" dirty="0">
                <a:effectLst/>
                <a:latin typeface="Calibri" panose="020F0502020204030204" pitchFamily="34" charset="0"/>
                <a:cs typeface="Calibri" panose="020F0502020204030204" pitchFamily="34" charset="0"/>
              </a:rPr>
              <a:t>Daarnaast is het zo dat direct cliëntgebonden tijd besteedt aan de no-show wel declarabel is.</a:t>
            </a:r>
          </a:p>
          <a:p>
            <a:pPr marL="0" indent="0">
              <a:lnSpc>
                <a:spcPct val="120000"/>
              </a:lnSpc>
              <a:spcBef>
                <a:spcPts val="0"/>
              </a:spcBef>
              <a:buNone/>
            </a:pPr>
            <a:endParaRPr lang="nl-NL" sz="7200" dirty="0">
              <a:effectLst/>
              <a:latin typeface="Calibri" panose="020F0502020204030204" pitchFamily="34" charset="0"/>
              <a:cs typeface="Calibri" panose="020F0502020204030204" pitchFamily="34" charset="0"/>
            </a:endParaRPr>
          </a:p>
          <a:p>
            <a:pPr>
              <a:lnSpc>
                <a:spcPct val="120000"/>
              </a:lnSpc>
              <a:spcBef>
                <a:spcPts val="0"/>
              </a:spcBef>
            </a:pPr>
            <a:r>
              <a:rPr lang="nl-NL" sz="7200" dirty="0">
                <a:latin typeface="Calibri" panose="020F0502020204030204" pitchFamily="34" charset="0"/>
                <a:cs typeface="Calibri" panose="020F0502020204030204" pitchFamily="34" charset="0"/>
              </a:rPr>
              <a:t>Uitzondering is Werkt Mee, v</a:t>
            </a:r>
            <a:r>
              <a:rPr lang="nl-NL" sz="7200" dirty="0">
                <a:effectLst/>
                <a:ea typeface="Times New Roman" panose="02020603050405020304" pitchFamily="18" charset="0"/>
              </a:rPr>
              <a:t>oor direct en indirect cliëntgebonden tijd (conform artikel 1.25.2 en 1.25.4 Overeenkomst) kan de aanbieder maximaal 60 minuten per dag per cliënt declareren bij afwezigheid van de cliënt. Verantwoording van deze uren dient vastgelegd te worden in het cliëntdossier.</a:t>
            </a:r>
          </a:p>
          <a:p>
            <a:pPr marL="0" indent="0">
              <a:lnSpc>
                <a:spcPct val="120000"/>
              </a:lnSpc>
              <a:spcBef>
                <a:spcPts val="0"/>
              </a:spcBef>
              <a:buNone/>
            </a:pPr>
            <a:endParaRPr lang="nl-NL" sz="7200" dirty="0">
              <a:effectLst/>
              <a:latin typeface="Calibri" panose="020F0502020204030204" pitchFamily="34" charset="0"/>
              <a:cs typeface="Calibri" panose="020F0502020204030204" pitchFamily="34" charset="0"/>
            </a:endParaRPr>
          </a:p>
          <a:p>
            <a:pPr marL="0" indent="0">
              <a:buNone/>
              <a:tabLst>
                <a:tab pos="457200" algn="l"/>
              </a:tabLst>
            </a:pPr>
            <a:endParaRPr lang="en-US" sz="2200" u="sng" dirty="0"/>
          </a:p>
          <a:p>
            <a:pPr marL="0" indent="0">
              <a:buNone/>
              <a:tabLst>
                <a:tab pos="457200" algn="l"/>
              </a:tabLst>
            </a:pPr>
            <a:endParaRPr lang="en-US" sz="2200" u="sng" dirty="0"/>
          </a:p>
          <a:p>
            <a:pPr marL="0" indent="0">
              <a:buNone/>
              <a:tabLst>
                <a:tab pos="457200" algn="l"/>
              </a:tabLst>
            </a:pPr>
            <a:endParaRPr lang="en-US" sz="2200" u="sng" dirty="0"/>
          </a:p>
          <a:p>
            <a:pPr marL="0" indent="0">
              <a:buNone/>
              <a:tabLst>
                <a:tab pos="457200" algn="l"/>
              </a:tabLst>
            </a:pPr>
            <a:endParaRPr lang="en-US" sz="2200" dirty="0"/>
          </a:p>
        </p:txBody>
      </p:sp>
      <p:sp>
        <p:nvSpPr>
          <p:cNvPr id="3" name="Tekstvak 2">
            <a:extLst>
              <a:ext uri="{FF2B5EF4-FFF2-40B4-BE49-F238E27FC236}">
                <a16:creationId xmlns:a16="http://schemas.microsoft.com/office/drawing/2014/main" id="{2FE65DDD-789B-A34B-BBAD-930EB40393A2}"/>
              </a:ext>
            </a:extLst>
          </p:cNvPr>
          <p:cNvSpPr txBox="1"/>
          <p:nvPr/>
        </p:nvSpPr>
        <p:spPr>
          <a:xfrm>
            <a:off x="2372498" y="263005"/>
            <a:ext cx="7207166" cy="738664"/>
          </a:xfrm>
          <a:prstGeom prst="rect">
            <a:avLst/>
          </a:prstGeom>
          <a:noFill/>
        </p:spPr>
        <p:txBody>
          <a:bodyPr wrap="none" rtlCol="0">
            <a:spAutoFit/>
          </a:bodyPr>
          <a:lstStyle/>
          <a:p>
            <a:r>
              <a:rPr lang="nl-NL" sz="4200" dirty="0"/>
              <a:t>Afspraken uit dialoogsessie 1 (2)</a:t>
            </a:r>
          </a:p>
        </p:txBody>
      </p:sp>
      <p:sp>
        <p:nvSpPr>
          <p:cNvPr id="8" name="Tekstvak 7">
            <a:extLst>
              <a:ext uri="{FF2B5EF4-FFF2-40B4-BE49-F238E27FC236}">
                <a16:creationId xmlns:a16="http://schemas.microsoft.com/office/drawing/2014/main" id="{2DFA28B8-194A-B04A-8240-3C789EC21398}"/>
              </a:ext>
            </a:extLst>
          </p:cNvPr>
          <p:cNvSpPr txBox="1"/>
          <p:nvPr/>
        </p:nvSpPr>
        <p:spPr>
          <a:xfrm>
            <a:off x="669036" y="1079302"/>
            <a:ext cx="10853927" cy="369332"/>
          </a:xfrm>
          <a:prstGeom prst="rect">
            <a:avLst/>
          </a:prstGeom>
          <a:noFill/>
          <a:ln>
            <a:solidFill>
              <a:schemeClr val="accent5"/>
            </a:solidFill>
          </a:ln>
        </p:spPr>
        <p:txBody>
          <a:bodyPr wrap="square" rtlCol="0">
            <a:spAutoFit/>
          </a:bodyPr>
          <a:lstStyle/>
          <a:p>
            <a:pPr>
              <a:buFont typeface="Courier New" panose="02070309020205020404" pitchFamily="49" charset="0"/>
              <a:buChar char="o"/>
              <a:tabLst>
                <a:tab pos="457200" algn="l"/>
              </a:tabLst>
            </a:pPr>
            <a:r>
              <a:rPr lang="nl-NL" sz="1800" dirty="0">
                <a:solidFill>
                  <a:srgbClr val="000000"/>
                </a:solidFill>
                <a:effectLst/>
                <a:latin typeface="Calibri" panose="020F0502020204030204" pitchFamily="34" charset="0"/>
                <a:ea typeface="Times New Roman" panose="02020603050405020304" pitchFamily="18" charset="0"/>
              </a:rPr>
              <a:t>  Artikel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1.26 no show -  </a:t>
            </a:r>
            <a:r>
              <a:rPr lang="nl-NL" b="0" i="0" u="none" strike="noStrike" dirty="0">
                <a:solidFill>
                  <a:srgbClr val="191614"/>
                </a:solidFill>
                <a:effectLst/>
              </a:rPr>
              <a:t>voorstel om aansluiting te zoeken bij de werkwijze van de Achterhoek</a:t>
            </a:r>
            <a:endParaRPr lang="en-US" dirty="0"/>
          </a:p>
        </p:txBody>
      </p:sp>
    </p:spTree>
    <p:extLst>
      <p:ext uri="{BB962C8B-B14F-4D97-AF65-F5344CB8AC3E}">
        <p14:creationId xmlns:p14="http://schemas.microsoft.com/office/powerpoint/2010/main" val="397828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A1064-1285-E240-BC26-FB3F92B405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br>
              <a:rPr lang="en-US" sz="2600" kern="1200" dirty="0">
                <a:solidFill>
                  <a:schemeClr val="tx1"/>
                </a:solidFill>
                <a:latin typeface="+mj-lt"/>
                <a:ea typeface="+mj-ea"/>
                <a:cs typeface="+mj-cs"/>
              </a:rPr>
            </a:b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5" name="Tijdelijke aanduiding voor inhoud 4">
            <a:extLst>
              <a:ext uri="{FF2B5EF4-FFF2-40B4-BE49-F238E27FC236}">
                <a16:creationId xmlns:a16="http://schemas.microsoft.com/office/drawing/2014/main" id="{83EADBDC-F61C-9E4A-8982-E964FAA013C8}"/>
              </a:ext>
            </a:extLst>
          </p:cNvPr>
          <p:cNvSpPr>
            <a:spLocks noGrp="1"/>
          </p:cNvSpPr>
          <p:nvPr>
            <p:ph sz="half" idx="2"/>
          </p:nvPr>
        </p:nvSpPr>
        <p:spPr>
          <a:xfrm>
            <a:off x="3554627" y="1839627"/>
            <a:ext cx="7968336" cy="1735840"/>
          </a:xfrm>
        </p:spPr>
        <p:txBody>
          <a:bodyPr vert="horz" lIns="91440" tIns="45720" rIns="91440" bIns="45720" rtlCol="0" anchor="t">
            <a:normAutofit lnSpcReduction="10000"/>
          </a:bodyPr>
          <a:lstStyle/>
          <a:p>
            <a:pPr marL="0" indent="0">
              <a:lnSpc>
                <a:spcPct val="120000"/>
              </a:lnSpc>
              <a:spcBef>
                <a:spcPts val="0"/>
              </a:spcBef>
              <a:buNone/>
            </a:pPr>
            <a:r>
              <a:rPr lang="nl-NL" sz="1800" dirty="0">
                <a:effectLst/>
                <a:latin typeface="Calibri" panose="020F0502020204030204" pitchFamily="34" charset="0"/>
                <a:cs typeface="Calibri" panose="020F0502020204030204" pitchFamily="34" charset="0"/>
              </a:rPr>
              <a:t>Advies:</a:t>
            </a:r>
          </a:p>
          <a:p>
            <a:pPr marL="0" indent="0">
              <a:lnSpc>
                <a:spcPct val="120000"/>
              </a:lnSpc>
              <a:spcBef>
                <a:spcPts val="0"/>
              </a:spcBef>
              <a:buNone/>
            </a:pPr>
            <a:r>
              <a:rPr lang="nl-NL" sz="1800" dirty="0">
                <a:effectLst/>
                <a:latin typeface="Calibri" panose="020F0502020204030204" pitchFamily="34" charset="0"/>
                <a:cs typeface="Calibri" panose="020F0502020204030204" pitchFamily="34" charset="0"/>
              </a:rPr>
              <a:t>Zin “Direct cliëntgebonden tijd besteedt aan de no-show wel declarabel is” toevoegen aan artikel no show. Direct cliëntgebonden tijd is tijd dat in aanwezigheid met de cliënt wordt ingevuld. Bij no-show betreft dit bijvoorbeeld een telefoongesprek met de cliënt om de reden van no-show te achterhalen.</a:t>
            </a:r>
          </a:p>
          <a:p>
            <a:pPr marL="0" indent="0">
              <a:buNone/>
              <a:tabLst>
                <a:tab pos="457200" algn="l"/>
              </a:tabLst>
            </a:pPr>
            <a:endParaRPr lang="en-US" sz="2200" dirty="0"/>
          </a:p>
        </p:txBody>
      </p:sp>
      <p:sp>
        <p:nvSpPr>
          <p:cNvPr id="3" name="Tekstvak 2">
            <a:extLst>
              <a:ext uri="{FF2B5EF4-FFF2-40B4-BE49-F238E27FC236}">
                <a16:creationId xmlns:a16="http://schemas.microsoft.com/office/drawing/2014/main" id="{2FE65DDD-789B-A34B-BBAD-930EB40393A2}"/>
              </a:ext>
            </a:extLst>
          </p:cNvPr>
          <p:cNvSpPr txBox="1"/>
          <p:nvPr/>
        </p:nvSpPr>
        <p:spPr>
          <a:xfrm>
            <a:off x="2372498" y="514064"/>
            <a:ext cx="7207166" cy="738664"/>
          </a:xfrm>
          <a:prstGeom prst="rect">
            <a:avLst/>
          </a:prstGeom>
          <a:noFill/>
        </p:spPr>
        <p:txBody>
          <a:bodyPr wrap="none" rtlCol="0">
            <a:spAutoFit/>
          </a:bodyPr>
          <a:lstStyle/>
          <a:p>
            <a:r>
              <a:rPr lang="nl-NL" sz="4200" dirty="0"/>
              <a:t>Afspraken uit dialoogsessie 1 (3)</a:t>
            </a:r>
          </a:p>
        </p:txBody>
      </p:sp>
      <p:sp>
        <p:nvSpPr>
          <p:cNvPr id="6" name="Tekstvak 5">
            <a:extLst>
              <a:ext uri="{FF2B5EF4-FFF2-40B4-BE49-F238E27FC236}">
                <a16:creationId xmlns:a16="http://schemas.microsoft.com/office/drawing/2014/main" id="{E2692CC4-AB09-8842-8BA5-FAB9F7B6F379}"/>
              </a:ext>
            </a:extLst>
          </p:cNvPr>
          <p:cNvSpPr txBox="1"/>
          <p:nvPr/>
        </p:nvSpPr>
        <p:spPr>
          <a:xfrm>
            <a:off x="6976764" y="2160478"/>
            <a:ext cx="4998873" cy="1200329"/>
          </a:xfrm>
          <a:prstGeom prst="rect">
            <a:avLst/>
          </a:prstGeom>
          <a:noFill/>
        </p:spPr>
        <p:txBody>
          <a:bodyPr wrap="square" rtlCol="0">
            <a:spAutoFit/>
          </a:bodyPr>
          <a:lstStyle/>
          <a:p>
            <a:pPr marL="449580"/>
            <a:endParaRPr lang="nl-NL" dirty="0">
              <a:latin typeface="Calibri" panose="020F0502020204030204" pitchFamily="34" charset="0"/>
              <a:ea typeface="Times New Roman" panose="02020603050405020304" pitchFamily="18" charset="0"/>
            </a:endParaRPr>
          </a:p>
          <a:p>
            <a:pPr marL="449580"/>
            <a:endParaRPr lang="nl-NL" dirty="0">
              <a:latin typeface="Calibri" panose="020F0502020204030204" pitchFamily="34" charset="0"/>
              <a:ea typeface="Times New Roman" panose="02020603050405020304" pitchFamily="18" charset="0"/>
            </a:endParaRPr>
          </a:p>
          <a:p>
            <a:pPr marL="449580"/>
            <a:endParaRPr lang="nl-NL" dirty="0">
              <a:latin typeface="Calibri" panose="020F0502020204030204" pitchFamily="34" charset="0"/>
              <a:ea typeface="Times New Roman" panose="02020603050405020304" pitchFamily="18" charset="0"/>
            </a:endParaRPr>
          </a:p>
          <a:p>
            <a:pPr marL="449580"/>
            <a:endParaRPr lang="nl-NL" sz="1800" dirty="0">
              <a:effectLst/>
              <a:latin typeface="Times New Roman" panose="02020603050405020304" pitchFamily="18" charset="0"/>
              <a:ea typeface="Times New Roman" panose="02020603050405020304" pitchFamily="18" charset="0"/>
            </a:endParaRPr>
          </a:p>
        </p:txBody>
      </p:sp>
      <p:sp>
        <p:nvSpPr>
          <p:cNvPr id="8" name="Tekstvak 7">
            <a:extLst>
              <a:ext uri="{FF2B5EF4-FFF2-40B4-BE49-F238E27FC236}">
                <a16:creationId xmlns:a16="http://schemas.microsoft.com/office/drawing/2014/main" id="{2DFA28B8-194A-B04A-8240-3C789EC21398}"/>
              </a:ext>
            </a:extLst>
          </p:cNvPr>
          <p:cNvSpPr txBox="1"/>
          <p:nvPr/>
        </p:nvSpPr>
        <p:spPr>
          <a:xfrm>
            <a:off x="669036" y="1314530"/>
            <a:ext cx="10853927" cy="369332"/>
          </a:xfrm>
          <a:prstGeom prst="rect">
            <a:avLst/>
          </a:prstGeom>
          <a:noFill/>
          <a:ln>
            <a:solidFill>
              <a:schemeClr val="accent5"/>
            </a:solidFill>
          </a:ln>
        </p:spPr>
        <p:txBody>
          <a:bodyPr wrap="square" rtlCol="0">
            <a:spAutoFit/>
          </a:bodyPr>
          <a:lstStyle/>
          <a:p>
            <a:pPr>
              <a:buFont typeface="Courier New" panose="02070309020205020404" pitchFamily="49" charset="0"/>
              <a:buChar char="o"/>
              <a:tabLst>
                <a:tab pos="457200" algn="l"/>
              </a:tabLst>
            </a:pPr>
            <a:r>
              <a:rPr lang="nl-NL" sz="1800" dirty="0">
                <a:solidFill>
                  <a:srgbClr val="000000"/>
                </a:solidFill>
                <a:effectLst/>
                <a:latin typeface="Calibri" panose="020F0502020204030204" pitchFamily="34" charset="0"/>
                <a:ea typeface="Times New Roman" panose="02020603050405020304" pitchFamily="18" charset="0"/>
              </a:rPr>
              <a:t>  Artikel </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1.26 no show – wijziging lid 2</a:t>
            </a:r>
            <a:endParaRPr lang="en-US" sz="2200" dirty="0"/>
          </a:p>
        </p:txBody>
      </p:sp>
      <p:sp>
        <p:nvSpPr>
          <p:cNvPr id="11" name="Tekstvak 10">
            <a:extLst>
              <a:ext uri="{FF2B5EF4-FFF2-40B4-BE49-F238E27FC236}">
                <a16:creationId xmlns:a16="http://schemas.microsoft.com/office/drawing/2014/main" id="{88F7983E-F632-E643-B4A6-9AB0F1AD27DF}"/>
              </a:ext>
            </a:extLst>
          </p:cNvPr>
          <p:cNvSpPr txBox="1"/>
          <p:nvPr/>
        </p:nvSpPr>
        <p:spPr>
          <a:xfrm>
            <a:off x="3554627" y="3523316"/>
            <a:ext cx="7770628" cy="2031325"/>
          </a:xfrm>
          <a:prstGeom prst="rect">
            <a:avLst/>
          </a:prstGeom>
          <a:noFill/>
        </p:spPr>
        <p:txBody>
          <a:bodyPr wrap="square">
            <a:spAutoFit/>
          </a:bodyPr>
          <a:lstStyle/>
          <a:p>
            <a:pPr indent="9525"/>
            <a:r>
              <a:rPr lang="nl-NL" sz="1800" dirty="0">
                <a:solidFill>
                  <a:srgbClr val="000000"/>
                </a:solidFill>
                <a:effectLst/>
                <a:latin typeface="Calibri" panose="020F0502020204030204" pitchFamily="34" charset="0"/>
                <a:ea typeface="Times New Roman" panose="02020603050405020304" pitchFamily="18" charset="0"/>
              </a:rPr>
              <a:t>Artikel </a:t>
            </a:r>
            <a:r>
              <a:rPr lang="nl-NL" sz="1800" dirty="0">
                <a:effectLst/>
                <a:latin typeface="Calibri" panose="020F0502020204030204" pitchFamily="34" charset="0"/>
                <a:ea typeface="Times New Roman" panose="02020603050405020304" pitchFamily="18" charset="0"/>
              </a:rPr>
              <a:t>1.26.2 als volgt worden aanvullen ter verduidelijking: </a:t>
            </a:r>
            <a:endParaRPr lang="nl-NL" sz="1800" dirty="0">
              <a:effectLst/>
              <a:latin typeface="Times New Roman" panose="02020603050405020304" pitchFamily="18" charset="0"/>
              <a:ea typeface="Times New Roman" panose="02020603050405020304" pitchFamily="18" charset="0"/>
            </a:endParaRPr>
          </a:p>
          <a:p>
            <a:pPr marL="449580"/>
            <a:endParaRPr lang="nl-NL" dirty="0">
              <a:latin typeface="Calibri" panose="020F0502020204030204" pitchFamily="34" charset="0"/>
              <a:ea typeface="Times New Roman" panose="02020603050405020304" pitchFamily="18" charset="0"/>
            </a:endParaRPr>
          </a:p>
          <a:p>
            <a:pPr marL="449580"/>
            <a:r>
              <a:rPr lang="nl-NL" sz="1800" dirty="0">
                <a:effectLst/>
                <a:latin typeface="Calibri" panose="020F0502020204030204" pitchFamily="34" charset="0"/>
                <a:ea typeface="Times New Roman" panose="02020603050405020304" pitchFamily="18" charset="0"/>
              </a:rPr>
              <a:t>De </a:t>
            </a:r>
            <a:r>
              <a:rPr lang="nl-NL" sz="1800" b="1" dirty="0">
                <a:effectLst/>
                <a:latin typeface="Calibri" panose="020F0502020204030204" pitchFamily="34" charset="0"/>
                <a:ea typeface="Times New Roman" panose="02020603050405020304" pitchFamily="18" charset="0"/>
              </a:rPr>
              <a:t>aanbieder</a:t>
            </a:r>
            <a:r>
              <a:rPr lang="nl-NL" sz="1800" dirty="0">
                <a:effectLst/>
                <a:latin typeface="Calibri" panose="020F0502020204030204" pitchFamily="34" charset="0"/>
                <a:ea typeface="Times New Roman" panose="02020603050405020304" pitchFamily="18" charset="0"/>
              </a:rPr>
              <a:t> mag de kosten die voortvloeien uit een no-show </a:t>
            </a:r>
            <a:r>
              <a:rPr lang="nl-NL" sz="1800" b="1" dirty="0">
                <a:effectLst/>
                <a:latin typeface="Calibri" panose="020F0502020204030204" pitchFamily="34" charset="0"/>
                <a:ea typeface="Times New Roman" panose="02020603050405020304" pitchFamily="18" charset="0"/>
              </a:rPr>
              <a:t>niet in rekening brengen </a:t>
            </a:r>
            <a:r>
              <a:rPr lang="nl-NL" sz="1800" dirty="0">
                <a:effectLst/>
                <a:latin typeface="Calibri" panose="020F0502020204030204" pitchFamily="34" charset="0"/>
                <a:ea typeface="Times New Roman" panose="02020603050405020304" pitchFamily="18" charset="0"/>
              </a:rPr>
              <a:t>aan de </a:t>
            </a:r>
            <a:r>
              <a:rPr lang="nl-NL" sz="1800" b="1" dirty="0">
                <a:effectLst/>
                <a:latin typeface="Calibri" panose="020F0502020204030204" pitchFamily="34" charset="0"/>
                <a:ea typeface="Times New Roman" panose="02020603050405020304" pitchFamily="18" charset="0"/>
              </a:rPr>
              <a:t>Gemeente, omdat no show is meegenomen in de berekening van het tarief</a:t>
            </a:r>
            <a:r>
              <a:rPr lang="nl-NL" sz="1800" dirty="0">
                <a:effectLst/>
                <a:latin typeface="Calibri" panose="020F0502020204030204" pitchFamily="34" charset="0"/>
                <a:ea typeface="Times New Roman" panose="02020603050405020304" pitchFamily="18" charset="0"/>
              </a:rPr>
              <a:t>. Waar no show niet in het tarief is meegenomen, komt deze voor rekening van de aanbieder. Direct cliëntgebonden tijd besteedt aan de no-show is wel declarabel. </a:t>
            </a:r>
            <a:endParaRPr lang="nl-NL" sz="1800" dirty="0">
              <a:effectLst/>
              <a:latin typeface="Times New Roman" panose="02020603050405020304" pitchFamily="18" charset="0"/>
              <a:ea typeface="Times New Roman" panose="02020603050405020304" pitchFamily="18" charset="0"/>
            </a:endParaRPr>
          </a:p>
        </p:txBody>
      </p:sp>
      <p:pic>
        <p:nvPicPr>
          <p:cNvPr id="12" name="Afbeelding 11" descr="Persoon die gele koffer inpakt">
            <a:extLst>
              <a:ext uri="{FF2B5EF4-FFF2-40B4-BE49-F238E27FC236}">
                <a16:creationId xmlns:a16="http://schemas.microsoft.com/office/drawing/2014/main" id="{5880537D-0563-9B4A-8803-B36C7807D16D}"/>
              </a:ext>
            </a:extLst>
          </p:cNvPr>
          <p:cNvPicPr>
            <a:picLocks noChangeAspect="1"/>
          </p:cNvPicPr>
          <p:nvPr/>
        </p:nvPicPr>
        <p:blipFill>
          <a:blip r:embed="rId2">
            <a:extLst>
              <a:ext uri="{28A0092B-C50C-407E-A947-70E740481C1C}">
                <a14:useLocalDpi xmlns:a14="http://schemas.microsoft.com/office/drawing/2010/main" val="0"/>
              </a:ext>
            </a:extLst>
          </a:blip>
          <a:srcRect l="16625" r="16625"/>
          <a:stretch/>
        </p:blipFill>
        <p:spPr>
          <a:xfrm>
            <a:off x="321275" y="2643921"/>
            <a:ext cx="2873286" cy="287328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7" name="Tekstvak 6">
            <a:extLst>
              <a:ext uri="{FF2B5EF4-FFF2-40B4-BE49-F238E27FC236}">
                <a16:creationId xmlns:a16="http://schemas.microsoft.com/office/drawing/2014/main" id="{B6846088-D59B-7A41-B590-A98C8A0998AB}"/>
              </a:ext>
            </a:extLst>
          </p:cNvPr>
          <p:cNvSpPr txBox="1"/>
          <p:nvPr/>
        </p:nvSpPr>
        <p:spPr>
          <a:xfrm>
            <a:off x="2753474" y="5816248"/>
            <a:ext cx="9133725" cy="923330"/>
          </a:xfrm>
          <a:prstGeom prst="rect">
            <a:avLst/>
          </a:prstGeom>
          <a:noFill/>
        </p:spPr>
        <p:txBody>
          <a:bodyPr wrap="square" rtlCol="0">
            <a:spAutoFit/>
          </a:bodyPr>
          <a:lstStyle/>
          <a:p>
            <a:r>
              <a:rPr lang="nl-NL" dirty="0"/>
              <a:t>Direct cliëntgebonden tijd bij no-show kan zijn een telefoontje naar de cliënt om te achterhalen waarom de cliënt niet komt opdagen. En het betreft dus </a:t>
            </a:r>
            <a:r>
              <a:rPr lang="nl-NL" b="1" dirty="0"/>
              <a:t>geen</a:t>
            </a:r>
            <a:r>
              <a:rPr lang="nl-NL" dirty="0"/>
              <a:t> verslaglegging, omdat dit ook bij ons valt onder indirect cliëntgebonden tijd. </a:t>
            </a:r>
          </a:p>
        </p:txBody>
      </p:sp>
      <p:sp>
        <p:nvSpPr>
          <p:cNvPr id="9" name="Tekstvak 8">
            <a:extLst>
              <a:ext uri="{FF2B5EF4-FFF2-40B4-BE49-F238E27FC236}">
                <a16:creationId xmlns:a16="http://schemas.microsoft.com/office/drawing/2014/main" id="{8C61A1F3-CAA7-9A45-8889-1E133D34E579}"/>
              </a:ext>
            </a:extLst>
          </p:cNvPr>
          <p:cNvSpPr txBox="1"/>
          <p:nvPr/>
        </p:nvSpPr>
        <p:spPr>
          <a:xfrm>
            <a:off x="1263721" y="6051479"/>
            <a:ext cx="1221745" cy="369332"/>
          </a:xfrm>
          <a:prstGeom prst="rect">
            <a:avLst/>
          </a:prstGeom>
          <a:noFill/>
        </p:spPr>
        <p:txBody>
          <a:bodyPr wrap="none" rtlCol="0">
            <a:spAutoFit/>
          </a:bodyPr>
          <a:lstStyle/>
          <a:p>
            <a:r>
              <a:rPr lang="nl-NL" dirty="0">
                <a:solidFill>
                  <a:srgbClr val="C00000"/>
                </a:solidFill>
              </a:rPr>
              <a:t>Rectificatie</a:t>
            </a:r>
          </a:p>
        </p:txBody>
      </p:sp>
    </p:spTree>
    <p:extLst>
      <p:ext uri="{BB962C8B-B14F-4D97-AF65-F5344CB8AC3E}">
        <p14:creationId xmlns:p14="http://schemas.microsoft.com/office/powerpoint/2010/main" val="318705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95B6C0F0-41BB-C145-9FE9-6ADF36C56086}"/>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a:t>Productenboek</a:t>
            </a:r>
            <a:r>
              <a:rPr lang="en-US" dirty="0"/>
              <a:t> Wmo</a:t>
            </a:r>
          </a:p>
        </p:txBody>
      </p:sp>
      <p:sp>
        <p:nvSpPr>
          <p:cNvPr id="4" name="Tijdelijke aanduiding voor inhoud 3">
            <a:extLst>
              <a:ext uri="{FF2B5EF4-FFF2-40B4-BE49-F238E27FC236}">
                <a16:creationId xmlns:a16="http://schemas.microsoft.com/office/drawing/2014/main" id="{D5520B4C-D51A-EA47-85B9-0326F919B7E9}"/>
              </a:ext>
            </a:extLst>
          </p:cNvPr>
          <p:cNvSpPr>
            <a:spLocks noGrp="1"/>
          </p:cNvSpPr>
          <p:nvPr>
            <p:ph sz="half" idx="2"/>
          </p:nvPr>
        </p:nvSpPr>
        <p:spPr>
          <a:xfrm>
            <a:off x="838200" y="1825625"/>
            <a:ext cx="5393361" cy="4351338"/>
          </a:xfrm>
        </p:spPr>
        <p:txBody>
          <a:bodyPr vert="horz" lIns="91440" tIns="45720" rIns="91440" bIns="45720" rtlCol="0">
            <a:normAutofit fontScale="92500" lnSpcReduction="10000"/>
          </a:bodyPr>
          <a:lstStyle/>
          <a:p>
            <a:pPr marL="0"/>
            <a:r>
              <a:rPr lang="en-US" sz="2400" dirty="0" err="1"/>
              <a:t>Veranderingsarm</a:t>
            </a:r>
            <a:r>
              <a:rPr lang="en-US" sz="2400" dirty="0"/>
              <a:t> over</a:t>
            </a:r>
          </a:p>
          <a:p>
            <a:pPr marL="0"/>
            <a:endParaRPr lang="en-US" sz="2400" dirty="0"/>
          </a:p>
          <a:p>
            <a:pPr marL="0" indent="0">
              <a:buNone/>
            </a:pPr>
            <a:r>
              <a:rPr lang="en-US" sz="2400" dirty="0" err="1"/>
              <a:t>Wel</a:t>
            </a:r>
            <a:r>
              <a:rPr lang="en-US" sz="2400" dirty="0"/>
              <a:t>:</a:t>
            </a:r>
          </a:p>
          <a:p>
            <a:pPr marL="342900"/>
            <a:r>
              <a:rPr lang="en-US" sz="2400" dirty="0"/>
              <a:t>De (</a:t>
            </a:r>
            <a:r>
              <a:rPr lang="en-US" sz="2400" dirty="0" err="1"/>
              <a:t>inleidende</a:t>
            </a:r>
            <a:r>
              <a:rPr lang="en-US" sz="2400" dirty="0"/>
              <a:t>) </a:t>
            </a:r>
            <a:r>
              <a:rPr lang="en-US" sz="2400" dirty="0" err="1"/>
              <a:t>teksten</a:t>
            </a:r>
            <a:r>
              <a:rPr lang="en-US" sz="2400" dirty="0"/>
              <a:t> </a:t>
            </a:r>
            <a:r>
              <a:rPr lang="en-US" sz="2400" dirty="0" err="1"/>
              <a:t>zijn</a:t>
            </a:r>
            <a:r>
              <a:rPr lang="en-US" sz="2400" dirty="0"/>
              <a:t> </a:t>
            </a:r>
            <a:r>
              <a:rPr lang="en-US" sz="2400" dirty="0" err="1"/>
              <a:t>geactualiseerd</a:t>
            </a:r>
            <a:r>
              <a:rPr lang="en-US" sz="2400" dirty="0"/>
              <a:t> en </a:t>
            </a:r>
            <a:r>
              <a:rPr lang="en-US" sz="2400" dirty="0" err="1"/>
              <a:t>verduidelijkt</a:t>
            </a:r>
            <a:endParaRPr lang="en-US" sz="2400" dirty="0"/>
          </a:p>
          <a:p>
            <a:pPr marL="342900"/>
            <a:r>
              <a:rPr lang="en-US" sz="2400" dirty="0" err="1"/>
              <a:t>Producten</a:t>
            </a:r>
            <a:r>
              <a:rPr lang="en-US" sz="2400" dirty="0"/>
              <a:t> </a:t>
            </a:r>
            <a:r>
              <a:rPr lang="en-US" sz="2400" dirty="0" err="1"/>
              <a:t>zijn</a:t>
            </a:r>
            <a:r>
              <a:rPr lang="en-US" sz="2400" dirty="0"/>
              <a:t> op de Wmo </a:t>
            </a:r>
            <a:r>
              <a:rPr lang="en-US" sz="2400" dirty="0" err="1"/>
              <a:t>toegespitst</a:t>
            </a:r>
            <a:r>
              <a:rPr lang="en-US" sz="2400" dirty="0"/>
              <a:t>. </a:t>
            </a:r>
          </a:p>
          <a:p>
            <a:pPr marL="342900"/>
            <a:r>
              <a:rPr lang="en-US" sz="2400" dirty="0" err="1"/>
              <a:t>Opbouw</a:t>
            </a:r>
            <a:r>
              <a:rPr lang="en-US" sz="2400" dirty="0"/>
              <a:t> </a:t>
            </a:r>
            <a:r>
              <a:rPr lang="en-US" sz="2400" dirty="0" err="1"/>
              <a:t>productbeschrijving</a:t>
            </a:r>
            <a:r>
              <a:rPr lang="en-US" sz="2400" dirty="0"/>
              <a:t> is </a:t>
            </a:r>
            <a:r>
              <a:rPr lang="en-US" sz="2400" dirty="0" err="1"/>
              <a:t>gewijzigd</a:t>
            </a:r>
            <a:r>
              <a:rPr lang="en-US" sz="2400" dirty="0"/>
              <a:t>.</a:t>
            </a:r>
          </a:p>
          <a:p>
            <a:pPr marL="342900"/>
            <a:r>
              <a:rPr lang="en-US" sz="2400" dirty="0"/>
              <a:t>CAO-mix, </a:t>
            </a:r>
            <a:r>
              <a:rPr lang="en-US" sz="2400" dirty="0" err="1"/>
              <a:t>functiemix</a:t>
            </a:r>
            <a:r>
              <a:rPr lang="en-US" sz="2400" dirty="0"/>
              <a:t> </a:t>
            </a:r>
            <a:r>
              <a:rPr lang="en-US" sz="2400" dirty="0" err="1"/>
              <a:t>zijn</a:t>
            </a:r>
            <a:r>
              <a:rPr lang="en-US" sz="2400" dirty="0"/>
              <a:t> </a:t>
            </a:r>
            <a:r>
              <a:rPr lang="en-US" sz="2400" dirty="0" err="1"/>
              <a:t>aangepast</a:t>
            </a:r>
            <a:r>
              <a:rPr lang="en-US" sz="2400" dirty="0"/>
              <a:t> op Wmo</a:t>
            </a:r>
          </a:p>
          <a:p>
            <a:pPr marL="342900"/>
            <a:r>
              <a:rPr lang="en-US" sz="2400" dirty="0" err="1"/>
              <a:t>Uitgaan</a:t>
            </a:r>
            <a:r>
              <a:rPr lang="en-US" sz="2400" dirty="0"/>
              <a:t> op </a:t>
            </a:r>
            <a:r>
              <a:rPr lang="en-US" sz="2400" dirty="0" err="1"/>
              <a:t>een</a:t>
            </a:r>
            <a:r>
              <a:rPr lang="en-US" sz="2400" dirty="0"/>
              <a:t> </a:t>
            </a:r>
            <a:r>
              <a:rPr lang="en-US" sz="2400" dirty="0" err="1"/>
              <a:t>gemiddelde</a:t>
            </a:r>
            <a:r>
              <a:rPr lang="en-US" sz="2400" dirty="0"/>
              <a:t> </a:t>
            </a:r>
            <a:r>
              <a:rPr lang="en-US" sz="2400" dirty="0" err="1"/>
              <a:t>groepsgrootte</a:t>
            </a:r>
            <a:endParaRPr lang="en-US" sz="2400" dirty="0"/>
          </a:p>
          <a:p>
            <a:pPr marL="342900"/>
            <a:r>
              <a:rPr lang="en-US" sz="2400" dirty="0" err="1"/>
              <a:t>Leefgebieden</a:t>
            </a:r>
            <a:r>
              <a:rPr lang="en-US" sz="2400" dirty="0"/>
              <a:t> (</a:t>
            </a:r>
            <a:r>
              <a:rPr lang="en-US" sz="2400" dirty="0" err="1"/>
              <a:t>verschillende</a:t>
            </a:r>
            <a:r>
              <a:rPr lang="en-US" sz="2400" dirty="0"/>
              <a:t> </a:t>
            </a:r>
            <a:r>
              <a:rPr lang="en-US" sz="2400" dirty="0" err="1"/>
              <a:t>methodieken</a:t>
            </a:r>
            <a:r>
              <a:rPr lang="en-US" sz="2400" dirty="0"/>
              <a:t>)</a:t>
            </a:r>
          </a:p>
          <a:p>
            <a:endParaRPr lang="en-US" sz="2400" dirty="0"/>
          </a:p>
          <a:p>
            <a:endParaRPr lang="en-US" sz="2400" dirty="0"/>
          </a:p>
        </p:txBody>
      </p:sp>
      <p:pic>
        <p:nvPicPr>
          <p:cNvPr id="6" name="Tijdelijke aanduiding voor inhoud 5" descr="Groen boodschappenwagentje in supermarkt">
            <a:extLst>
              <a:ext uri="{FF2B5EF4-FFF2-40B4-BE49-F238E27FC236}">
                <a16:creationId xmlns:a16="http://schemas.microsoft.com/office/drawing/2014/main" id="{06D97E9D-FA75-004D-B3EB-1D5611D24A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6537" r="16711"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30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E10F58-D6D4-3846-B073-4F03B9F98E08}"/>
              </a:ext>
            </a:extLst>
          </p:cNvPr>
          <p:cNvSpPr>
            <a:spLocks noGrp="1"/>
          </p:cNvSpPr>
          <p:nvPr>
            <p:ph type="title"/>
          </p:nvPr>
        </p:nvSpPr>
        <p:spPr>
          <a:xfrm>
            <a:off x="686834" y="1153572"/>
            <a:ext cx="3200400" cy="4461163"/>
          </a:xfrm>
        </p:spPr>
        <p:txBody>
          <a:bodyPr>
            <a:normAutofit/>
          </a:bodyPr>
          <a:lstStyle/>
          <a:p>
            <a:r>
              <a:rPr lang="nl-NL">
                <a:solidFill>
                  <a:srgbClr val="FFFFFF"/>
                </a:solidFill>
              </a:rPr>
              <a:t>CAO-mix en Functiemix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DD603720-01F6-444E-B761-721A4763D290}"/>
              </a:ext>
            </a:extLst>
          </p:cNvPr>
          <p:cNvSpPr>
            <a:spLocks noGrp="1"/>
          </p:cNvSpPr>
          <p:nvPr>
            <p:ph idx="1"/>
          </p:nvPr>
        </p:nvSpPr>
        <p:spPr>
          <a:xfrm>
            <a:off x="4447308" y="879021"/>
            <a:ext cx="6906491" cy="5585619"/>
          </a:xfrm>
        </p:spPr>
        <p:txBody>
          <a:bodyPr anchor="ctr">
            <a:normAutofit/>
          </a:bodyPr>
          <a:lstStyle/>
          <a:p>
            <a:r>
              <a:rPr lang="nl-NL" sz="1800" dirty="0">
                <a:effectLst/>
                <a:ea typeface="Calibri" panose="020F0502020204030204" pitchFamily="34" charset="0"/>
                <a:cs typeface="Times New Roman" panose="02020603050405020304" pitchFamily="18" charset="0"/>
              </a:rPr>
              <a:t>Gemeenten gaan in de nieuwe inkoop 2026 volledige niet-integrale tarieven hanteren.</a:t>
            </a:r>
            <a:endParaRPr lang="nl-NL" sz="1800" dirty="0">
              <a:ea typeface="Calibri" panose="020F0502020204030204" pitchFamily="34" charset="0"/>
              <a:cs typeface="Times New Roman" panose="02020603050405020304" pitchFamily="18" charset="0"/>
            </a:endParaRPr>
          </a:p>
          <a:p>
            <a:r>
              <a:rPr lang="nl-NL" sz="1800" dirty="0">
                <a:effectLst/>
                <a:ea typeface="Calibri" panose="020F0502020204030204" pitchFamily="34" charset="0"/>
                <a:cs typeface="Times New Roman" panose="02020603050405020304" pitchFamily="18" charset="0"/>
              </a:rPr>
              <a:t>Tijdens de marktconsultatie kostprijsonderzoek 2025 zijn er vragen gesteld over</a:t>
            </a:r>
            <a:r>
              <a:rPr lang="nl-NL" sz="1800" dirty="0">
                <a:ea typeface="Calibri" panose="020F0502020204030204" pitchFamily="34" charset="0"/>
                <a:cs typeface="Times New Roman" panose="02020603050405020304" pitchFamily="18" charset="0"/>
              </a:rPr>
              <a:t> </a:t>
            </a:r>
            <a:r>
              <a:rPr lang="nl-NL" sz="1800" dirty="0">
                <a:effectLst/>
                <a:ea typeface="Calibri" panose="020F0502020204030204" pitchFamily="34" charset="0"/>
                <a:cs typeface="Times New Roman" panose="02020603050405020304" pitchFamily="18" charset="0"/>
              </a:rPr>
              <a:t>onder andere cao-mix en functie-mix.</a:t>
            </a:r>
          </a:p>
          <a:p>
            <a:r>
              <a:rPr lang="nl-NL" sz="1800" dirty="0">
                <a:effectLst/>
                <a:ea typeface="Calibri" panose="020F0502020204030204" pitchFamily="34" charset="0"/>
                <a:cs typeface="Times New Roman" panose="02020603050405020304" pitchFamily="18" charset="0"/>
              </a:rPr>
              <a:t>Gemeenten hebben signalen ontvangen van toezicht (</a:t>
            </a:r>
            <a:r>
              <a:rPr lang="nl-NL" sz="1800" dirty="0" err="1">
                <a:effectLst/>
                <a:ea typeface="Calibri" panose="020F0502020204030204" pitchFamily="34" charset="0"/>
                <a:cs typeface="Times New Roman" panose="02020603050405020304" pitchFamily="18" charset="0"/>
              </a:rPr>
              <a:t>quickscans</a:t>
            </a:r>
            <a:r>
              <a:rPr lang="nl-NL" sz="1800" dirty="0">
                <a:effectLst/>
                <a:ea typeface="Calibri" panose="020F0502020204030204" pitchFamily="34" charset="0"/>
                <a:cs typeface="Times New Roman" panose="02020603050405020304" pitchFamily="18" charset="0"/>
              </a:rPr>
              <a:t>), account- en contractmanagers dat een aantal aanbieders niet (kan) voldoen aan de functie-mix</a:t>
            </a:r>
            <a:r>
              <a:rPr lang="nl-NL" sz="1800" dirty="0">
                <a:ea typeface="Calibri" panose="020F0502020204030204" pitchFamily="34" charset="0"/>
                <a:cs typeface="Times New Roman" panose="02020603050405020304" pitchFamily="18" charset="0"/>
              </a:rPr>
              <a:t> </a:t>
            </a:r>
            <a:r>
              <a:rPr lang="nl-NL" sz="1800" dirty="0">
                <a:effectLst/>
                <a:ea typeface="Calibri" panose="020F0502020204030204" pitchFamily="34" charset="0"/>
                <a:cs typeface="Times New Roman" panose="02020603050405020304" pitchFamily="18" charset="0"/>
              </a:rPr>
              <a:t>voor met name Begeleiding Groep.</a:t>
            </a:r>
          </a:p>
          <a:p>
            <a:r>
              <a:rPr lang="nl-NL" sz="1800" dirty="0">
                <a:effectLst/>
                <a:ea typeface="Calibri" panose="020F0502020204030204" pitchFamily="34" charset="0"/>
                <a:cs typeface="Times New Roman" panose="02020603050405020304" pitchFamily="18" charset="0"/>
              </a:rPr>
              <a:t>Aanvullend heeft HHM een onderzoek uitgevoerd naar cao-mix en functie-mix en </a:t>
            </a:r>
            <a:r>
              <a:rPr lang="nl-NL" sz="1800" dirty="0">
                <a:effectLst/>
                <a:ea typeface="Calibri" panose="020F0502020204030204" pitchFamily="34" charset="0"/>
                <a:cs typeface="``îB"/>
              </a:rPr>
              <a:t>onze regio vergeleken met andere regio’s</a:t>
            </a:r>
            <a:r>
              <a:rPr lang="nl-NL" sz="1800" dirty="0">
                <a:effectLst/>
                <a:ea typeface="Calibri" panose="020F0502020204030204" pitchFamily="34" charset="0"/>
                <a:cs typeface="Times New Roman" panose="02020603050405020304" pitchFamily="18" charset="0"/>
              </a:rPr>
              <a:t>.</a:t>
            </a:r>
          </a:p>
          <a:p>
            <a:r>
              <a:rPr lang="nl-NL" sz="1800" dirty="0">
                <a:effectLst/>
                <a:ea typeface="Calibri" panose="020F0502020204030204" pitchFamily="34" charset="0"/>
                <a:cs typeface="Times New Roman" panose="02020603050405020304" pitchFamily="18" charset="0"/>
              </a:rPr>
              <a:t>In het bijgevoegde HHM-rapport zijn de aanpassingen op basis van wijzigingen in de</a:t>
            </a:r>
            <a:r>
              <a:rPr lang="nl-NL" sz="1800" dirty="0">
                <a:ea typeface="Calibri" panose="020F0502020204030204" pitchFamily="34" charset="0"/>
                <a:cs typeface="Times New Roman" panose="02020603050405020304" pitchFamily="18" charset="0"/>
              </a:rPr>
              <a:t> </a:t>
            </a:r>
            <a:r>
              <a:rPr lang="nl-NL" sz="1800" dirty="0">
                <a:effectLst/>
                <a:ea typeface="Calibri" panose="020F0502020204030204" pitchFamily="34" charset="0"/>
                <a:cs typeface="Times New Roman" panose="02020603050405020304" pitchFamily="18" charset="0"/>
              </a:rPr>
              <a:t>functiemix en cao-mix gewijzigd opgenomen.</a:t>
            </a:r>
          </a:p>
          <a:p>
            <a:pPr marL="0" indent="0">
              <a:buNone/>
            </a:pPr>
            <a:endParaRPr lang="nl-NL" dirty="0"/>
          </a:p>
        </p:txBody>
      </p:sp>
    </p:spTree>
    <p:extLst>
      <p:ext uri="{BB962C8B-B14F-4D97-AF65-F5344CB8AC3E}">
        <p14:creationId xmlns:p14="http://schemas.microsoft.com/office/powerpoint/2010/main" val="379942009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17002e-e6ba-4b3b-8652-a2a33b9ff7ee" xsi:nil="true"/>
    <lcf76f155ced4ddcb4097134ff3c332f xmlns="2087404d-1fe2-40df-8dc7-706c2bc61d6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3CFD44838006459E4CC1541364DDC0" ma:contentTypeVersion="15" ma:contentTypeDescription="Een nieuw document maken." ma:contentTypeScope="" ma:versionID="79b907ca68af8ede9a0f057e232aacef">
  <xsd:schema xmlns:xsd="http://www.w3.org/2001/XMLSchema" xmlns:xs="http://www.w3.org/2001/XMLSchema" xmlns:p="http://schemas.microsoft.com/office/2006/metadata/properties" xmlns:ns2="2087404d-1fe2-40df-8dc7-706c2bc61d6e" xmlns:ns3="3b17002e-e6ba-4b3b-8652-a2a33b9ff7ee" targetNamespace="http://schemas.microsoft.com/office/2006/metadata/properties" ma:root="true" ma:fieldsID="d679c6c780c03dd4fa476ada251085d1" ns2:_="" ns3:_="">
    <xsd:import namespace="2087404d-1fe2-40df-8dc7-706c2bc61d6e"/>
    <xsd:import namespace="3b17002e-e6ba-4b3b-8652-a2a33b9ff7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7404d-1fe2-40df-8dc7-706c2bc61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59e83d81-1d9b-4fe7-a760-1c262e06f57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17002e-e6ba-4b3b-8652-a2a33b9ff7ee"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ae1e9136-97e5-4501-b967-d9e580d0cb11}" ma:internalName="TaxCatchAll" ma:showField="CatchAllData" ma:web="3b17002e-e6ba-4b3b-8652-a2a33b9ff7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9D546B-F8BB-4D48-9C65-36B1FC96578F}">
  <ds:schemaRefs>
    <ds:schemaRef ds:uri="http://schemas.microsoft.com/office/2006/metadata/properties"/>
    <ds:schemaRef ds:uri="http://schemas.microsoft.com/office/infopath/2007/PartnerControls"/>
    <ds:schemaRef ds:uri="3b17002e-e6ba-4b3b-8652-a2a33b9ff7ee"/>
    <ds:schemaRef ds:uri="2087404d-1fe2-40df-8dc7-706c2bc61d6e"/>
  </ds:schemaRefs>
</ds:datastoreItem>
</file>

<file path=customXml/itemProps2.xml><?xml version="1.0" encoding="utf-8"?>
<ds:datastoreItem xmlns:ds="http://schemas.openxmlformats.org/officeDocument/2006/customXml" ds:itemID="{AE88487F-98B3-4958-80CD-08D92E27D195}">
  <ds:schemaRefs>
    <ds:schemaRef ds:uri="http://schemas.microsoft.com/sharepoint/v3/contenttype/forms"/>
  </ds:schemaRefs>
</ds:datastoreItem>
</file>

<file path=customXml/itemProps3.xml><?xml version="1.0" encoding="utf-8"?>
<ds:datastoreItem xmlns:ds="http://schemas.openxmlformats.org/officeDocument/2006/customXml" ds:itemID="{89D9A1F2-B12D-460A-B1C0-9F96C65B1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7404d-1fe2-40df-8dc7-706c2bc61d6e"/>
    <ds:schemaRef ds:uri="3b17002e-e6ba-4b3b-8652-a2a33b9ff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2023</TotalTime>
  <Words>3414</Words>
  <Application>Microsoft Office PowerPoint</Application>
  <PresentationFormat>Breedbeeld</PresentationFormat>
  <Paragraphs>197</Paragraphs>
  <Slides>32</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32</vt:i4>
      </vt:variant>
    </vt:vector>
  </HeadingPairs>
  <TitlesOfParts>
    <vt:vector size="39" baseType="lpstr">
      <vt:lpstr>Arial</vt:lpstr>
      <vt:lpstr>Calibri</vt:lpstr>
      <vt:lpstr>Calibri Light</vt:lpstr>
      <vt:lpstr>Courier New</vt:lpstr>
      <vt:lpstr>Systeemlettertype regulier</vt:lpstr>
      <vt:lpstr>Times New Roman</vt:lpstr>
      <vt:lpstr>Kantoorthema</vt:lpstr>
      <vt:lpstr>PowerPoint-presentatie</vt:lpstr>
      <vt:lpstr>Programma</vt:lpstr>
      <vt:lpstr>Mededelingen</vt:lpstr>
      <vt:lpstr>  </vt:lpstr>
      <vt:lpstr>Ingebrachte vraag (no show):</vt:lpstr>
      <vt:lpstr>  </vt:lpstr>
      <vt:lpstr>  </vt:lpstr>
      <vt:lpstr>Productenboek Wmo</vt:lpstr>
      <vt:lpstr>CAO-mix en Functiemix </vt:lpstr>
      <vt:lpstr>CAO-mix</vt:lpstr>
      <vt:lpstr>Functie-mix</vt:lpstr>
      <vt:lpstr>Vragen aanbieders – productenboek (1)</vt:lpstr>
      <vt:lpstr>Vragen aanbieders – productenboek (2)</vt:lpstr>
      <vt:lpstr>Innovatie-agenda</vt:lpstr>
      <vt:lpstr>Onderwerpen en prioritering innovatie-agenda</vt:lpstr>
      <vt:lpstr>PowerPoint-presentatie</vt:lpstr>
      <vt:lpstr>PowerPoint-presentatie</vt:lpstr>
      <vt:lpstr>Ingebrachte agendapunten:</vt:lpstr>
      <vt:lpstr>Antwoord:  huidige afspraken voor ZZP-ers, franchisenemer en onderaannemers. En hoe dit zich verhoudt tot verlagen administratieve lasten.  (1)</vt:lpstr>
      <vt:lpstr>Antwoord:  huidige afspraken voor ZZP-ers, franchisenemer en onderaannemers. En hoe dit zich verhoudt tot verlagen administratieve lasten.  (2)</vt:lpstr>
      <vt:lpstr>Antwoord:  huidige afspraken voor ZZP-ers, franchisenemer en onderaannemers. En hoe dit zich verhoudt tot verlagen administratieve lasten.  (3)</vt:lpstr>
      <vt:lpstr>Antwoord:  huidige afspraken voor ZZP-ers, franchisenemer en onderaannemers. En hoe dit zich verhoudt tot verlagen administratieve lasten.  (4)</vt:lpstr>
      <vt:lpstr>PowerPoint-presentatie</vt:lpstr>
      <vt:lpstr>Ingebrachte vraag (1):</vt:lpstr>
      <vt:lpstr>Antwoord:  </vt:lpstr>
      <vt:lpstr>Ingebrachte vraag (2):</vt:lpstr>
      <vt:lpstr>Antwoord:  </vt:lpstr>
      <vt:lpstr>Ingebrachte vraag (3):</vt:lpstr>
      <vt:lpstr>Antwoord:  </vt:lpstr>
      <vt:lpstr>Formuleren ”mogelijke” wijzigingsvoorstellen</vt:lpstr>
      <vt:lpstr>Agenda derde dialoogtafel</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Klomberg, HL (Hugo)</dc:creator>
  <cp:lastModifiedBy>Panneman, J.</cp:lastModifiedBy>
  <cp:revision>128</cp:revision>
  <cp:lastPrinted>2025-05-06T08:03:54Z</cp:lastPrinted>
  <dcterms:created xsi:type="dcterms:W3CDTF">2024-09-02T12:27:50Z</dcterms:created>
  <dcterms:modified xsi:type="dcterms:W3CDTF">2025-06-19T06:58:40Z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0x010100643CFD44838006459E4CC1541364DDC0</vt:lpwstr>
  </property>
  <property fmtid="{D5CDD505-2E9C-101B-9397-08002B2CF9AE}" pid="3" name="MediaServiceImageTags">
    <vt:lpwstr/>
  </property>
</Properties>
</file>