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71" r:id="rId3"/>
    <p:sldId id="266" r:id="rId4"/>
    <p:sldId id="259" r:id="rId5"/>
    <p:sldId id="272" r:id="rId6"/>
    <p:sldId id="267" r:id="rId7"/>
    <p:sldId id="268" r:id="rId8"/>
    <p:sldId id="257" r:id="rId9"/>
    <p:sldId id="270" r:id="rId10"/>
    <p:sldId id="269" r:id="rId11"/>
    <p:sldId id="260" r:id="rId12"/>
    <p:sldId id="264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00"/>
    <a:srgbClr val="D09A12"/>
    <a:srgbClr val="257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85" d="100"/>
          <a:sy n="85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E2C73-4D7C-A749-9062-B92EE9D19EBE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67DAF-57D9-9848-A159-9D5635CE55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51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31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364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2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7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3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6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7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295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10F5D-A812-2DEA-A8A5-583F4A5B8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093" y="593017"/>
            <a:ext cx="5375235" cy="1188238"/>
          </a:xfrm>
        </p:spPr>
        <p:txBody>
          <a:bodyPr anchor="b">
            <a:normAutofit fontScale="90000"/>
          </a:bodyPr>
          <a:lstStyle/>
          <a:p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</a:rPr>
              <a:t>Inspiratiesessie</a:t>
            </a:r>
            <a:br>
              <a:rPr lang="nl-N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</a:rPr>
              <a:t>reablement</a:t>
            </a:r>
            <a:br>
              <a:rPr lang="nl-N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228BE5-8DD5-555B-0F98-1C365F1DF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676" y="1896242"/>
            <a:ext cx="5185719" cy="365125"/>
          </a:xfrm>
        </p:spPr>
        <p:txBody>
          <a:bodyPr>
            <a:normAutofit fontScale="25000" lnSpcReduction="20000"/>
          </a:bodyPr>
          <a:lstStyle/>
          <a:p>
            <a:r>
              <a:rPr lang="nl-NL" sz="7200" dirty="0" err="1">
                <a:solidFill>
                  <a:srgbClr val="257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Relatiedag</a:t>
            </a:r>
            <a:r>
              <a:rPr lang="nl-NL" sz="7200" dirty="0">
                <a:solidFill>
                  <a:srgbClr val="257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mei 2023</a:t>
            </a:r>
          </a:p>
          <a:p>
            <a:endParaRPr lang="nl-NL" sz="6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6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5600" b="0" dirty="0">
                <a:latin typeface="Arial" panose="020B0604020202020204" pitchFamily="34" charset="0"/>
                <a:cs typeface="Arial" panose="020B0604020202020204" pitchFamily="34" charset="0"/>
              </a:rPr>
              <a:t>Kirsten Tinneveld Madsen </a:t>
            </a:r>
          </a:p>
          <a:p>
            <a:endParaRPr lang="nl-NL" sz="6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300" b="0" dirty="0"/>
          </a:p>
        </p:txBody>
      </p:sp>
      <p:sp>
        <p:nvSpPr>
          <p:cNvPr id="23" name="Footer Placeholder 17">
            <a:extLst>
              <a:ext uri="{FF2B5EF4-FFF2-40B4-BE49-F238E27FC236}">
                <a16:creationId xmlns:a16="http://schemas.microsoft.com/office/drawing/2014/main" id="{9BB9DCC9-F8BA-41D0-811B-8D254499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100" dirty="0" err="1"/>
              <a:t>Reable</a:t>
            </a:r>
            <a:r>
              <a:rPr lang="en-US" sz="1100" dirty="0"/>
              <a:t> Nederland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7" name="Afbeelding 6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4D690FF3-9DED-FA2C-E6AD-70B11C44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34" y="1489851"/>
            <a:ext cx="3715468" cy="37377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fbeelding 7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91BDD26F-D4C9-902A-9F81-1FC3F593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5" name="Afbeelding 4" descr="Afbeelding met Lettertype, tekst, kaart&#10;&#10;Automatisch gegenereerde beschrijving">
            <a:extLst>
              <a:ext uri="{FF2B5EF4-FFF2-40B4-BE49-F238E27FC236}">
                <a16:creationId xmlns:a16="http://schemas.microsoft.com/office/drawing/2014/main" id="{5E7F21C7-19FD-8B4E-5293-1EE6D313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49" y="2538193"/>
            <a:ext cx="4795605" cy="2796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0980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9229-E91E-71DD-ACCA-90246C8DF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35" y="1000352"/>
            <a:ext cx="5292256" cy="1301816"/>
          </a:xfrm>
        </p:spPr>
        <p:txBody>
          <a:bodyPr anchor="t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l-NL" sz="3100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br>
              <a:rPr lang="nl-NL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100" dirty="0">
                <a:latin typeface="Arial" panose="020B0604020202020204" pitchFamily="34" charset="0"/>
                <a:cs typeface="Arial" panose="020B0604020202020204" pitchFamily="34" charset="0"/>
              </a:rPr>
              <a:t>doen we het?</a:t>
            </a:r>
            <a:br>
              <a:rPr lang="nl-NL" sz="3100" dirty="0"/>
            </a:br>
            <a:endParaRPr lang="nl-NL" sz="3100" i="1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E5D5682-6D62-4BA5-84F0-4899D2D3F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316" y="2395728"/>
            <a:ext cx="4687398" cy="478101"/>
          </a:xfrm>
        </p:spPr>
        <p:txBody>
          <a:bodyPr>
            <a:normAutofit/>
          </a:bodyPr>
          <a:lstStyle/>
          <a:p>
            <a:r>
              <a:rPr lang="nl-NL" i="1" cap="none" dirty="0">
                <a:latin typeface="Arial" panose="020B0604020202020204" pitchFamily="34" charset="0"/>
                <a:cs typeface="Arial" panose="020B0604020202020204" pitchFamily="34" charset="0"/>
              </a:rPr>
              <a:t>Welke uitgangspunten?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C2408FEA-261A-C92A-C4A3-64C63AAD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719" y="2763337"/>
            <a:ext cx="5956965" cy="2665739"/>
          </a:xfrm>
          <a:prstGeom prst="rect">
            <a:avLst/>
          </a:prstGeom>
          <a:noFill/>
          <a:ln>
            <a:solidFill>
              <a:srgbClr val="FF8A00"/>
            </a:solidFill>
          </a:ln>
          <a:effectLst/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105F10E-684A-4498-9801-E3A6CE5C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pic>
        <p:nvPicPr>
          <p:cNvPr id="9" name="Afbeelding 8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EFC0D64A-9F20-A540-7CD7-3FD0FE1F9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4CF8F-98A4-F2EB-CC14-6E208AE0C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091" y="1920240"/>
            <a:ext cx="4192348" cy="2103119"/>
          </a:xfrm>
        </p:spPr>
        <p:txBody>
          <a:bodyPr>
            <a:normAutofit/>
          </a:bodyPr>
          <a:lstStyle/>
          <a:p>
            <a:pPr algn="ctr"/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Reacties</a:t>
            </a:r>
            <a:b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b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vragen?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7176533-99B2-4566-81CE-2A2D54FF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Reable Nederland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pic>
        <p:nvPicPr>
          <p:cNvPr id="9" name="Afbeelding 8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896B283F-03F5-4746-EE08-968F4187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11" name="Afbeelding 10" descr="Afbeelding met speelgoed&#10;&#10;Beschrijving automatisch gegenereerd met lage betrouwbaarheid">
            <a:extLst>
              <a:ext uri="{FF2B5EF4-FFF2-40B4-BE49-F238E27FC236}">
                <a16:creationId xmlns:a16="http://schemas.microsoft.com/office/drawing/2014/main" id="{B966B00B-2A93-7FF6-C87E-E55658AB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69" y="1156871"/>
            <a:ext cx="3231473" cy="45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37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1">
            <a:extLst>
              <a:ext uri="{FF2B5EF4-FFF2-40B4-BE49-F238E27FC236}">
                <a16:creationId xmlns:a16="http://schemas.microsoft.com/office/drawing/2014/main" id="{5DBE9361-422A-4096-A79E-12D85C33E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018" y="852055"/>
            <a:ext cx="5625325" cy="3045898"/>
          </a:xfrm>
        </p:spPr>
        <p:txBody>
          <a:bodyPr anchor="t">
            <a:normAutofit/>
          </a:bodyPr>
          <a:lstStyle/>
          <a:p>
            <a:r>
              <a:rPr lang="en-US" dirty="0"/>
              <a:t>We build the road as we walk</a:t>
            </a:r>
          </a:p>
        </p:txBody>
      </p:sp>
      <p:pic>
        <p:nvPicPr>
          <p:cNvPr id="39" name="Afbeelding 38" descr="Afbeelding met bloem, tekening, vaas, Bloemenontwerp&#10;&#10;Automatisch gegenereerde beschrijving">
            <a:extLst>
              <a:ext uri="{FF2B5EF4-FFF2-40B4-BE49-F238E27FC236}">
                <a16:creationId xmlns:a16="http://schemas.microsoft.com/office/drawing/2014/main" id="{DC03E4B7-735C-4FB5-2278-DD4110AAE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6" r="11972" b="1"/>
          <a:stretch/>
        </p:blipFill>
        <p:spPr>
          <a:xfrm>
            <a:off x="7278168" y="852055"/>
            <a:ext cx="4094814" cy="5091545"/>
          </a:xfrm>
          <a:custGeom>
            <a:avLst/>
            <a:gdLst/>
            <a:ahLst/>
            <a:cxnLst/>
            <a:rect l="l" t="t" r="r" b="b"/>
            <a:pathLst>
              <a:path w="2518883" h="2860724">
                <a:moveTo>
                  <a:pt x="0" y="0"/>
                </a:moveTo>
                <a:lnTo>
                  <a:pt x="2518883" y="0"/>
                </a:lnTo>
                <a:lnTo>
                  <a:pt x="2518883" y="2860724"/>
                </a:lnTo>
                <a:lnTo>
                  <a:pt x="0" y="2860724"/>
                </a:lnTo>
                <a:close/>
              </a:path>
            </a:pathLst>
          </a:custGeom>
          <a:noFill/>
          <a:effectLst>
            <a:outerShdw dist="177800" dir="2520000" algn="tr" rotWithShape="0">
              <a:schemeClr val="tx1"/>
            </a:outerShdw>
          </a:effectLst>
        </p:spPr>
      </p:pic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3B1B3EDF-A377-4645-B7E2-5C7F724E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00000"/>
                </a:solidFill>
              </a:rPr>
              <a:t>Reable</a:t>
            </a:r>
            <a:r>
              <a:rPr lang="en-US" dirty="0">
                <a:solidFill>
                  <a:srgbClr val="000000"/>
                </a:solidFill>
              </a:rPr>
              <a:t> Nederland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17C76852-5FA0-41F7-8DCE-65F70AD6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A80A021-E2A7-4965-9D91-2D103FDB3863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1" name="Afbeelding 40" descr="Schermafbeelding 2018-07-04 om 09.12.07.png">
            <a:extLst>
              <a:ext uri="{FF2B5EF4-FFF2-40B4-BE49-F238E27FC236}">
                <a16:creationId xmlns:a16="http://schemas.microsoft.com/office/drawing/2014/main" id="{AA957AD2-2ED0-91A3-AFFB-E5FC39945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50" y="2527824"/>
            <a:ext cx="3711067" cy="2662014"/>
          </a:xfrm>
          <a:prstGeom prst="rect">
            <a:avLst/>
          </a:prstGeom>
        </p:spPr>
      </p:pic>
      <p:pic>
        <p:nvPicPr>
          <p:cNvPr id="2" name="Afbeelding 1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6BC5041E-5288-7DF0-A116-D0D5AE9CB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F33D41-3701-4CC1-8E06-D46176A1E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223" y="966058"/>
            <a:ext cx="5827334" cy="4847509"/>
          </a:xfrm>
          <a:ln>
            <a:solidFill>
              <a:srgbClr val="D09A12"/>
            </a:solidFill>
          </a:ln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Kennismaking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wat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komt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aanbod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Introductie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interactief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 descr="Afbeelding met watervoertuig, buitenshuis, transport, boot&#10;&#10;Automatisch gegenereerde beschrijving">
            <a:extLst>
              <a:ext uri="{FF2B5EF4-FFF2-40B4-BE49-F238E27FC236}">
                <a16:creationId xmlns:a16="http://schemas.microsoft.com/office/drawing/2014/main" id="{093F17A6-BAF4-F5D4-24B1-EBD6824E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3" r="-2" b="11762"/>
          <a:stretch/>
        </p:blipFill>
        <p:spPr>
          <a:xfrm>
            <a:off x="1098565" y="979122"/>
            <a:ext cx="4411787" cy="4847509"/>
          </a:xfrm>
          <a:custGeom>
            <a:avLst/>
            <a:gdLst/>
            <a:ahLst/>
            <a:cxnLst/>
            <a:rect l="l" t="t" r="r" b="b"/>
            <a:pathLst>
              <a:path w="2518883" h="2860724">
                <a:moveTo>
                  <a:pt x="0" y="0"/>
                </a:moveTo>
                <a:lnTo>
                  <a:pt x="2518883" y="0"/>
                </a:lnTo>
                <a:lnTo>
                  <a:pt x="2518883" y="2860724"/>
                </a:lnTo>
                <a:lnTo>
                  <a:pt x="0" y="2860724"/>
                </a:lnTo>
                <a:close/>
              </a:path>
            </a:pathLst>
          </a:custGeom>
          <a:noFill/>
          <a:effectLst/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ACA9F6B-C441-47D6-8245-1412A70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pic>
        <p:nvPicPr>
          <p:cNvPr id="12" name="Afbeelding 11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7B874097-9C50-F0F6-6C60-2AA1B9F9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F33D41-3701-4CC1-8E06-D46176A1E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343" y="1628876"/>
            <a:ext cx="4192348" cy="1231791"/>
          </a:xfrm>
        </p:spPr>
        <p:txBody>
          <a:bodyPr>
            <a:normAutofit/>
          </a:bodyPr>
          <a:lstStyle/>
          <a:p>
            <a:pPr algn="ctr"/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Voordat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wij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beginnen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145B2B-0F17-4B7A-AAAA-4450A93D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571" y="3368737"/>
            <a:ext cx="3573893" cy="182224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endParaRPr lang="en-US" sz="15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 je </a:t>
            </a:r>
            <a:r>
              <a:rPr lang="en-US" sz="15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weleens</a:t>
            </a: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nagedacht</a:t>
            </a: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15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jouw</a:t>
            </a: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eigen </a:t>
            </a:r>
            <a:r>
              <a:rPr lang="en-US" sz="15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oude</a:t>
            </a: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en-US" sz="15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ACA9F6B-C441-47D6-8245-1412A70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E50E452-E9B8-4FDC-873E-87273BA1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Afbeelding 2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A84AE40F-75BF-CA84-9F0F-A03699DE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2" name="Afbeelding 1" descr="Schermafbeelding 2017-08-22 om 17.24.17.png">
            <a:extLst>
              <a:ext uri="{FF2B5EF4-FFF2-40B4-BE49-F238E27FC236}">
                <a16:creationId xmlns:a16="http://schemas.microsoft.com/office/drawing/2014/main" id="{47768B93-0D9B-B19F-ABBF-3749297B7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24" y="1739558"/>
            <a:ext cx="1289205" cy="1745782"/>
          </a:xfrm>
          <a:prstGeom prst="rect">
            <a:avLst/>
          </a:prstGeom>
        </p:spPr>
      </p:pic>
      <p:pic>
        <p:nvPicPr>
          <p:cNvPr id="4" name="Afbeelding 3" descr="Schermafbeelding 2017-08-22 om 17.24.34.png">
            <a:extLst>
              <a:ext uri="{FF2B5EF4-FFF2-40B4-BE49-F238E27FC236}">
                <a16:creationId xmlns:a16="http://schemas.microsoft.com/office/drawing/2014/main" id="{9C4DC977-5A8C-61DF-E9DC-201D7B98B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05" y="1730720"/>
            <a:ext cx="1219789" cy="1738745"/>
          </a:xfrm>
          <a:prstGeom prst="rect">
            <a:avLst/>
          </a:prstGeom>
        </p:spPr>
      </p:pic>
      <p:pic>
        <p:nvPicPr>
          <p:cNvPr id="5" name="Afbeelding 4" descr="Schermafbeelding 2017-08-22 om 17.24.43.png">
            <a:extLst>
              <a:ext uri="{FF2B5EF4-FFF2-40B4-BE49-F238E27FC236}">
                <a16:creationId xmlns:a16="http://schemas.microsoft.com/office/drawing/2014/main" id="{41EB3170-56A1-3C16-BEDC-E43828F54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93" y="1725304"/>
            <a:ext cx="1244602" cy="1773494"/>
          </a:xfrm>
          <a:prstGeom prst="rect">
            <a:avLst/>
          </a:prstGeom>
        </p:spPr>
      </p:pic>
      <p:pic>
        <p:nvPicPr>
          <p:cNvPr id="7" name="Afbeelding 6" descr="Schermafbeelding 2017-08-22 om 17.23.59.png">
            <a:extLst>
              <a:ext uri="{FF2B5EF4-FFF2-40B4-BE49-F238E27FC236}">
                <a16:creationId xmlns:a16="http://schemas.microsoft.com/office/drawing/2014/main" id="{B4605B83-26EC-0E43-D0CE-78DD395F7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87" y="3578316"/>
            <a:ext cx="1295400" cy="1762265"/>
          </a:xfrm>
          <a:prstGeom prst="rect">
            <a:avLst/>
          </a:prstGeom>
        </p:spPr>
      </p:pic>
      <p:pic>
        <p:nvPicPr>
          <p:cNvPr id="9" name="Afbeelding 8" descr="Schermafbeelding 2017-08-22 om 17.23.19.png">
            <a:extLst>
              <a:ext uri="{FF2B5EF4-FFF2-40B4-BE49-F238E27FC236}">
                <a16:creationId xmlns:a16="http://schemas.microsoft.com/office/drawing/2014/main" id="{DFFE5AF3-B0BB-A940-83EC-49E98D2A5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05" y="3578316"/>
            <a:ext cx="1244600" cy="1764404"/>
          </a:xfrm>
          <a:prstGeom prst="rect">
            <a:avLst/>
          </a:prstGeom>
        </p:spPr>
      </p:pic>
      <p:pic>
        <p:nvPicPr>
          <p:cNvPr id="11" name="Afbeelding 10" descr="Schermafbeelding 2017-08-22 om 17.23.39.png">
            <a:extLst>
              <a:ext uri="{FF2B5EF4-FFF2-40B4-BE49-F238E27FC236}">
                <a16:creationId xmlns:a16="http://schemas.microsoft.com/office/drawing/2014/main" id="{5EE1C606-6DB7-45AA-0155-110AEAEB7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50" y="3603113"/>
            <a:ext cx="1244601" cy="1765300"/>
          </a:xfrm>
          <a:prstGeom prst="rect">
            <a:avLst/>
          </a:prstGeom>
        </p:spPr>
      </p:pic>
      <p:pic>
        <p:nvPicPr>
          <p:cNvPr id="15" name="Afbeelding 14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F623D360-4C6A-3083-AE08-ECB1624F8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2893" y="1733380"/>
            <a:ext cx="1261297" cy="1748442"/>
          </a:xfrm>
          <a:prstGeom prst="rect">
            <a:avLst/>
          </a:prstGeom>
        </p:spPr>
      </p:pic>
      <p:pic>
        <p:nvPicPr>
          <p:cNvPr id="18" name="Afbeelding 17" descr="Afbeelding met boom, buitenshuis, Fietswiel, persoon&#10;&#10;Automatisch gegenereerde beschrijving">
            <a:extLst>
              <a:ext uri="{FF2B5EF4-FFF2-40B4-BE49-F238E27FC236}">
                <a16:creationId xmlns:a16="http://schemas.microsoft.com/office/drawing/2014/main" id="{1ED42870-153D-D89E-FC83-D1555AEA4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5153" y="3603114"/>
            <a:ext cx="1286109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F33D41-3701-4CC1-8E06-D46176A1E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095" y="232022"/>
            <a:ext cx="4192348" cy="1120799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 is reablement?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145B2B-0F17-4B7A-AAAA-4450A93D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404" y="1739109"/>
            <a:ext cx="9477632" cy="4024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0" i="1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Reablement is </a:t>
            </a:r>
            <a:r>
              <a:rPr lang="en-US" sz="1400" b="0" i="1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1400" b="0" i="1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manier</a:t>
            </a:r>
            <a:r>
              <a:rPr lang="en-US" sz="1400" b="0" i="1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400" b="0" i="1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sz="1400" b="0" i="1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waarmee</a:t>
            </a:r>
            <a:r>
              <a:rPr lang="en-US" sz="1400" b="0" i="1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hulpverleners</a:t>
            </a:r>
            <a:endParaRPr lang="en-US" sz="1400" b="0" i="1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ACA9F6B-C441-47D6-8245-1412A70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E50E452-E9B8-4FDC-873E-87273BA1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Afbeelding 2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A84AE40F-75BF-CA84-9F0F-A03699DE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1F0051E9-4E3F-44A5-195F-11010E80717F}"/>
              </a:ext>
            </a:extLst>
          </p:cNvPr>
          <p:cNvSpPr txBox="1"/>
          <p:nvPr/>
        </p:nvSpPr>
        <p:spPr>
          <a:xfrm>
            <a:off x="4287095" y="4277563"/>
            <a:ext cx="4562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www.reablenederland.nl</a:t>
            </a:r>
            <a:endParaRPr lang="nl-NL" dirty="0"/>
          </a:p>
        </p:txBody>
      </p:sp>
      <p:pic>
        <p:nvPicPr>
          <p:cNvPr id="29" name="Afbeelding 28" descr="Afbeelding met illustratie&#10;&#10;Beschrijving automatisch gegenereerd met lage betrouwbaarheid">
            <a:extLst>
              <a:ext uri="{FF2B5EF4-FFF2-40B4-BE49-F238E27FC236}">
                <a16:creationId xmlns:a16="http://schemas.microsoft.com/office/drawing/2014/main" id="{1A196349-514D-E578-A9B2-ABDB2BD7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43" y="2527860"/>
            <a:ext cx="6700450" cy="2741093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7CECF281-5A32-0E5C-EE74-9B3F95071D14}"/>
              </a:ext>
            </a:extLst>
          </p:cNvPr>
          <p:cNvSpPr txBox="1"/>
          <p:nvPr/>
        </p:nvSpPr>
        <p:spPr>
          <a:xfrm>
            <a:off x="4537215" y="5459331"/>
            <a:ext cx="369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www.reablenederland.nl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52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9229-E91E-71DD-ACCA-90246C8D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27462"/>
            <a:ext cx="6031774" cy="12017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Beweging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ouderenzorg</a:t>
            </a: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endParaRPr lang="en-US" sz="1300" i="1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3638DD3-33D9-6A91-60BE-19B22FB285A3}"/>
              </a:ext>
            </a:extLst>
          </p:cNvPr>
          <p:cNvSpPr txBox="1"/>
          <p:nvPr/>
        </p:nvSpPr>
        <p:spPr>
          <a:xfrm>
            <a:off x="800100" y="1947824"/>
            <a:ext cx="4795574" cy="375666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WIE HEEFT REABLE NEDERLAND OPGERICHT?</a:t>
            </a:r>
          </a:p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WAAROM IS REABLE NEDERLAND OPGERICHT?</a:t>
            </a:r>
          </a:p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3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LIJKT HET OP IETS DAT WE AL KENNEN?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dirty="0">
              <a:latin typeface="+mj-lt"/>
            </a:endParaRP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105F10E-684A-4498-9801-E3A6CE5C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Reable Nederland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Afbeelding 5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7BA160ED-B320-17E6-5202-110079E0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8" name="Afbeelding 7" descr="Afbeelding met vloeistof, druppel, Zeepbel, natuur&#10;&#10;Automatisch gegenereerde beschrijving">
            <a:extLst>
              <a:ext uri="{FF2B5EF4-FFF2-40B4-BE49-F238E27FC236}">
                <a16:creationId xmlns:a16="http://schemas.microsoft.com/office/drawing/2014/main" id="{D2C409C1-577D-A69E-3AAB-225A64B8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177" y="1958954"/>
            <a:ext cx="4996124" cy="37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F33D41-3701-4CC1-8E06-D46176A1E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79" y="706276"/>
            <a:ext cx="4795121" cy="40310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op reis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ACA9F6B-C441-47D6-8245-1412A70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454960-C8A0-68A5-70F5-F20D09B3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70" y="706277"/>
            <a:ext cx="4580239" cy="25105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1845FC6-757C-4A0F-98F3-9060EFBE012B}"/>
              </a:ext>
            </a:extLst>
          </p:cNvPr>
          <p:cNvSpPr txBox="1"/>
          <p:nvPr/>
        </p:nvSpPr>
        <p:spPr>
          <a:xfrm>
            <a:off x="971169" y="1725272"/>
            <a:ext cx="579501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FREDERICIA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2006 uitdagingen en reis naar Zweden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220/46% volledig zelfredzaam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30% minder hulp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 6-12 weken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84% meer levensplezier ouderen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Blijere hulpverleners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2019/350 - 64% volledig zelfredzaam</a:t>
            </a:r>
          </a:p>
          <a:p>
            <a:pPr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Uitgangpunten: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nl-NL" sz="1500" i="1" dirty="0">
                <a:latin typeface="Arial" panose="020B0604020202020204" pitchFamily="34" charset="0"/>
                <a:cs typeface="Arial" panose="020B0604020202020204" pitchFamily="34" charset="0"/>
              </a:rPr>
              <a:t>We nemen niet over wat mensen zelf kunnen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nl-NL" sz="1500" i="1" dirty="0">
                <a:latin typeface="Arial" panose="020B0604020202020204" pitchFamily="34" charset="0"/>
                <a:cs typeface="Arial" panose="020B0604020202020204" pitchFamily="34" charset="0"/>
              </a:rPr>
              <a:t>We helpen mensen te herwinnen wat ze niet meer kunnen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nl-NL" sz="1500" i="1" dirty="0">
                <a:latin typeface="Arial" panose="020B0604020202020204" pitchFamily="34" charset="0"/>
                <a:cs typeface="Arial" panose="020B0604020202020204" pitchFamily="34" charset="0"/>
              </a:rPr>
              <a:t>We zorgen samen voor een oplossing voor dat wat overblijft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2015 bij wet in DK – 2015-2020 = 60%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Wat zien we in Nederland?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Wat zien we elders?</a:t>
            </a:r>
          </a:p>
        </p:txBody>
      </p:sp>
      <p:pic>
        <p:nvPicPr>
          <p:cNvPr id="15" name="Afbeelding 1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E90C6A5D-6893-0AEC-4435-09FF3A3F0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03" y="3296370"/>
            <a:ext cx="1919983" cy="239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 descr="Afbeelding met tafel, afbeelding&#10;&#10;Automatisch gegenereerde beschrijving">
            <a:extLst>
              <a:ext uri="{FF2B5EF4-FFF2-40B4-BE49-F238E27FC236}">
                <a16:creationId xmlns:a16="http://schemas.microsoft.com/office/drawing/2014/main" id="{20A405E8-52CE-1C4F-8025-59073B81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1" y="3345798"/>
            <a:ext cx="2572776" cy="2390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Afbeelding 17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EFAD7275-9677-0DDC-FEA9-2CA2FF1D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F33D41-3701-4CC1-8E06-D46176A1E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532" y="334430"/>
            <a:ext cx="4192348" cy="972299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Waarop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gebaseerd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145B2B-0F17-4B7A-AAAA-4450A93D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1" y="1998616"/>
            <a:ext cx="5271389" cy="403880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</a:t>
            </a:r>
            <a:endParaRPr lang="en-US" b="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erschillende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levensfases</a:t>
            </a:r>
            <a:endParaRPr lang="en-US" b="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ziek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(PH)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Invloed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hulpverlener</a:t>
            </a:r>
            <a:endParaRPr lang="en-US" b="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Counterclockwise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size fits nobody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Indicaties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gebaseerd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JA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</a:t>
            </a:r>
            <a:endParaRPr lang="en-US" b="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systemen</a:t>
            </a:r>
            <a:r>
              <a:rPr lang="en-US" b="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maar </a:t>
            </a:r>
            <a:r>
              <a:rPr lang="en-US" b="0" cap="non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endParaRPr lang="en-US" b="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5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ACA9F6B-C441-47D6-8245-1412A70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E50E452-E9B8-4FDC-873E-87273BA1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Afbeelding 2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A84AE40F-75BF-CA84-9F0F-A03699DE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23B4A2-860C-3AA9-E421-FAD4649D0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44" y="820580"/>
            <a:ext cx="1426373" cy="25219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62BAF6-5A8A-6509-D8E4-25D9A463B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57" y="820580"/>
            <a:ext cx="1613507" cy="2521925"/>
          </a:xfrm>
          <a:prstGeom prst="rect">
            <a:avLst/>
          </a:prstGeom>
        </p:spPr>
      </p:pic>
      <p:pic>
        <p:nvPicPr>
          <p:cNvPr id="11" name="Afbeelding 10" descr="Afbeelding met Menselijk gezicht, kleding, persoon, portret&#10;&#10;Automatisch gegenereerde beschrijving">
            <a:extLst>
              <a:ext uri="{FF2B5EF4-FFF2-40B4-BE49-F238E27FC236}">
                <a16:creationId xmlns:a16="http://schemas.microsoft.com/office/drawing/2014/main" id="{315A3B2B-768A-028D-2710-D67CDAAB0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96" y="820580"/>
            <a:ext cx="3207047" cy="5011808"/>
          </a:xfrm>
          <a:prstGeom prst="rect">
            <a:avLst/>
          </a:prstGeom>
        </p:spPr>
      </p:pic>
      <p:pic>
        <p:nvPicPr>
          <p:cNvPr id="12" name="Afbeelding 11" descr="IMG_2123.jpg">
            <a:extLst>
              <a:ext uri="{FF2B5EF4-FFF2-40B4-BE49-F238E27FC236}">
                <a16:creationId xmlns:a16="http://schemas.microsoft.com/office/drawing/2014/main" id="{E0C0E978-17DD-4B43-3DB1-622D9FA05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77792"/>
            <a:ext cx="2491877" cy="244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6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9229-E91E-71DD-ACCA-90246C8DF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324" y="949333"/>
            <a:ext cx="4212202" cy="1349231"/>
          </a:xfrm>
        </p:spPr>
        <p:txBody>
          <a:bodyPr anchor="t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meer aspecten die rol spelen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300" i="1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105F10E-684A-4498-9801-E3A6CE5C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pic>
        <p:nvPicPr>
          <p:cNvPr id="13" name="Afbeelding 12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52EB0B2C-76D0-32BD-CB8B-EB2A465B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2410E2-91FA-AD2E-F9F6-29CF0EE5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5" y="4158246"/>
            <a:ext cx="2744179" cy="19247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0022208-8627-4C75-FF91-7F9E037D9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4" y="4162822"/>
            <a:ext cx="3155164" cy="19247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169105-C6C4-0E05-FDD0-86FA24B5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66" y="4173743"/>
            <a:ext cx="3188640" cy="19247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F0029B5-B33B-3526-19ED-548CDB6AE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57" y="4149759"/>
            <a:ext cx="2569791" cy="1928727"/>
          </a:xfrm>
          <a:prstGeom prst="rect">
            <a:avLst/>
          </a:prstGeom>
        </p:spPr>
      </p:pic>
      <p:pic>
        <p:nvPicPr>
          <p:cNvPr id="16" name="Afbeelding 15" descr="Afbeelding met kleding, schoeisel, persoon, schermopname&#10;&#10;Automatisch gegenereerde beschrijving">
            <a:extLst>
              <a:ext uri="{FF2B5EF4-FFF2-40B4-BE49-F238E27FC236}">
                <a16:creationId xmlns:a16="http://schemas.microsoft.com/office/drawing/2014/main" id="{A884C334-01B2-B31F-6FFB-057A2E59D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725" y="190022"/>
            <a:ext cx="6023280" cy="3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49229-E91E-71DD-ACCA-90246C8DF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463" y="261937"/>
            <a:ext cx="3278776" cy="1719827"/>
          </a:xfrm>
        </p:spPr>
        <p:txBody>
          <a:bodyPr anchor="t">
            <a:norm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b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verloopt traject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tekst, schermopname, Lettertype, diagram&#10;&#10;Automatisch gegenereerde beschrijving">
            <a:extLst>
              <a:ext uri="{FF2B5EF4-FFF2-40B4-BE49-F238E27FC236}">
                <a16:creationId xmlns:a16="http://schemas.microsoft.com/office/drawing/2014/main" id="{ABBABB21-6C0A-626F-1874-BAC4F29A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21" y="938970"/>
            <a:ext cx="8231978" cy="5042085"/>
          </a:xfrm>
          <a:prstGeom prst="rect">
            <a:avLst/>
          </a:prstGeom>
          <a:noFill/>
          <a:effectLst/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105F10E-684A-4498-9801-E3A6CE5C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Reable</a:t>
            </a:r>
            <a:r>
              <a:rPr lang="en-US" dirty="0"/>
              <a:t> Nederland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AECE3F6-DF59-45FF-9C05-0084956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8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pic>
        <p:nvPicPr>
          <p:cNvPr id="8" name="Afbeelding 7" descr="Afbeelding met tekening, illustratie, Lijnillustraties, tekenfilm&#10;&#10;Automatisch gegenereerde beschrijving">
            <a:extLst>
              <a:ext uri="{FF2B5EF4-FFF2-40B4-BE49-F238E27FC236}">
                <a16:creationId xmlns:a16="http://schemas.microsoft.com/office/drawing/2014/main" id="{ECEE451D-B251-5632-254A-9A9526C2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95" y="6101385"/>
            <a:ext cx="698096" cy="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niceBeach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286</Words>
  <Application>Microsoft Office PowerPoint</Application>
  <PresentationFormat>Breedbeeld</PresentationFormat>
  <Paragraphs>82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Avenir Next LT Pro</vt:lpstr>
      <vt:lpstr>Avenir Next LT Pro Light</vt:lpstr>
      <vt:lpstr>Calibri</vt:lpstr>
      <vt:lpstr>Courier New</vt:lpstr>
      <vt:lpstr>VeniceBeachVTI</vt:lpstr>
      <vt:lpstr>Inspiratiesessie reablement </vt:lpstr>
      <vt:lpstr>   - Kennismaking  - wat komt aanbod?  - Introductie  - interactief</vt:lpstr>
      <vt:lpstr>Voordat wij beginnen:</vt:lpstr>
      <vt:lpstr>Wat is reablement?</vt:lpstr>
      <vt:lpstr>Beweging ouderenzorg     </vt:lpstr>
      <vt:lpstr> Samen op reis</vt:lpstr>
      <vt:lpstr>Waarop gebaseerd?</vt:lpstr>
      <vt:lpstr>meer aspecten die rol spelen  </vt:lpstr>
      <vt:lpstr>Hoe  verloopt traject?</vt:lpstr>
      <vt:lpstr>Hoe  doen we het? </vt:lpstr>
      <vt:lpstr>Reacties &amp;  vragen?</vt:lpstr>
      <vt:lpstr>We build the road as we walk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Inspiratie</dc:title>
  <dc:creator>Info | Maak de Burger Meester</dc:creator>
  <cp:lastModifiedBy>Jansen, NM (Nicoline)</cp:lastModifiedBy>
  <cp:revision>90</cp:revision>
  <dcterms:created xsi:type="dcterms:W3CDTF">2023-05-16T13:00:15Z</dcterms:created>
  <dcterms:modified xsi:type="dcterms:W3CDTF">2023-05-23T12:31:01Z</dcterms:modified>
</cp:coreProperties>
</file>