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12" r:id="rId5"/>
    <p:sldId id="349" r:id="rId6"/>
    <p:sldId id="375" r:id="rId7"/>
    <p:sldId id="365" r:id="rId8"/>
    <p:sldId id="393" r:id="rId9"/>
    <p:sldId id="386" r:id="rId10"/>
    <p:sldId id="405" r:id="rId11"/>
    <p:sldId id="392" r:id="rId12"/>
    <p:sldId id="400" r:id="rId13"/>
    <p:sldId id="406" r:id="rId14"/>
    <p:sldId id="407" r:id="rId15"/>
    <p:sldId id="408" r:id="rId16"/>
    <p:sldId id="409" r:id="rId17"/>
    <p:sldId id="410" r:id="rId18"/>
    <p:sldId id="411" r:id="rId19"/>
    <p:sldId id="367" r:id="rId20"/>
    <p:sldId id="412" r:id="rId21"/>
    <p:sldId id="413" r:id="rId22"/>
    <p:sldId id="368"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67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64" autoAdjust="0"/>
    <p:restoredTop sz="94660"/>
  </p:normalViewPr>
  <p:slideViewPr>
    <p:cSldViewPr snapToGrid="0">
      <p:cViewPr varScale="1">
        <p:scale>
          <a:sx n="124" d="100"/>
          <a:sy n="124"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BB2655-A409-4DCD-BD32-923D5E4FFD6F}"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4F88412-1222-44FC-BDD0-258BF73009A9}">
      <dgm:prSet/>
      <dgm:spPr/>
      <dgm:t>
        <a:bodyPr/>
        <a:lstStyle/>
        <a:p>
          <a:r>
            <a:rPr lang="en-US" dirty="0">
              <a:latin typeface="+mn-lt"/>
            </a:rPr>
            <a:t>Welkom</a:t>
          </a:r>
        </a:p>
      </dgm:t>
    </dgm:pt>
    <dgm:pt modelId="{11D56D5C-A3BE-46BA-8331-66DB93EEFBB7}" type="parTrans" cxnId="{A612557A-DC76-4022-9C13-C114B1DF4F97}">
      <dgm:prSet/>
      <dgm:spPr/>
      <dgm:t>
        <a:bodyPr/>
        <a:lstStyle/>
        <a:p>
          <a:endParaRPr lang="en-US">
            <a:latin typeface="+mn-lt"/>
          </a:endParaRPr>
        </a:p>
      </dgm:t>
    </dgm:pt>
    <dgm:pt modelId="{DC6E2D42-E393-4F95-AC25-881102A67540}" type="sibTrans" cxnId="{A612557A-DC76-4022-9C13-C114B1DF4F97}">
      <dgm:prSet/>
      <dgm:spPr/>
      <dgm:t>
        <a:bodyPr/>
        <a:lstStyle/>
        <a:p>
          <a:endParaRPr lang="en-US">
            <a:latin typeface="+mn-lt"/>
          </a:endParaRPr>
        </a:p>
      </dgm:t>
    </dgm:pt>
    <dgm:pt modelId="{96BF7516-C691-4345-971F-91A90745EDF3}">
      <dgm:prSet/>
      <dgm:spPr/>
      <dgm:t>
        <a:bodyPr/>
        <a:lstStyle/>
        <a:p>
          <a:r>
            <a:rPr lang="en-US" dirty="0" err="1">
              <a:latin typeface="+mn-lt"/>
            </a:rPr>
            <a:t>Verslag</a:t>
          </a:r>
          <a:r>
            <a:rPr lang="en-US" dirty="0">
              <a:latin typeface="+mn-lt"/>
            </a:rPr>
            <a:t> </a:t>
          </a:r>
          <a:r>
            <a:rPr lang="en-US" dirty="0" err="1">
              <a:latin typeface="+mn-lt"/>
            </a:rPr>
            <a:t>en</a:t>
          </a:r>
          <a:r>
            <a:rPr lang="en-US" dirty="0">
              <a:latin typeface="+mn-lt"/>
            </a:rPr>
            <a:t> </a:t>
          </a:r>
          <a:r>
            <a:rPr lang="en-US" dirty="0" err="1">
              <a:latin typeface="+mn-lt"/>
            </a:rPr>
            <a:t>afspraken</a:t>
          </a:r>
          <a:r>
            <a:rPr lang="en-US" dirty="0">
              <a:latin typeface="+mn-lt"/>
            </a:rPr>
            <a:t> </a:t>
          </a:r>
          <a:r>
            <a:rPr lang="en-US" dirty="0" err="1">
              <a:latin typeface="+mn-lt"/>
            </a:rPr>
            <a:t>uit</a:t>
          </a:r>
          <a:r>
            <a:rPr lang="en-US" dirty="0">
              <a:latin typeface="+mn-lt"/>
            </a:rPr>
            <a:t> </a:t>
          </a:r>
          <a:r>
            <a:rPr lang="en-US" dirty="0" err="1">
              <a:latin typeface="+mn-lt"/>
            </a:rPr>
            <a:t>dialoogsessie</a:t>
          </a:r>
          <a:r>
            <a:rPr lang="en-US" dirty="0">
              <a:latin typeface="+mn-lt"/>
            </a:rPr>
            <a:t> 2</a:t>
          </a:r>
        </a:p>
      </dgm:t>
    </dgm:pt>
    <dgm:pt modelId="{F1318C74-4D45-45CF-B3C3-18D99365E800}" type="parTrans" cxnId="{4160F531-9CEA-4A10-9A9F-4A5A51A46484}">
      <dgm:prSet/>
      <dgm:spPr/>
      <dgm:t>
        <a:bodyPr/>
        <a:lstStyle/>
        <a:p>
          <a:endParaRPr lang="en-US">
            <a:latin typeface="+mn-lt"/>
          </a:endParaRPr>
        </a:p>
      </dgm:t>
    </dgm:pt>
    <dgm:pt modelId="{24D71596-D045-4EAA-A0D5-230E091D79B5}" type="sibTrans" cxnId="{4160F531-9CEA-4A10-9A9F-4A5A51A46484}">
      <dgm:prSet/>
      <dgm:spPr/>
      <dgm:t>
        <a:bodyPr/>
        <a:lstStyle/>
        <a:p>
          <a:endParaRPr lang="en-US">
            <a:latin typeface="+mn-lt"/>
          </a:endParaRPr>
        </a:p>
      </dgm:t>
    </dgm:pt>
    <dgm:pt modelId="{77D84C19-608E-48F0-9FF5-310639FEDF59}">
      <dgm:prSet/>
      <dgm:spPr/>
      <dgm:t>
        <a:bodyPr/>
        <a:lstStyle/>
        <a:p>
          <a:r>
            <a:rPr lang="nl-NL" i="0" dirty="0">
              <a:effectLst/>
              <a:latin typeface="+mn-lt"/>
            </a:rPr>
            <a:t>Toelichting definitieve inkoopovereenkomst + bijlagen</a:t>
          </a:r>
          <a:endParaRPr lang="en-US" i="0" dirty="0">
            <a:latin typeface="+mn-lt"/>
          </a:endParaRPr>
        </a:p>
      </dgm:t>
    </dgm:pt>
    <dgm:pt modelId="{423B30B7-FCFC-41A4-853D-F176FEFDFE61}" type="parTrans" cxnId="{C8F79FF3-0510-4BDE-A84F-0233757CD4FC}">
      <dgm:prSet/>
      <dgm:spPr/>
      <dgm:t>
        <a:bodyPr/>
        <a:lstStyle/>
        <a:p>
          <a:endParaRPr lang="en-US">
            <a:latin typeface="+mn-lt"/>
          </a:endParaRPr>
        </a:p>
      </dgm:t>
    </dgm:pt>
    <dgm:pt modelId="{1B7A7C9D-2BF1-4C80-A73C-7130FAE4F727}" type="sibTrans" cxnId="{C8F79FF3-0510-4BDE-A84F-0233757CD4FC}">
      <dgm:prSet/>
      <dgm:spPr/>
      <dgm:t>
        <a:bodyPr/>
        <a:lstStyle/>
        <a:p>
          <a:endParaRPr lang="en-US">
            <a:latin typeface="+mn-lt"/>
          </a:endParaRPr>
        </a:p>
      </dgm:t>
    </dgm:pt>
    <dgm:pt modelId="{A377B352-5018-4596-BE66-8249D85383B8}">
      <dgm:prSet/>
      <dgm:spPr/>
      <dgm:t>
        <a:bodyPr/>
        <a:lstStyle/>
        <a:p>
          <a:r>
            <a:rPr lang="nl-NL" i="0" dirty="0">
              <a:effectLst/>
              <a:latin typeface="+mn-lt"/>
            </a:rPr>
            <a:t>Toelichting op de tarieven 2026</a:t>
          </a:r>
          <a:endParaRPr lang="en-US" i="0" dirty="0">
            <a:latin typeface="+mn-lt"/>
          </a:endParaRPr>
        </a:p>
      </dgm:t>
    </dgm:pt>
    <dgm:pt modelId="{51350A85-BC64-4878-99EC-35DE6665C240}" type="parTrans" cxnId="{F951BF12-D550-475C-8FC9-163E029156F1}">
      <dgm:prSet/>
      <dgm:spPr/>
      <dgm:t>
        <a:bodyPr/>
        <a:lstStyle/>
        <a:p>
          <a:endParaRPr lang="en-US">
            <a:latin typeface="+mn-lt"/>
          </a:endParaRPr>
        </a:p>
      </dgm:t>
    </dgm:pt>
    <dgm:pt modelId="{AC91C450-2C77-40CD-9D50-9AB28B50F652}" type="sibTrans" cxnId="{F951BF12-D550-475C-8FC9-163E029156F1}">
      <dgm:prSet/>
      <dgm:spPr/>
      <dgm:t>
        <a:bodyPr/>
        <a:lstStyle/>
        <a:p>
          <a:endParaRPr lang="en-US">
            <a:latin typeface="+mn-lt"/>
          </a:endParaRPr>
        </a:p>
      </dgm:t>
    </dgm:pt>
    <dgm:pt modelId="{BA3DF5CC-D80B-40B5-B66C-6B5D22415D3E}">
      <dgm:prSet/>
      <dgm:spPr/>
      <dgm:t>
        <a:bodyPr/>
        <a:lstStyle/>
        <a:p>
          <a:r>
            <a:rPr lang="en-US" dirty="0">
              <a:latin typeface="+mn-lt"/>
            </a:rPr>
            <a:t>Toelichting op </a:t>
          </a:r>
          <a:r>
            <a:rPr lang="en-US" dirty="0" err="1">
              <a:latin typeface="+mn-lt"/>
            </a:rPr>
            <a:t>bijlage</a:t>
          </a:r>
          <a:r>
            <a:rPr lang="en-US" dirty="0">
              <a:latin typeface="+mn-lt"/>
            </a:rPr>
            <a:t> </a:t>
          </a:r>
          <a:r>
            <a:rPr lang="en-US" dirty="0" err="1">
              <a:latin typeface="+mn-lt"/>
            </a:rPr>
            <a:t>bij</a:t>
          </a:r>
          <a:r>
            <a:rPr lang="en-US" dirty="0">
              <a:latin typeface="+mn-lt"/>
            </a:rPr>
            <a:t> </a:t>
          </a:r>
          <a:r>
            <a:rPr lang="en-US" dirty="0" err="1">
              <a:latin typeface="+mn-lt"/>
            </a:rPr>
            <a:t>innovatie</a:t>
          </a:r>
          <a:r>
            <a:rPr lang="en-US" dirty="0">
              <a:latin typeface="+mn-lt"/>
            </a:rPr>
            <a:t>-agenda </a:t>
          </a:r>
          <a:r>
            <a:rPr lang="en-US" dirty="0" err="1">
              <a:latin typeface="+mn-lt"/>
            </a:rPr>
            <a:t>strategische</a:t>
          </a:r>
          <a:r>
            <a:rPr lang="en-US" dirty="0">
              <a:latin typeface="+mn-lt"/>
            </a:rPr>
            <a:t> </a:t>
          </a:r>
          <a:r>
            <a:rPr lang="en-US" dirty="0" err="1">
              <a:latin typeface="+mn-lt"/>
            </a:rPr>
            <a:t>opgaven</a:t>
          </a:r>
          <a:endParaRPr lang="en-US" dirty="0">
            <a:latin typeface="+mn-lt"/>
          </a:endParaRPr>
        </a:p>
      </dgm:t>
    </dgm:pt>
    <dgm:pt modelId="{02844D06-20B4-46D8-88F5-328D1AB03D28}" type="parTrans" cxnId="{A05DE92D-1FDB-41B3-9F4D-529D62BAF02B}">
      <dgm:prSet/>
      <dgm:spPr/>
      <dgm:t>
        <a:bodyPr/>
        <a:lstStyle/>
        <a:p>
          <a:endParaRPr lang="en-US">
            <a:latin typeface="+mn-lt"/>
          </a:endParaRPr>
        </a:p>
      </dgm:t>
    </dgm:pt>
    <dgm:pt modelId="{25230935-AAEF-42E4-959C-53479B363E94}" type="sibTrans" cxnId="{A05DE92D-1FDB-41B3-9F4D-529D62BAF02B}">
      <dgm:prSet/>
      <dgm:spPr/>
      <dgm:t>
        <a:bodyPr/>
        <a:lstStyle/>
        <a:p>
          <a:endParaRPr lang="en-US">
            <a:latin typeface="+mn-lt"/>
          </a:endParaRPr>
        </a:p>
      </dgm:t>
    </dgm:pt>
    <dgm:pt modelId="{1E620DBB-EF36-BF4B-87FD-56B6B4021478}">
      <dgm:prSet/>
      <dgm:spPr/>
      <dgm:t>
        <a:bodyPr/>
        <a:lstStyle/>
        <a:p>
          <a:r>
            <a:rPr lang="nl-NL" dirty="0">
              <a:latin typeface="+mn-lt"/>
            </a:rPr>
            <a:t>Mededelingen</a:t>
          </a:r>
        </a:p>
      </dgm:t>
    </dgm:pt>
    <dgm:pt modelId="{EB26E51A-2059-5548-9FDE-FAC71E9F5EE2}" type="parTrans" cxnId="{CC77C781-B20E-C34A-8E94-B2928A6EE61D}">
      <dgm:prSet/>
      <dgm:spPr/>
      <dgm:t>
        <a:bodyPr/>
        <a:lstStyle/>
        <a:p>
          <a:endParaRPr lang="nl-NL">
            <a:latin typeface="+mn-lt"/>
          </a:endParaRPr>
        </a:p>
      </dgm:t>
    </dgm:pt>
    <dgm:pt modelId="{A7233881-0639-DF43-8346-1B3A3A72EDDD}" type="sibTrans" cxnId="{CC77C781-B20E-C34A-8E94-B2928A6EE61D}">
      <dgm:prSet/>
      <dgm:spPr/>
      <dgm:t>
        <a:bodyPr/>
        <a:lstStyle/>
        <a:p>
          <a:endParaRPr lang="nl-NL">
            <a:latin typeface="+mn-lt"/>
          </a:endParaRPr>
        </a:p>
      </dgm:t>
    </dgm:pt>
    <dgm:pt modelId="{FA7477A6-8166-9E45-BD65-BFA4B3E4BE41}">
      <dgm:prSet/>
      <dgm:spPr/>
      <dgm:t>
        <a:bodyPr/>
        <a:lstStyle/>
        <a:p>
          <a:r>
            <a:rPr lang="nl-NL" dirty="0">
              <a:latin typeface="+mn-lt"/>
            </a:rPr>
            <a:t>Suggesties en vragen digitale deelnemers</a:t>
          </a:r>
        </a:p>
      </dgm:t>
    </dgm:pt>
    <dgm:pt modelId="{2302EB31-5717-9B4C-AB9C-F93264DA1CA7}" type="parTrans" cxnId="{B2F543E8-45C5-A043-8BCF-F009F5E05A8D}">
      <dgm:prSet/>
      <dgm:spPr/>
      <dgm:t>
        <a:bodyPr/>
        <a:lstStyle/>
        <a:p>
          <a:endParaRPr lang="nl-NL">
            <a:latin typeface="+mn-lt"/>
          </a:endParaRPr>
        </a:p>
      </dgm:t>
    </dgm:pt>
    <dgm:pt modelId="{8E367847-1016-1745-97FF-E7027B3FAC8C}" type="sibTrans" cxnId="{B2F543E8-45C5-A043-8BCF-F009F5E05A8D}">
      <dgm:prSet/>
      <dgm:spPr/>
      <dgm:t>
        <a:bodyPr/>
        <a:lstStyle/>
        <a:p>
          <a:endParaRPr lang="nl-NL">
            <a:latin typeface="+mn-lt"/>
          </a:endParaRPr>
        </a:p>
      </dgm:t>
    </dgm:pt>
    <dgm:pt modelId="{A337B178-76B0-E14A-B6B1-6856E4D1EE1F}">
      <dgm:prSet/>
      <dgm:spPr/>
      <dgm:t>
        <a:bodyPr/>
        <a:lstStyle/>
        <a:p>
          <a:r>
            <a:rPr lang="nl-NL" dirty="0"/>
            <a:t>Vervolgproces inschrijving</a:t>
          </a:r>
        </a:p>
      </dgm:t>
    </dgm:pt>
    <dgm:pt modelId="{94A476F2-8F2D-F647-BBFB-F8477434248C}" type="parTrans" cxnId="{A02164C8-226F-D641-A78F-D34AE35BED23}">
      <dgm:prSet/>
      <dgm:spPr/>
      <dgm:t>
        <a:bodyPr/>
        <a:lstStyle/>
        <a:p>
          <a:endParaRPr lang="nl-NL"/>
        </a:p>
      </dgm:t>
    </dgm:pt>
    <dgm:pt modelId="{D43C534B-23C5-A04E-885A-EAEB10530B24}" type="sibTrans" cxnId="{A02164C8-226F-D641-A78F-D34AE35BED23}">
      <dgm:prSet/>
      <dgm:spPr/>
      <dgm:t>
        <a:bodyPr/>
        <a:lstStyle/>
        <a:p>
          <a:endParaRPr lang="nl-NL"/>
        </a:p>
      </dgm:t>
    </dgm:pt>
    <dgm:pt modelId="{CCC4ECD2-F10D-3C48-B14E-DA14B0051FB1}">
      <dgm:prSet/>
      <dgm:spPr/>
      <dgm:t>
        <a:bodyPr/>
        <a:lstStyle/>
        <a:p>
          <a:r>
            <a:rPr lang="nl-NL" dirty="0"/>
            <a:t>Rondvraag en sluiting</a:t>
          </a:r>
        </a:p>
      </dgm:t>
    </dgm:pt>
    <dgm:pt modelId="{24E6014E-B57E-4F45-82BE-44FE0014FDEC}" type="parTrans" cxnId="{AC121184-AEA8-574D-AA1F-E7AAD4A9D04B}">
      <dgm:prSet/>
      <dgm:spPr/>
      <dgm:t>
        <a:bodyPr/>
        <a:lstStyle/>
        <a:p>
          <a:endParaRPr lang="nl-NL"/>
        </a:p>
      </dgm:t>
    </dgm:pt>
    <dgm:pt modelId="{1D3ACEE7-4380-B547-B109-45FE6D019E4B}" type="sibTrans" cxnId="{AC121184-AEA8-574D-AA1F-E7AAD4A9D04B}">
      <dgm:prSet/>
      <dgm:spPr/>
      <dgm:t>
        <a:bodyPr/>
        <a:lstStyle/>
        <a:p>
          <a:endParaRPr lang="nl-NL"/>
        </a:p>
      </dgm:t>
    </dgm:pt>
    <dgm:pt modelId="{2EC4A405-103A-0C4B-92AB-0B7EDF9D48A0}">
      <dgm:prSet/>
      <dgm:spPr/>
      <dgm:t>
        <a:bodyPr/>
        <a:lstStyle/>
        <a:p>
          <a:r>
            <a:rPr lang="nl-NL" dirty="0"/>
            <a:t>Vervolg dialoogsessies</a:t>
          </a:r>
        </a:p>
      </dgm:t>
    </dgm:pt>
    <dgm:pt modelId="{2FDF67F5-6A9A-6C47-97A4-CFBC13433244}" type="parTrans" cxnId="{31479288-DCF2-D247-8047-973139CC13D1}">
      <dgm:prSet/>
      <dgm:spPr/>
      <dgm:t>
        <a:bodyPr/>
        <a:lstStyle/>
        <a:p>
          <a:endParaRPr lang="nl-NL"/>
        </a:p>
      </dgm:t>
    </dgm:pt>
    <dgm:pt modelId="{C2CA2E1F-6C4D-0342-9FF9-BBE13A47CD55}" type="sibTrans" cxnId="{31479288-DCF2-D247-8047-973139CC13D1}">
      <dgm:prSet/>
      <dgm:spPr/>
      <dgm:t>
        <a:bodyPr/>
        <a:lstStyle/>
        <a:p>
          <a:endParaRPr lang="nl-NL"/>
        </a:p>
      </dgm:t>
    </dgm:pt>
    <dgm:pt modelId="{25DE300E-57BE-334E-8609-91DDB230D590}" type="pres">
      <dgm:prSet presAssocID="{8EBB2655-A409-4DCD-BD32-923D5E4FFD6F}" presName="vert0" presStyleCnt="0">
        <dgm:presLayoutVars>
          <dgm:dir/>
          <dgm:animOne val="branch"/>
          <dgm:animLvl val="lvl"/>
        </dgm:presLayoutVars>
      </dgm:prSet>
      <dgm:spPr/>
    </dgm:pt>
    <dgm:pt modelId="{3B6EF105-4D85-7348-BE54-8B76835BEE7D}" type="pres">
      <dgm:prSet presAssocID="{C4F88412-1222-44FC-BDD0-258BF73009A9}" presName="thickLine" presStyleLbl="alignNode1" presStyleIdx="0" presStyleCnt="10"/>
      <dgm:spPr/>
    </dgm:pt>
    <dgm:pt modelId="{A4C6F9EB-A4A2-6E4C-A707-C5E761422F3A}" type="pres">
      <dgm:prSet presAssocID="{C4F88412-1222-44FC-BDD0-258BF73009A9}" presName="horz1" presStyleCnt="0"/>
      <dgm:spPr/>
    </dgm:pt>
    <dgm:pt modelId="{58F88C2E-E5FC-F34B-A5EE-B40111443001}" type="pres">
      <dgm:prSet presAssocID="{C4F88412-1222-44FC-BDD0-258BF73009A9}" presName="tx1" presStyleLbl="revTx" presStyleIdx="0" presStyleCnt="10"/>
      <dgm:spPr/>
    </dgm:pt>
    <dgm:pt modelId="{B1F54FDF-A6EE-0B4C-974F-2A27AFCC0318}" type="pres">
      <dgm:prSet presAssocID="{C4F88412-1222-44FC-BDD0-258BF73009A9}" presName="vert1" presStyleCnt="0"/>
      <dgm:spPr/>
    </dgm:pt>
    <dgm:pt modelId="{3C9C5E50-23CB-7848-ADCB-E9122D98463A}" type="pres">
      <dgm:prSet presAssocID="{1E620DBB-EF36-BF4B-87FD-56B6B4021478}" presName="thickLine" presStyleLbl="alignNode1" presStyleIdx="1" presStyleCnt="10"/>
      <dgm:spPr/>
    </dgm:pt>
    <dgm:pt modelId="{24B7B708-FB63-D640-B59A-B0FB7C1ABBCD}" type="pres">
      <dgm:prSet presAssocID="{1E620DBB-EF36-BF4B-87FD-56B6B4021478}" presName="horz1" presStyleCnt="0"/>
      <dgm:spPr/>
    </dgm:pt>
    <dgm:pt modelId="{EB352160-BB0A-CE4E-8DBA-FD57873863AF}" type="pres">
      <dgm:prSet presAssocID="{1E620DBB-EF36-BF4B-87FD-56B6B4021478}" presName="tx1" presStyleLbl="revTx" presStyleIdx="1" presStyleCnt="10"/>
      <dgm:spPr/>
    </dgm:pt>
    <dgm:pt modelId="{B6DF3523-15E5-CA4E-9F20-40D9CA977F7F}" type="pres">
      <dgm:prSet presAssocID="{1E620DBB-EF36-BF4B-87FD-56B6B4021478}" presName="vert1" presStyleCnt="0"/>
      <dgm:spPr/>
    </dgm:pt>
    <dgm:pt modelId="{DFEEE97C-9346-CF44-9945-33B047EF6D06}" type="pres">
      <dgm:prSet presAssocID="{96BF7516-C691-4345-971F-91A90745EDF3}" presName="thickLine" presStyleLbl="alignNode1" presStyleIdx="2" presStyleCnt="10"/>
      <dgm:spPr/>
    </dgm:pt>
    <dgm:pt modelId="{DDADE6BF-BB3E-7C48-81FD-C9F3B075EA40}" type="pres">
      <dgm:prSet presAssocID="{96BF7516-C691-4345-971F-91A90745EDF3}" presName="horz1" presStyleCnt="0"/>
      <dgm:spPr/>
    </dgm:pt>
    <dgm:pt modelId="{30E1FC50-A8E9-DD45-AAE3-33B59A85BA3F}" type="pres">
      <dgm:prSet presAssocID="{96BF7516-C691-4345-971F-91A90745EDF3}" presName="tx1" presStyleLbl="revTx" presStyleIdx="2" presStyleCnt="10"/>
      <dgm:spPr/>
    </dgm:pt>
    <dgm:pt modelId="{EE56FDE8-F63B-8946-A87E-2059EACB6E65}" type="pres">
      <dgm:prSet presAssocID="{96BF7516-C691-4345-971F-91A90745EDF3}" presName="vert1" presStyleCnt="0"/>
      <dgm:spPr/>
    </dgm:pt>
    <dgm:pt modelId="{B64C1477-10A7-044A-A088-4D03FED29A1D}" type="pres">
      <dgm:prSet presAssocID="{77D84C19-608E-48F0-9FF5-310639FEDF59}" presName="thickLine" presStyleLbl="alignNode1" presStyleIdx="3" presStyleCnt="10"/>
      <dgm:spPr/>
    </dgm:pt>
    <dgm:pt modelId="{DC5A3C0F-786B-AD47-ACE8-C45F6A4C15E9}" type="pres">
      <dgm:prSet presAssocID="{77D84C19-608E-48F0-9FF5-310639FEDF59}" presName="horz1" presStyleCnt="0"/>
      <dgm:spPr/>
    </dgm:pt>
    <dgm:pt modelId="{339DF5E8-251B-6A43-820F-D721367BE915}" type="pres">
      <dgm:prSet presAssocID="{77D84C19-608E-48F0-9FF5-310639FEDF59}" presName="tx1" presStyleLbl="revTx" presStyleIdx="3" presStyleCnt="10"/>
      <dgm:spPr/>
    </dgm:pt>
    <dgm:pt modelId="{F3A23B11-7089-2845-9A50-113950FF1EBD}" type="pres">
      <dgm:prSet presAssocID="{77D84C19-608E-48F0-9FF5-310639FEDF59}" presName="vert1" presStyleCnt="0"/>
      <dgm:spPr/>
    </dgm:pt>
    <dgm:pt modelId="{AB9E7438-8369-C445-A4AD-932E80EDE572}" type="pres">
      <dgm:prSet presAssocID="{A377B352-5018-4596-BE66-8249D85383B8}" presName="thickLine" presStyleLbl="alignNode1" presStyleIdx="4" presStyleCnt="10"/>
      <dgm:spPr/>
    </dgm:pt>
    <dgm:pt modelId="{8E17F6CD-2D62-404F-950A-2C539854C74C}" type="pres">
      <dgm:prSet presAssocID="{A377B352-5018-4596-BE66-8249D85383B8}" presName="horz1" presStyleCnt="0"/>
      <dgm:spPr/>
    </dgm:pt>
    <dgm:pt modelId="{4316F4BC-E440-E049-A378-A6B0B46A95CE}" type="pres">
      <dgm:prSet presAssocID="{A377B352-5018-4596-BE66-8249D85383B8}" presName="tx1" presStyleLbl="revTx" presStyleIdx="4" presStyleCnt="10"/>
      <dgm:spPr/>
    </dgm:pt>
    <dgm:pt modelId="{E4B511D0-F237-4E40-97FF-043555052F10}" type="pres">
      <dgm:prSet presAssocID="{A377B352-5018-4596-BE66-8249D85383B8}" presName="vert1" presStyleCnt="0"/>
      <dgm:spPr/>
    </dgm:pt>
    <dgm:pt modelId="{FD146F1A-0E21-3D42-A5F2-4EAB5F433353}" type="pres">
      <dgm:prSet presAssocID="{BA3DF5CC-D80B-40B5-B66C-6B5D22415D3E}" presName="thickLine" presStyleLbl="alignNode1" presStyleIdx="5" presStyleCnt="10"/>
      <dgm:spPr/>
    </dgm:pt>
    <dgm:pt modelId="{5114B241-E710-C54D-9C4F-C87B1249F27C}" type="pres">
      <dgm:prSet presAssocID="{BA3DF5CC-D80B-40B5-B66C-6B5D22415D3E}" presName="horz1" presStyleCnt="0"/>
      <dgm:spPr/>
    </dgm:pt>
    <dgm:pt modelId="{F8A3B2C8-6FB4-4349-9E4A-104BC3EFFB84}" type="pres">
      <dgm:prSet presAssocID="{BA3DF5CC-D80B-40B5-B66C-6B5D22415D3E}" presName="tx1" presStyleLbl="revTx" presStyleIdx="5" presStyleCnt="10"/>
      <dgm:spPr/>
    </dgm:pt>
    <dgm:pt modelId="{812D4123-21A4-1744-B7F4-5997DB6B95B1}" type="pres">
      <dgm:prSet presAssocID="{BA3DF5CC-D80B-40B5-B66C-6B5D22415D3E}" presName="vert1" presStyleCnt="0"/>
      <dgm:spPr/>
    </dgm:pt>
    <dgm:pt modelId="{E0FF49B4-4053-2F44-BBD8-538F926281ED}" type="pres">
      <dgm:prSet presAssocID="{FA7477A6-8166-9E45-BD65-BFA4B3E4BE41}" presName="thickLine" presStyleLbl="alignNode1" presStyleIdx="6" presStyleCnt="10"/>
      <dgm:spPr/>
    </dgm:pt>
    <dgm:pt modelId="{3864CBC8-DB47-FD41-9D9A-1D09C400916B}" type="pres">
      <dgm:prSet presAssocID="{FA7477A6-8166-9E45-BD65-BFA4B3E4BE41}" presName="horz1" presStyleCnt="0"/>
      <dgm:spPr/>
    </dgm:pt>
    <dgm:pt modelId="{4A885F2F-AD05-1349-8574-EA685339BC2C}" type="pres">
      <dgm:prSet presAssocID="{FA7477A6-8166-9E45-BD65-BFA4B3E4BE41}" presName="tx1" presStyleLbl="revTx" presStyleIdx="6" presStyleCnt="10"/>
      <dgm:spPr/>
    </dgm:pt>
    <dgm:pt modelId="{BC6BF271-94EF-7746-91DD-41473F3DDCAA}" type="pres">
      <dgm:prSet presAssocID="{FA7477A6-8166-9E45-BD65-BFA4B3E4BE41}" presName="vert1" presStyleCnt="0"/>
      <dgm:spPr/>
    </dgm:pt>
    <dgm:pt modelId="{43584531-267C-864D-B153-EC7F1A6FCE97}" type="pres">
      <dgm:prSet presAssocID="{A337B178-76B0-E14A-B6B1-6856E4D1EE1F}" presName="thickLine" presStyleLbl="alignNode1" presStyleIdx="7" presStyleCnt="10"/>
      <dgm:spPr/>
    </dgm:pt>
    <dgm:pt modelId="{652F0A49-EDB6-C54A-9F9E-11B1E5AA8016}" type="pres">
      <dgm:prSet presAssocID="{A337B178-76B0-E14A-B6B1-6856E4D1EE1F}" presName="horz1" presStyleCnt="0"/>
      <dgm:spPr/>
    </dgm:pt>
    <dgm:pt modelId="{211F5D5B-71E7-BE41-8D97-5A0741FDFF81}" type="pres">
      <dgm:prSet presAssocID="{A337B178-76B0-E14A-B6B1-6856E4D1EE1F}" presName="tx1" presStyleLbl="revTx" presStyleIdx="7" presStyleCnt="10"/>
      <dgm:spPr/>
    </dgm:pt>
    <dgm:pt modelId="{CEA33787-48F5-EE43-A25A-E58E8AFEB59F}" type="pres">
      <dgm:prSet presAssocID="{A337B178-76B0-E14A-B6B1-6856E4D1EE1F}" presName="vert1" presStyleCnt="0"/>
      <dgm:spPr/>
    </dgm:pt>
    <dgm:pt modelId="{EEF6C59E-6BA5-1747-A367-B04138B74A34}" type="pres">
      <dgm:prSet presAssocID="{2EC4A405-103A-0C4B-92AB-0B7EDF9D48A0}" presName="thickLine" presStyleLbl="alignNode1" presStyleIdx="8" presStyleCnt="10"/>
      <dgm:spPr/>
    </dgm:pt>
    <dgm:pt modelId="{81664FF5-5C43-614E-B376-A3E1AD799B45}" type="pres">
      <dgm:prSet presAssocID="{2EC4A405-103A-0C4B-92AB-0B7EDF9D48A0}" presName="horz1" presStyleCnt="0"/>
      <dgm:spPr/>
    </dgm:pt>
    <dgm:pt modelId="{AFF52C9E-AB5A-D946-930B-36484AE55210}" type="pres">
      <dgm:prSet presAssocID="{2EC4A405-103A-0C4B-92AB-0B7EDF9D48A0}" presName="tx1" presStyleLbl="revTx" presStyleIdx="8" presStyleCnt="10"/>
      <dgm:spPr/>
    </dgm:pt>
    <dgm:pt modelId="{5CF60893-E974-E643-9F6C-324CE1210B04}" type="pres">
      <dgm:prSet presAssocID="{2EC4A405-103A-0C4B-92AB-0B7EDF9D48A0}" presName="vert1" presStyleCnt="0"/>
      <dgm:spPr/>
    </dgm:pt>
    <dgm:pt modelId="{3DC89CB6-FC3B-064A-A11C-7B236D186AF5}" type="pres">
      <dgm:prSet presAssocID="{CCC4ECD2-F10D-3C48-B14E-DA14B0051FB1}" presName="thickLine" presStyleLbl="alignNode1" presStyleIdx="9" presStyleCnt="10"/>
      <dgm:spPr/>
    </dgm:pt>
    <dgm:pt modelId="{AEDE5041-7A89-BC4E-9BC9-FCD2CEC6A57D}" type="pres">
      <dgm:prSet presAssocID="{CCC4ECD2-F10D-3C48-B14E-DA14B0051FB1}" presName="horz1" presStyleCnt="0"/>
      <dgm:spPr/>
    </dgm:pt>
    <dgm:pt modelId="{B9C5E5C0-A213-734B-90EA-697989432467}" type="pres">
      <dgm:prSet presAssocID="{CCC4ECD2-F10D-3C48-B14E-DA14B0051FB1}" presName="tx1" presStyleLbl="revTx" presStyleIdx="9" presStyleCnt="10"/>
      <dgm:spPr/>
    </dgm:pt>
    <dgm:pt modelId="{F08DB907-2BCB-4945-A8DD-F37C5B2BF41D}" type="pres">
      <dgm:prSet presAssocID="{CCC4ECD2-F10D-3C48-B14E-DA14B0051FB1}" presName="vert1" presStyleCnt="0"/>
      <dgm:spPr/>
    </dgm:pt>
  </dgm:ptLst>
  <dgm:cxnLst>
    <dgm:cxn modelId="{8B512706-92FD-C64B-8E47-164406742771}" type="presOf" srcId="{77D84C19-608E-48F0-9FF5-310639FEDF59}" destId="{339DF5E8-251B-6A43-820F-D721367BE915}" srcOrd="0" destOrd="0" presId="urn:microsoft.com/office/officeart/2008/layout/LinedList"/>
    <dgm:cxn modelId="{F951BF12-D550-475C-8FC9-163E029156F1}" srcId="{8EBB2655-A409-4DCD-BD32-923D5E4FFD6F}" destId="{A377B352-5018-4596-BE66-8249D85383B8}" srcOrd="4" destOrd="0" parTransId="{51350A85-BC64-4878-99EC-35DE6665C240}" sibTransId="{AC91C450-2C77-40CD-9D50-9AB28B50F652}"/>
    <dgm:cxn modelId="{A05DE92D-1FDB-41B3-9F4D-529D62BAF02B}" srcId="{8EBB2655-A409-4DCD-BD32-923D5E4FFD6F}" destId="{BA3DF5CC-D80B-40B5-B66C-6B5D22415D3E}" srcOrd="5" destOrd="0" parTransId="{02844D06-20B4-46D8-88F5-328D1AB03D28}" sibTransId="{25230935-AAEF-42E4-959C-53479B363E94}"/>
    <dgm:cxn modelId="{4160F531-9CEA-4A10-9A9F-4A5A51A46484}" srcId="{8EBB2655-A409-4DCD-BD32-923D5E4FFD6F}" destId="{96BF7516-C691-4345-971F-91A90745EDF3}" srcOrd="2" destOrd="0" parTransId="{F1318C74-4D45-45CF-B3C3-18D99365E800}" sibTransId="{24D71596-D045-4EAA-A0D5-230E091D79B5}"/>
    <dgm:cxn modelId="{A92E655A-AC19-844C-AA81-93E2B1B3D063}" type="presOf" srcId="{1E620DBB-EF36-BF4B-87FD-56B6B4021478}" destId="{EB352160-BB0A-CE4E-8DBA-FD57873863AF}" srcOrd="0" destOrd="0" presId="urn:microsoft.com/office/officeart/2008/layout/LinedList"/>
    <dgm:cxn modelId="{1C53FF5A-B3BD-624C-8C01-41A8AA6D9A94}" type="presOf" srcId="{2EC4A405-103A-0C4B-92AB-0B7EDF9D48A0}" destId="{AFF52C9E-AB5A-D946-930B-36484AE55210}" srcOrd="0" destOrd="0" presId="urn:microsoft.com/office/officeart/2008/layout/LinedList"/>
    <dgm:cxn modelId="{A612557A-DC76-4022-9C13-C114B1DF4F97}" srcId="{8EBB2655-A409-4DCD-BD32-923D5E4FFD6F}" destId="{C4F88412-1222-44FC-BDD0-258BF73009A9}" srcOrd="0" destOrd="0" parTransId="{11D56D5C-A3BE-46BA-8331-66DB93EEFBB7}" sibTransId="{DC6E2D42-E393-4F95-AC25-881102A67540}"/>
    <dgm:cxn modelId="{CC77C781-B20E-C34A-8E94-B2928A6EE61D}" srcId="{8EBB2655-A409-4DCD-BD32-923D5E4FFD6F}" destId="{1E620DBB-EF36-BF4B-87FD-56B6B4021478}" srcOrd="1" destOrd="0" parTransId="{EB26E51A-2059-5548-9FDE-FAC71E9F5EE2}" sibTransId="{A7233881-0639-DF43-8346-1B3A3A72EDDD}"/>
    <dgm:cxn modelId="{AC121184-AEA8-574D-AA1F-E7AAD4A9D04B}" srcId="{8EBB2655-A409-4DCD-BD32-923D5E4FFD6F}" destId="{CCC4ECD2-F10D-3C48-B14E-DA14B0051FB1}" srcOrd="9" destOrd="0" parTransId="{24E6014E-B57E-4F45-82BE-44FE0014FDEC}" sibTransId="{1D3ACEE7-4380-B547-B109-45FE6D019E4B}"/>
    <dgm:cxn modelId="{27E12086-5BBF-3C4C-938B-C1B14052179C}" type="presOf" srcId="{A337B178-76B0-E14A-B6B1-6856E4D1EE1F}" destId="{211F5D5B-71E7-BE41-8D97-5A0741FDFF81}" srcOrd="0" destOrd="0" presId="urn:microsoft.com/office/officeart/2008/layout/LinedList"/>
    <dgm:cxn modelId="{31479288-DCF2-D247-8047-973139CC13D1}" srcId="{8EBB2655-A409-4DCD-BD32-923D5E4FFD6F}" destId="{2EC4A405-103A-0C4B-92AB-0B7EDF9D48A0}" srcOrd="8" destOrd="0" parTransId="{2FDF67F5-6A9A-6C47-97A4-CFBC13433244}" sibTransId="{C2CA2E1F-6C4D-0342-9FF9-BBE13A47CD55}"/>
    <dgm:cxn modelId="{AB88D2B9-CD62-5446-AFE5-E53779A01AA5}" type="presOf" srcId="{BA3DF5CC-D80B-40B5-B66C-6B5D22415D3E}" destId="{F8A3B2C8-6FB4-4349-9E4A-104BC3EFFB84}" srcOrd="0" destOrd="0" presId="urn:microsoft.com/office/officeart/2008/layout/LinedList"/>
    <dgm:cxn modelId="{34EED7BA-98B3-4F43-9A97-DDBD46C6E663}" type="presOf" srcId="{CCC4ECD2-F10D-3C48-B14E-DA14B0051FB1}" destId="{B9C5E5C0-A213-734B-90EA-697989432467}" srcOrd="0" destOrd="0" presId="urn:microsoft.com/office/officeart/2008/layout/LinedList"/>
    <dgm:cxn modelId="{8BE463BB-B224-044E-9999-FB1AEC0F9C7D}" type="presOf" srcId="{FA7477A6-8166-9E45-BD65-BFA4B3E4BE41}" destId="{4A885F2F-AD05-1349-8574-EA685339BC2C}" srcOrd="0" destOrd="0" presId="urn:microsoft.com/office/officeart/2008/layout/LinedList"/>
    <dgm:cxn modelId="{FC27BCBF-FFC1-2549-BA97-BB6DD628D4A8}" type="presOf" srcId="{96BF7516-C691-4345-971F-91A90745EDF3}" destId="{30E1FC50-A8E9-DD45-AAE3-33B59A85BA3F}" srcOrd="0" destOrd="0" presId="urn:microsoft.com/office/officeart/2008/layout/LinedList"/>
    <dgm:cxn modelId="{A02164C8-226F-D641-A78F-D34AE35BED23}" srcId="{8EBB2655-A409-4DCD-BD32-923D5E4FFD6F}" destId="{A337B178-76B0-E14A-B6B1-6856E4D1EE1F}" srcOrd="7" destOrd="0" parTransId="{94A476F2-8F2D-F647-BBFB-F8477434248C}" sibTransId="{D43C534B-23C5-A04E-885A-EAEB10530B24}"/>
    <dgm:cxn modelId="{1F5A17E7-33E3-654E-8E43-0ED5FCCBB2A1}" type="presOf" srcId="{C4F88412-1222-44FC-BDD0-258BF73009A9}" destId="{58F88C2E-E5FC-F34B-A5EE-B40111443001}" srcOrd="0" destOrd="0" presId="urn:microsoft.com/office/officeart/2008/layout/LinedList"/>
    <dgm:cxn modelId="{B2F543E8-45C5-A043-8BCF-F009F5E05A8D}" srcId="{8EBB2655-A409-4DCD-BD32-923D5E4FFD6F}" destId="{FA7477A6-8166-9E45-BD65-BFA4B3E4BE41}" srcOrd="6" destOrd="0" parTransId="{2302EB31-5717-9B4C-AB9C-F93264DA1CA7}" sibTransId="{8E367847-1016-1745-97FF-E7027B3FAC8C}"/>
    <dgm:cxn modelId="{C8F79FF3-0510-4BDE-A84F-0233757CD4FC}" srcId="{8EBB2655-A409-4DCD-BD32-923D5E4FFD6F}" destId="{77D84C19-608E-48F0-9FF5-310639FEDF59}" srcOrd="3" destOrd="0" parTransId="{423B30B7-FCFC-41A4-853D-F176FEFDFE61}" sibTransId="{1B7A7C9D-2BF1-4C80-A73C-7130FAE4F727}"/>
    <dgm:cxn modelId="{B2D332FD-654A-6945-869F-C883CF15EBAF}" type="presOf" srcId="{8EBB2655-A409-4DCD-BD32-923D5E4FFD6F}" destId="{25DE300E-57BE-334E-8609-91DDB230D590}" srcOrd="0" destOrd="0" presId="urn:microsoft.com/office/officeart/2008/layout/LinedList"/>
    <dgm:cxn modelId="{162287FD-BAE4-6349-9FA5-590929F0B4A9}" type="presOf" srcId="{A377B352-5018-4596-BE66-8249D85383B8}" destId="{4316F4BC-E440-E049-A378-A6B0B46A95CE}" srcOrd="0" destOrd="0" presId="urn:microsoft.com/office/officeart/2008/layout/LinedList"/>
    <dgm:cxn modelId="{E71F3CD6-D6F5-4A41-BD42-218F7FC45317}" type="presParOf" srcId="{25DE300E-57BE-334E-8609-91DDB230D590}" destId="{3B6EF105-4D85-7348-BE54-8B76835BEE7D}" srcOrd="0" destOrd="0" presId="urn:microsoft.com/office/officeart/2008/layout/LinedList"/>
    <dgm:cxn modelId="{003E44A6-AA4C-A348-BA2F-BDD41B21E095}" type="presParOf" srcId="{25DE300E-57BE-334E-8609-91DDB230D590}" destId="{A4C6F9EB-A4A2-6E4C-A707-C5E761422F3A}" srcOrd="1" destOrd="0" presId="urn:microsoft.com/office/officeart/2008/layout/LinedList"/>
    <dgm:cxn modelId="{D2F4E2F3-C8C5-1746-BB5A-CE7883301A63}" type="presParOf" srcId="{A4C6F9EB-A4A2-6E4C-A707-C5E761422F3A}" destId="{58F88C2E-E5FC-F34B-A5EE-B40111443001}" srcOrd="0" destOrd="0" presId="urn:microsoft.com/office/officeart/2008/layout/LinedList"/>
    <dgm:cxn modelId="{B8EF8D89-E9A6-3E4E-9CC1-B834D4133B17}" type="presParOf" srcId="{A4C6F9EB-A4A2-6E4C-A707-C5E761422F3A}" destId="{B1F54FDF-A6EE-0B4C-974F-2A27AFCC0318}" srcOrd="1" destOrd="0" presId="urn:microsoft.com/office/officeart/2008/layout/LinedList"/>
    <dgm:cxn modelId="{5BE841B5-0C42-A547-8456-CDD87E4A7BB9}" type="presParOf" srcId="{25DE300E-57BE-334E-8609-91DDB230D590}" destId="{3C9C5E50-23CB-7848-ADCB-E9122D98463A}" srcOrd="2" destOrd="0" presId="urn:microsoft.com/office/officeart/2008/layout/LinedList"/>
    <dgm:cxn modelId="{B1F997E8-D0C5-8B43-B9FE-DD526B66062C}" type="presParOf" srcId="{25DE300E-57BE-334E-8609-91DDB230D590}" destId="{24B7B708-FB63-D640-B59A-B0FB7C1ABBCD}" srcOrd="3" destOrd="0" presId="urn:microsoft.com/office/officeart/2008/layout/LinedList"/>
    <dgm:cxn modelId="{D3114C42-92A8-6243-B662-5634A09B75AF}" type="presParOf" srcId="{24B7B708-FB63-D640-B59A-B0FB7C1ABBCD}" destId="{EB352160-BB0A-CE4E-8DBA-FD57873863AF}" srcOrd="0" destOrd="0" presId="urn:microsoft.com/office/officeart/2008/layout/LinedList"/>
    <dgm:cxn modelId="{DFE3245D-EBC2-184D-869C-19A0C8F31B37}" type="presParOf" srcId="{24B7B708-FB63-D640-B59A-B0FB7C1ABBCD}" destId="{B6DF3523-15E5-CA4E-9F20-40D9CA977F7F}" srcOrd="1" destOrd="0" presId="urn:microsoft.com/office/officeart/2008/layout/LinedList"/>
    <dgm:cxn modelId="{FFB45512-25D2-954B-9B70-AFC103D061C6}" type="presParOf" srcId="{25DE300E-57BE-334E-8609-91DDB230D590}" destId="{DFEEE97C-9346-CF44-9945-33B047EF6D06}" srcOrd="4" destOrd="0" presId="urn:microsoft.com/office/officeart/2008/layout/LinedList"/>
    <dgm:cxn modelId="{66450765-41E3-F449-8A59-D3135D231CB9}" type="presParOf" srcId="{25DE300E-57BE-334E-8609-91DDB230D590}" destId="{DDADE6BF-BB3E-7C48-81FD-C9F3B075EA40}" srcOrd="5" destOrd="0" presId="urn:microsoft.com/office/officeart/2008/layout/LinedList"/>
    <dgm:cxn modelId="{8AE605E2-64E2-2B41-B1B3-A2AD3E57B8CA}" type="presParOf" srcId="{DDADE6BF-BB3E-7C48-81FD-C9F3B075EA40}" destId="{30E1FC50-A8E9-DD45-AAE3-33B59A85BA3F}" srcOrd="0" destOrd="0" presId="urn:microsoft.com/office/officeart/2008/layout/LinedList"/>
    <dgm:cxn modelId="{3916AFC6-6122-714A-8A3D-39475FEC817B}" type="presParOf" srcId="{DDADE6BF-BB3E-7C48-81FD-C9F3B075EA40}" destId="{EE56FDE8-F63B-8946-A87E-2059EACB6E65}" srcOrd="1" destOrd="0" presId="urn:microsoft.com/office/officeart/2008/layout/LinedList"/>
    <dgm:cxn modelId="{97AECA5C-820D-AE47-8D7D-A45AC68764C1}" type="presParOf" srcId="{25DE300E-57BE-334E-8609-91DDB230D590}" destId="{B64C1477-10A7-044A-A088-4D03FED29A1D}" srcOrd="6" destOrd="0" presId="urn:microsoft.com/office/officeart/2008/layout/LinedList"/>
    <dgm:cxn modelId="{8E700C4F-9894-5544-873B-3142333C5B02}" type="presParOf" srcId="{25DE300E-57BE-334E-8609-91DDB230D590}" destId="{DC5A3C0F-786B-AD47-ACE8-C45F6A4C15E9}" srcOrd="7" destOrd="0" presId="urn:microsoft.com/office/officeart/2008/layout/LinedList"/>
    <dgm:cxn modelId="{6A0CB8CF-7C9D-594A-807C-B6DE108832B2}" type="presParOf" srcId="{DC5A3C0F-786B-AD47-ACE8-C45F6A4C15E9}" destId="{339DF5E8-251B-6A43-820F-D721367BE915}" srcOrd="0" destOrd="0" presId="urn:microsoft.com/office/officeart/2008/layout/LinedList"/>
    <dgm:cxn modelId="{D1D8091B-99CB-EB40-BEA4-40AC16FDF8A4}" type="presParOf" srcId="{DC5A3C0F-786B-AD47-ACE8-C45F6A4C15E9}" destId="{F3A23B11-7089-2845-9A50-113950FF1EBD}" srcOrd="1" destOrd="0" presId="urn:microsoft.com/office/officeart/2008/layout/LinedList"/>
    <dgm:cxn modelId="{CCF9ABE9-6724-FD47-A882-C0577B9EA639}" type="presParOf" srcId="{25DE300E-57BE-334E-8609-91DDB230D590}" destId="{AB9E7438-8369-C445-A4AD-932E80EDE572}" srcOrd="8" destOrd="0" presId="urn:microsoft.com/office/officeart/2008/layout/LinedList"/>
    <dgm:cxn modelId="{B8CD6AB9-8F26-4947-8014-0D6D26991D42}" type="presParOf" srcId="{25DE300E-57BE-334E-8609-91DDB230D590}" destId="{8E17F6CD-2D62-404F-950A-2C539854C74C}" srcOrd="9" destOrd="0" presId="urn:microsoft.com/office/officeart/2008/layout/LinedList"/>
    <dgm:cxn modelId="{03C620AC-9B42-0D4F-A151-3D035F44EC59}" type="presParOf" srcId="{8E17F6CD-2D62-404F-950A-2C539854C74C}" destId="{4316F4BC-E440-E049-A378-A6B0B46A95CE}" srcOrd="0" destOrd="0" presId="urn:microsoft.com/office/officeart/2008/layout/LinedList"/>
    <dgm:cxn modelId="{8E34A36D-C738-3B4F-9975-98D0DCC05B7D}" type="presParOf" srcId="{8E17F6CD-2D62-404F-950A-2C539854C74C}" destId="{E4B511D0-F237-4E40-97FF-043555052F10}" srcOrd="1" destOrd="0" presId="urn:microsoft.com/office/officeart/2008/layout/LinedList"/>
    <dgm:cxn modelId="{B7738C10-7984-D745-A427-81F1711DCFF2}" type="presParOf" srcId="{25DE300E-57BE-334E-8609-91DDB230D590}" destId="{FD146F1A-0E21-3D42-A5F2-4EAB5F433353}" srcOrd="10" destOrd="0" presId="urn:microsoft.com/office/officeart/2008/layout/LinedList"/>
    <dgm:cxn modelId="{0CCDED34-04BE-7546-9485-BE6E2EE1881E}" type="presParOf" srcId="{25DE300E-57BE-334E-8609-91DDB230D590}" destId="{5114B241-E710-C54D-9C4F-C87B1249F27C}" srcOrd="11" destOrd="0" presId="urn:microsoft.com/office/officeart/2008/layout/LinedList"/>
    <dgm:cxn modelId="{D561AB19-27F7-054F-8E74-7F502021D973}" type="presParOf" srcId="{5114B241-E710-C54D-9C4F-C87B1249F27C}" destId="{F8A3B2C8-6FB4-4349-9E4A-104BC3EFFB84}" srcOrd="0" destOrd="0" presId="urn:microsoft.com/office/officeart/2008/layout/LinedList"/>
    <dgm:cxn modelId="{5BAF8AF8-8A36-0D46-96F4-733BB665081B}" type="presParOf" srcId="{5114B241-E710-C54D-9C4F-C87B1249F27C}" destId="{812D4123-21A4-1744-B7F4-5997DB6B95B1}" srcOrd="1" destOrd="0" presId="urn:microsoft.com/office/officeart/2008/layout/LinedList"/>
    <dgm:cxn modelId="{16DCB198-4ACB-6F42-B6C6-31C21282EDD7}" type="presParOf" srcId="{25DE300E-57BE-334E-8609-91DDB230D590}" destId="{E0FF49B4-4053-2F44-BBD8-538F926281ED}" srcOrd="12" destOrd="0" presId="urn:microsoft.com/office/officeart/2008/layout/LinedList"/>
    <dgm:cxn modelId="{954D9F4F-EE1D-9F41-82FF-376E73F9EF81}" type="presParOf" srcId="{25DE300E-57BE-334E-8609-91DDB230D590}" destId="{3864CBC8-DB47-FD41-9D9A-1D09C400916B}" srcOrd="13" destOrd="0" presId="urn:microsoft.com/office/officeart/2008/layout/LinedList"/>
    <dgm:cxn modelId="{C45C1817-4257-0A48-9AC7-9117A95A98F2}" type="presParOf" srcId="{3864CBC8-DB47-FD41-9D9A-1D09C400916B}" destId="{4A885F2F-AD05-1349-8574-EA685339BC2C}" srcOrd="0" destOrd="0" presId="urn:microsoft.com/office/officeart/2008/layout/LinedList"/>
    <dgm:cxn modelId="{FC906F4C-6FEE-4040-94A7-A698032117EA}" type="presParOf" srcId="{3864CBC8-DB47-FD41-9D9A-1D09C400916B}" destId="{BC6BF271-94EF-7746-91DD-41473F3DDCAA}" srcOrd="1" destOrd="0" presId="urn:microsoft.com/office/officeart/2008/layout/LinedList"/>
    <dgm:cxn modelId="{7AC8278E-173F-B044-B540-5FB67D25C6D1}" type="presParOf" srcId="{25DE300E-57BE-334E-8609-91DDB230D590}" destId="{43584531-267C-864D-B153-EC7F1A6FCE97}" srcOrd="14" destOrd="0" presId="urn:microsoft.com/office/officeart/2008/layout/LinedList"/>
    <dgm:cxn modelId="{1AEBB62B-36F9-E047-9A3E-9378D960862A}" type="presParOf" srcId="{25DE300E-57BE-334E-8609-91DDB230D590}" destId="{652F0A49-EDB6-C54A-9F9E-11B1E5AA8016}" srcOrd="15" destOrd="0" presId="urn:microsoft.com/office/officeart/2008/layout/LinedList"/>
    <dgm:cxn modelId="{0BA58F07-2403-4A48-BE73-3233CF165AFE}" type="presParOf" srcId="{652F0A49-EDB6-C54A-9F9E-11B1E5AA8016}" destId="{211F5D5B-71E7-BE41-8D97-5A0741FDFF81}" srcOrd="0" destOrd="0" presId="urn:microsoft.com/office/officeart/2008/layout/LinedList"/>
    <dgm:cxn modelId="{73A2B2B4-AB12-DF47-A6B8-BC96B1BAAD9D}" type="presParOf" srcId="{652F0A49-EDB6-C54A-9F9E-11B1E5AA8016}" destId="{CEA33787-48F5-EE43-A25A-E58E8AFEB59F}" srcOrd="1" destOrd="0" presId="urn:microsoft.com/office/officeart/2008/layout/LinedList"/>
    <dgm:cxn modelId="{9C83DE8C-B357-9946-A5E7-2AC9663910C3}" type="presParOf" srcId="{25DE300E-57BE-334E-8609-91DDB230D590}" destId="{EEF6C59E-6BA5-1747-A367-B04138B74A34}" srcOrd="16" destOrd="0" presId="urn:microsoft.com/office/officeart/2008/layout/LinedList"/>
    <dgm:cxn modelId="{2C495622-F8E3-DF48-90B2-171D8D0101B0}" type="presParOf" srcId="{25DE300E-57BE-334E-8609-91DDB230D590}" destId="{81664FF5-5C43-614E-B376-A3E1AD799B45}" srcOrd="17" destOrd="0" presId="urn:microsoft.com/office/officeart/2008/layout/LinedList"/>
    <dgm:cxn modelId="{43547658-2D1D-3542-AFF6-8F5C6F95A07C}" type="presParOf" srcId="{81664FF5-5C43-614E-B376-A3E1AD799B45}" destId="{AFF52C9E-AB5A-D946-930B-36484AE55210}" srcOrd="0" destOrd="0" presId="urn:microsoft.com/office/officeart/2008/layout/LinedList"/>
    <dgm:cxn modelId="{95BF0D3E-5393-BF4E-B85B-A06F587BA46D}" type="presParOf" srcId="{81664FF5-5C43-614E-B376-A3E1AD799B45}" destId="{5CF60893-E974-E643-9F6C-324CE1210B04}" srcOrd="1" destOrd="0" presId="urn:microsoft.com/office/officeart/2008/layout/LinedList"/>
    <dgm:cxn modelId="{F50049AC-581A-F743-8C03-D58D7E49E13F}" type="presParOf" srcId="{25DE300E-57BE-334E-8609-91DDB230D590}" destId="{3DC89CB6-FC3B-064A-A11C-7B236D186AF5}" srcOrd="18" destOrd="0" presId="urn:microsoft.com/office/officeart/2008/layout/LinedList"/>
    <dgm:cxn modelId="{85D8E487-2876-6D41-9A0D-9930428D8919}" type="presParOf" srcId="{25DE300E-57BE-334E-8609-91DDB230D590}" destId="{AEDE5041-7A89-BC4E-9BC9-FCD2CEC6A57D}" srcOrd="19" destOrd="0" presId="urn:microsoft.com/office/officeart/2008/layout/LinedList"/>
    <dgm:cxn modelId="{9EB55F03-0EE5-E149-BA87-AC68C4E388DE}" type="presParOf" srcId="{AEDE5041-7A89-BC4E-9BC9-FCD2CEC6A57D}" destId="{B9C5E5C0-A213-734B-90EA-697989432467}" srcOrd="0" destOrd="0" presId="urn:microsoft.com/office/officeart/2008/layout/LinedList"/>
    <dgm:cxn modelId="{AAB7E458-43ED-7641-9A19-BADA6406333A}" type="presParOf" srcId="{AEDE5041-7A89-BC4E-9BC9-FCD2CEC6A57D}" destId="{F08DB907-2BCB-4945-A8DD-F37C5B2BF41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EF105-4D85-7348-BE54-8B76835BEE7D}">
      <dsp:nvSpPr>
        <dsp:cNvPr id="0" name=""/>
        <dsp:cNvSpPr/>
      </dsp:nvSpPr>
      <dsp:spPr>
        <a:xfrm>
          <a:off x="0" y="675"/>
          <a:ext cx="7507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F88C2E-E5FC-F34B-A5EE-B40111443001}">
      <dsp:nvSpPr>
        <dsp:cNvPr id="0" name=""/>
        <dsp:cNvSpPr/>
      </dsp:nvSpPr>
      <dsp:spPr>
        <a:xfrm>
          <a:off x="0" y="675"/>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n-lt"/>
            </a:rPr>
            <a:t>Welkom</a:t>
          </a:r>
        </a:p>
      </dsp:txBody>
      <dsp:txXfrm>
        <a:off x="0" y="675"/>
        <a:ext cx="7507471" cy="553478"/>
      </dsp:txXfrm>
    </dsp:sp>
    <dsp:sp modelId="{3C9C5E50-23CB-7848-ADCB-E9122D98463A}">
      <dsp:nvSpPr>
        <dsp:cNvPr id="0" name=""/>
        <dsp:cNvSpPr/>
      </dsp:nvSpPr>
      <dsp:spPr>
        <a:xfrm>
          <a:off x="0" y="554154"/>
          <a:ext cx="750747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352160-BB0A-CE4E-8DBA-FD57873863AF}">
      <dsp:nvSpPr>
        <dsp:cNvPr id="0" name=""/>
        <dsp:cNvSpPr/>
      </dsp:nvSpPr>
      <dsp:spPr>
        <a:xfrm>
          <a:off x="0" y="554154"/>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l-NL" sz="2200" kern="1200" dirty="0">
              <a:latin typeface="+mn-lt"/>
            </a:rPr>
            <a:t>Mededelingen</a:t>
          </a:r>
        </a:p>
      </dsp:txBody>
      <dsp:txXfrm>
        <a:off x="0" y="554154"/>
        <a:ext cx="7507471" cy="553478"/>
      </dsp:txXfrm>
    </dsp:sp>
    <dsp:sp modelId="{DFEEE97C-9346-CF44-9945-33B047EF6D06}">
      <dsp:nvSpPr>
        <dsp:cNvPr id="0" name=""/>
        <dsp:cNvSpPr/>
      </dsp:nvSpPr>
      <dsp:spPr>
        <a:xfrm>
          <a:off x="0" y="1107633"/>
          <a:ext cx="750747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E1FC50-A8E9-DD45-AAE3-33B59A85BA3F}">
      <dsp:nvSpPr>
        <dsp:cNvPr id="0" name=""/>
        <dsp:cNvSpPr/>
      </dsp:nvSpPr>
      <dsp:spPr>
        <a:xfrm>
          <a:off x="0" y="1107633"/>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err="1">
              <a:latin typeface="+mn-lt"/>
            </a:rPr>
            <a:t>Verslag</a:t>
          </a:r>
          <a:r>
            <a:rPr lang="en-US" sz="2200" kern="1200" dirty="0">
              <a:latin typeface="+mn-lt"/>
            </a:rPr>
            <a:t> </a:t>
          </a:r>
          <a:r>
            <a:rPr lang="en-US" sz="2200" kern="1200" dirty="0" err="1">
              <a:latin typeface="+mn-lt"/>
            </a:rPr>
            <a:t>en</a:t>
          </a:r>
          <a:r>
            <a:rPr lang="en-US" sz="2200" kern="1200" dirty="0">
              <a:latin typeface="+mn-lt"/>
            </a:rPr>
            <a:t> </a:t>
          </a:r>
          <a:r>
            <a:rPr lang="en-US" sz="2200" kern="1200" dirty="0" err="1">
              <a:latin typeface="+mn-lt"/>
            </a:rPr>
            <a:t>afspraken</a:t>
          </a:r>
          <a:r>
            <a:rPr lang="en-US" sz="2200" kern="1200" dirty="0">
              <a:latin typeface="+mn-lt"/>
            </a:rPr>
            <a:t> </a:t>
          </a:r>
          <a:r>
            <a:rPr lang="en-US" sz="2200" kern="1200" dirty="0" err="1">
              <a:latin typeface="+mn-lt"/>
            </a:rPr>
            <a:t>uit</a:t>
          </a:r>
          <a:r>
            <a:rPr lang="en-US" sz="2200" kern="1200" dirty="0">
              <a:latin typeface="+mn-lt"/>
            </a:rPr>
            <a:t> </a:t>
          </a:r>
          <a:r>
            <a:rPr lang="en-US" sz="2200" kern="1200" dirty="0" err="1">
              <a:latin typeface="+mn-lt"/>
            </a:rPr>
            <a:t>dialoogsessie</a:t>
          </a:r>
          <a:r>
            <a:rPr lang="en-US" sz="2200" kern="1200" dirty="0">
              <a:latin typeface="+mn-lt"/>
            </a:rPr>
            <a:t> 2</a:t>
          </a:r>
        </a:p>
      </dsp:txBody>
      <dsp:txXfrm>
        <a:off x="0" y="1107633"/>
        <a:ext cx="7507471" cy="553478"/>
      </dsp:txXfrm>
    </dsp:sp>
    <dsp:sp modelId="{B64C1477-10A7-044A-A088-4D03FED29A1D}">
      <dsp:nvSpPr>
        <dsp:cNvPr id="0" name=""/>
        <dsp:cNvSpPr/>
      </dsp:nvSpPr>
      <dsp:spPr>
        <a:xfrm>
          <a:off x="0" y="1661112"/>
          <a:ext cx="750747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DF5E8-251B-6A43-820F-D721367BE915}">
      <dsp:nvSpPr>
        <dsp:cNvPr id="0" name=""/>
        <dsp:cNvSpPr/>
      </dsp:nvSpPr>
      <dsp:spPr>
        <a:xfrm>
          <a:off x="0" y="1661112"/>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l-NL" sz="2200" i="0" kern="1200" dirty="0">
              <a:effectLst/>
              <a:latin typeface="+mn-lt"/>
            </a:rPr>
            <a:t>Toelichting definitieve inkoopovereenkomst + bijlagen</a:t>
          </a:r>
          <a:endParaRPr lang="en-US" sz="2200" i="0" kern="1200" dirty="0">
            <a:latin typeface="+mn-lt"/>
          </a:endParaRPr>
        </a:p>
      </dsp:txBody>
      <dsp:txXfrm>
        <a:off x="0" y="1661112"/>
        <a:ext cx="7507471" cy="553478"/>
      </dsp:txXfrm>
    </dsp:sp>
    <dsp:sp modelId="{AB9E7438-8369-C445-A4AD-932E80EDE572}">
      <dsp:nvSpPr>
        <dsp:cNvPr id="0" name=""/>
        <dsp:cNvSpPr/>
      </dsp:nvSpPr>
      <dsp:spPr>
        <a:xfrm>
          <a:off x="0" y="2214591"/>
          <a:ext cx="750747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16F4BC-E440-E049-A378-A6B0B46A95CE}">
      <dsp:nvSpPr>
        <dsp:cNvPr id="0" name=""/>
        <dsp:cNvSpPr/>
      </dsp:nvSpPr>
      <dsp:spPr>
        <a:xfrm>
          <a:off x="0" y="2214591"/>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l-NL" sz="2200" i="0" kern="1200" dirty="0">
              <a:effectLst/>
              <a:latin typeface="+mn-lt"/>
            </a:rPr>
            <a:t>Toelichting op de tarieven 2026</a:t>
          </a:r>
          <a:endParaRPr lang="en-US" sz="2200" i="0" kern="1200" dirty="0">
            <a:latin typeface="+mn-lt"/>
          </a:endParaRPr>
        </a:p>
      </dsp:txBody>
      <dsp:txXfrm>
        <a:off x="0" y="2214591"/>
        <a:ext cx="7507471" cy="553478"/>
      </dsp:txXfrm>
    </dsp:sp>
    <dsp:sp modelId="{FD146F1A-0E21-3D42-A5F2-4EAB5F433353}">
      <dsp:nvSpPr>
        <dsp:cNvPr id="0" name=""/>
        <dsp:cNvSpPr/>
      </dsp:nvSpPr>
      <dsp:spPr>
        <a:xfrm>
          <a:off x="0" y="2768070"/>
          <a:ext cx="7507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3B2C8-6FB4-4349-9E4A-104BC3EFFB84}">
      <dsp:nvSpPr>
        <dsp:cNvPr id="0" name=""/>
        <dsp:cNvSpPr/>
      </dsp:nvSpPr>
      <dsp:spPr>
        <a:xfrm>
          <a:off x="0" y="2768070"/>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mn-lt"/>
            </a:rPr>
            <a:t>Toelichting op </a:t>
          </a:r>
          <a:r>
            <a:rPr lang="en-US" sz="2200" kern="1200" dirty="0" err="1">
              <a:latin typeface="+mn-lt"/>
            </a:rPr>
            <a:t>bijlage</a:t>
          </a:r>
          <a:r>
            <a:rPr lang="en-US" sz="2200" kern="1200" dirty="0">
              <a:latin typeface="+mn-lt"/>
            </a:rPr>
            <a:t> </a:t>
          </a:r>
          <a:r>
            <a:rPr lang="en-US" sz="2200" kern="1200" dirty="0" err="1">
              <a:latin typeface="+mn-lt"/>
            </a:rPr>
            <a:t>bij</a:t>
          </a:r>
          <a:r>
            <a:rPr lang="en-US" sz="2200" kern="1200" dirty="0">
              <a:latin typeface="+mn-lt"/>
            </a:rPr>
            <a:t> </a:t>
          </a:r>
          <a:r>
            <a:rPr lang="en-US" sz="2200" kern="1200" dirty="0" err="1">
              <a:latin typeface="+mn-lt"/>
            </a:rPr>
            <a:t>innovatie</a:t>
          </a:r>
          <a:r>
            <a:rPr lang="en-US" sz="2200" kern="1200" dirty="0">
              <a:latin typeface="+mn-lt"/>
            </a:rPr>
            <a:t>-agenda </a:t>
          </a:r>
          <a:r>
            <a:rPr lang="en-US" sz="2200" kern="1200" dirty="0" err="1">
              <a:latin typeface="+mn-lt"/>
            </a:rPr>
            <a:t>strategische</a:t>
          </a:r>
          <a:r>
            <a:rPr lang="en-US" sz="2200" kern="1200" dirty="0">
              <a:latin typeface="+mn-lt"/>
            </a:rPr>
            <a:t> </a:t>
          </a:r>
          <a:r>
            <a:rPr lang="en-US" sz="2200" kern="1200" dirty="0" err="1">
              <a:latin typeface="+mn-lt"/>
            </a:rPr>
            <a:t>opgaven</a:t>
          </a:r>
          <a:endParaRPr lang="en-US" sz="2200" kern="1200" dirty="0">
            <a:latin typeface="+mn-lt"/>
          </a:endParaRPr>
        </a:p>
      </dsp:txBody>
      <dsp:txXfrm>
        <a:off x="0" y="2768070"/>
        <a:ext cx="7507471" cy="553478"/>
      </dsp:txXfrm>
    </dsp:sp>
    <dsp:sp modelId="{E0FF49B4-4053-2F44-BBD8-538F926281ED}">
      <dsp:nvSpPr>
        <dsp:cNvPr id="0" name=""/>
        <dsp:cNvSpPr/>
      </dsp:nvSpPr>
      <dsp:spPr>
        <a:xfrm>
          <a:off x="0" y="3321549"/>
          <a:ext cx="750747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85F2F-AD05-1349-8574-EA685339BC2C}">
      <dsp:nvSpPr>
        <dsp:cNvPr id="0" name=""/>
        <dsp:cNvSpPr/>
      </dsp:nvSpPr>
      <dsp:spPr>
        <a:xfrm>
          <a:off x="0" y="3321549"/>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l-NL" sz="2200" kern="1200" dirty="0">
              <a:latin typeface="+mn-lt"/>
            </a:rPr>
            <a:t>Suggesties en vragen digitale deelnemers</a:t>
          </a:r>
        </a:p>
      </dsp:txBody>
      <dsp:txXfrm>
        <a:off x="0" y="3321549"/>
        <a:ext cx="7507471" cy="553478"/>
      </dsp:txXfrm>
    </dsp:sp>
    <dsp:sp modelId="{43584531-267C-864D-B153-EC7F1A6FCE97}">
      <dsp:nvSpPr>
        <dsp:cNvPr id="0" name=""/>
        <dsp:cNvSpPr/>
      </dsp:nvSpPr>
      <dsp:spPr>
        <a:xfrm>
          <a:off x="0" y="3875028"/>
          <a:ext cx="750747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F5D5B-71E7-BE41-8D97-5A0741FDFF81}">
      <dsp:nvSpPr>
        <dsp:cNvPr id="0" name=""/>
        <dsp:cNvSpPr/>
      </dsp:nvSpPr>
      <dsp:spPr>
        <a:xfrm>
          <a:off x="0" y="3875028"/>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l-NL" sz="2200" kern="1200" dirty="0"/>
            <a:t>Vervolgproces inschrijving</a:t>
          </a:r>
        </a:p>
      </dsp:txBody>
      <dsp:txXfrm>
        <a:off x="0" y="3875028"/>
        <a:ext cx="7507471" cy="553478"/>
      </dsp:txXfrm>
    </dsp:sp>
    <dsp:sp modelId="{EEF6C59E-6BA5-1747-A367-B04138B74A34}">
      <dsp:nvSpPr>
        <dsp:cNvPr id="0" name=""/>
        <dsp:cNvSpPr/>
      </dsp:nvSpPr>
      <dsp:spPr>
        <a:xfrm>
          <a:off x="0" y="4428507"/>
          <a:ext cx="750747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F52C9E-AB5A-D946-930B-36484AE55210}">
      <dsp:nvSpPr>
        <dsp:cNvPr id="0" name=""/>
        <dsp:cNvSpPr/>
      </dsp:nvSpPr>
      <dsp:spPr>
        <a:xfrm>
          <a:off x="0" y="4428507"/>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l-NL" sz="2200" kern="1200" dirty="0"/>
            <a:t>Vervolg dialoogsessies</a:t>
          </a:r>
        </a:p>
      </dsp:txBody>
      <dsp:txXfrm>
        <a:off x="0" y="4428507"/>
        <a:ext cx="7507471" cy="553478"/>
      </dsp:txXfrm>
    </dsp:sp>
    <dsp:sp modelId="{3DC89CB6-FC3B-064A-A11C-7B236D186AF5}">
      <dsp:nvSpPr>
        <dsp:cNvPr id="0" name=""/>
        <dsp:cNvSpPr/>
      </dsp:nvSpPr>
      <dsp:spPr>
        <a:xfrm>
          <a:off x="0" y="4981986"/>
          <a:ext cx="750747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C5E5C0-A213-734B-90EA-697989432467}">
      <dsp:nvSpPr>
        <dsp:cNvPr id="0" name=""/>
        <dsp:cNvSpPr/>
      </dsp:nvSpPr>
      <dsp:spPr>
        <a:xfrm>
          <a:off x="0" y="4981986"/>
          <a:ext cx="7507471"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nl-NL" sz="2200" kern="1200" dirty="0"/>
            <a:t>Rondvraag en sluiting</a:t>
          </a:r>
        </a:p>
      </dsp:txBody>
      <dsp:txXfrm>
        <a:off x="0" y="4981986"/>
        <a:ext cx="7507471" cy="5534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0E8AD-427C-983C-51C8-4B3B9EC2E78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A63AFBB-7569-9A31-A9FE-704D9F0484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C3D1B86-C6F3-0942-8B8F-FE2B3E577656}"/>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5" name="Tijdelijke aanduiding voor voettekst 4">
            <a:extLst>
              <a:ext uri="{FF2B5EF4-FFF2-40B4-BE49-F238E27FC236}">
                <a16:creationId xmlns:a16="http://schemas.microsoft.com/office/drawing/2014/main" id="{0D880262-345F-5A0C-94EA-76AD6BFB60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DB6CCC-9E31-8101-E564-5833F45F6E89}"/>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35247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7DE56-FCDB-F72B-5487-7807A1BBF8D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54A5225-E748-FDE6-A3CE-727C5D3D9E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1028E4-33DD-9DB0-0433-428B718FE335}"/>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5" name="Tijdelijke aanduiding voor voettekst 4">
            <a:extLst>
              <a:ext uri="{FF2B5EF4-FFF2-40B4-BE49-F238E27FC236}">
                <a16:creationId xmlns:a16="http://schemas.microsoft.com/office/drawing/2014/main" id="{EB63A15A-A543-302F-E7E9-4E4A5A9A009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C5B092-891A-B6A3-D5CB-2BB9818247A8}"/>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158415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FEB6C79-2921-83C2-5705-37C29266143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AC71A57-88FA-7143-E7E1-D7E0AC4C8FC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841243-8504-91F4-15D7-565D83B5D1C4}"/>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5" name="Tijdelijke aanduiding voor voettekst 4">
            <a:extLst>
              <a:ext uri="{FF2B5EF4-FFF2-40B4-BE49-F238E27FC236}">
                <a16:creationId xmlns:a16="http://schemas.microsoft.com/office/drawing/2014/main" id="{3D381E1B-D32B-EF52-2BBF-438FC6B9FCE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50E554-139A-86F9-B870-B279746111D0}"/>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3026649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6BD37-D753-FC8C-506E-28973178936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020A0DA-9281-7C3B-1A69-CC3D689B029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C45FCCE-E168-EFC4-BD40-4F5B744F29DA}"/>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5" name="Tijdelijke aanduiding voor voettekst 4">
            <a:extLst>
              <a:ext uri="{FF2B5EF4-FFF2-40B4-BE49-F238E27FC236}">
                <a16:creationId xmlns:a16="http://schemas.microsoft.com/office/drawing/2014/main" id="{00DC495D-EF30-CEDE-40E2-959D86A8855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B59B61E-212A-2955-B752-65F4FA979F2B}"/>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524764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6641A-12B3-8319-578A-CD3BF462E4F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3073C56-0E0E-58F1-1B71-04A7CDF9C6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0BE20C4-E9D7-C7AE-9673-F7D3C3590C92}"/>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5" name="Tijdelijke aanduiding voor voettekst 4">
            <a:extLst>
              <a:ext uri="{FF2B5EF4-FFF2-40B4-BE49-F238E27FC236}">
                <a16:creationId xmlns:a16="http://schemas.microsoft.com/office/drawing/2014/main" id="{A1FA5F2D-4A7B-A0C7-D2BD-1E9AEADBFB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C59A56F-B307-E61C-0C3A-DDBF2EA746A1}"/>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415785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A1425-F697-F787-0D66-EB38DE7F7CE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5A2BF7C-AE37-3A50-1AC1-C9FDE9EE3D6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55C377E-7719-4DF9-1FA5-4ECEA462A41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3328044-FFF2-E1E1-A9F7-210AB522A9BF}"/>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6" name="Tijdelijke aanduiding voor voettekst 5">
            <a:extLst>
              <a:ext uri="{FF2B5EF4-FFF2-40B4-BE49-F238E27FC236}">
                <a16:creationId xmlns:a16="http://schemas.microsoft.com/office/drawing/2014/main" id="{B8A3DA79-C9A3-9A4A-7AA9-8E25EDF7D4A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01D40B1-9B1A-46CE-1E30-B41A11B4AF11}"/>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29192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ECFA6-FEE4-9D6B-3E55-42FD9883759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C02CFDA-F512-4950-64DD-0F51E1F7C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8907570-8308-3A4D-6CBD-497EF2B9310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6FC0C79-91BC-2746-F00C-D7CC43117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FA60B97-9581-8DC2-AE14-03BF4030687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C92B4F3-CE76-E91E-F60A-39C07AA3B579}"/>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8" name="Tijdelijke aanduiding voor voettekst 7">
            <a:extLst>
              <a:ext uri="{FF2B5EF4-FFF2-40B4-BE49-F238E27FC236}">
                <a16:creationId xmlns:a16="http://schemas.microsoft.com/office/drawing/2014/main" id="{82406C13-6264-1901-32F0-D08005C8682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212C057-892B-8591-EA05-DF14823DAA02}"/>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3891063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31EF9-47F6-7915-610F-058EA276F2A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FD509D1-C830-00FA-E6A5-2AD097A4F4F8}"/>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4" name="Tijdelijke aanduiding voor voettekst 3">
            <a:extLst>
              <a:ext uri="{FF2B5EF4-FFF2-40B4-BE49-F238E27FC236}">
                <a16:creationId xmlns:a16="http://schemas.microsoft.com/office/drawing/2014/main" id="{A8F87D34-5428-7430-D897-8C5F419C6BA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489D311-93E3-D3FD-6930-3CF32C423497}"/>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159090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60C2D2A-A958-DDE5-20CE-235338707F1A}"/>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3" name="Tijdelijke aanduiding voor voettekst 2">
            <a:extLst>
              <a:ext uri="{FF2B5EF4-FFF2-40B4-BE49-F238E27FC236}">
                <a16:creationId xmlns:a16="http://schemas.microsoft.com/office/drawing/2014/main" id="{C7B6F72E-FE7B-9E45-B2F5-26EBE8EF5BE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8E2024A-3127-6ADE-F800-F4151AE66348}"/>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296034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3815F-314C-073B-2784-F61EDA48A86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54079EE-790C-8141-FBF7-C1B99A2CFE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678D70A-1213-DA5C-1068-76FBE0E00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75BAD81-4DD5-DF77-0055-15C2A611F7CD}"/>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6" name="Tijdelijke aanduiding voor voettekst 5">
            <a:extLst>
              <a:ext uri="{FF2B5EF4-FFF2-40B4-BE49-F238E27FC236}">
                <a16:creationId xmlns:a16="http://schemas.microsoft.com/office/drawing/2014/main" id="{7CF2D5A5-2F57-E4EE-D4E0-CEFF90AEF13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A7070D6-169E-4E05-7FE6-FB61426C81DC}"/>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125592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6EAFC-866B-F4AA-3AC8-9D7FF386998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5E0BEA2-747E-140F-BBFC-E01F81C1D7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28FB590-05EA-137E-42A2-2B60C030D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21330D7-EFD2-7606-869B-583448ECA30F}"/>
              </a:ext>
            </a:extLst>
          </p:cNvPr>
          <p:cNvSpPr>
            <a:spLocks noGrp="1"/>
          </p:cNvSpPr>
          <p:nvPr>
            <p:ph type="dt" sz="half" idx="10"/>
          </p:nvPr>
        </p:nvSpPr>
        <p:spPr/>
        <p:txBody>
          <a:bodyPr/>
          <a:lstStyle/>
          <a:p>
            <a:fld id="{FF98F3CE-8763-45D7-A340-0D03F87A075F}" type="datetimeFigureOut">
              <a:rPr lang="nl-NL" smtClean="0"/>
              <a:t>26-05-2025</a:t>
            </a:fld>
            <a:endParaRPr lang="nl-NL"/>
          </a:p>
        </p:txBody>
      </p:sp>
      <p:sp>
        <p:nvSpPr>
          <p:cNvPr id="6" name="Tijdelijke aanduiding voor voettekst 5">
            <a:extLst>
              <a:ext uri="{FF2B5EF4-FFF2-40B4-BE49-F238E27FC236}">
                <a16:creationId xmlns:a16="http://schemas.microsoft.com/office/drawing/2014/main" id="{60F6BAD9-7822-4676-F174-2F658931594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E24D20-81A4-A66D-4B9D-30FD2F458533}"/>
              </a:ext>
            </a:extLst>
          </p:cNvPr>
          <p:cNvSpPr>
            <a:spLocks noGrp="1"/>
          </p:cNvSpPr>
          <p:nvPr>
            <p:ph type="sldNum" sz="quarter" idx="12"/>
          </p:nvPr>
        </p:nvSpPr>
        <p:spPr/>
        <p:txBody>
          <a:bodyPr/>
          <a:lstStyle/>
          <a:p>
            <a:fld id="{DC16A0A2-0C84-4767-9D9A-CEE4D0A37C89}" type="slidenum">
              <a:rPr lang="nl-NL" smtClean="0"/>
              <a:t>‹nr.›</a:t>
            </a:fld>
            <a:endParaRPr lang="nl-NL"/>
          </a:p>
        </p:txBody>
      </p:sp>
    </p:spTree>
    <p:extLst>
      <p:ext uri="{BB962C8B-B14F-4D97-AF65-F5344CB8AC3E}">
        <p14:creationId xmlns:p14="http://schemas.microsoft.com/office/powerpoint/2010/main" val="158094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7679699-6911-94D3-2CF0-B4D2513820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6DF865F-3218-D9A1-65EF-324E9EED4D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3338A75-FA5A-4992-906E-4381C9C14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8F3CE-8763-45D7-A340-0D03F87A075F}" type="datetimeFigureOut">
              <a:rPr lang="nl-NL" smtClean="0"/>
              <a:t>26-05-2025</a:t>
            </a:fld>
            <a:endParaRPr lang="nl-NL"/>
          </a:p>
        </p:txBody>
      </p:sp>
      <p:sp>
        <p:nvSpPr>
          <p:cNvPr id="5" name="Tijdelijke aanduiding voor voettekst 4">
            <a:extLst>
              <a:ext uri="{FF2B5EF4-FFF2-40B4-BE49-F238E27FC236}">
                <a16:creationId xmlns:a16="http://schemas.microsoft.com/office/drawing/2014/main" id="{777A84C6-1AFA-C45E-B375-1217A2E523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C368BC6-57FD-BED9-0655-E6A0F44ED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6A0A2-0C84-4767-9D9A-CEE4D0A37C89}" type="slidenum">
              <a:rPr lang="nl-NL" smtClean="0"/>
              <a:t>‹nr.›</a:t>
            </a:fld>
            <a:endParaRPr lang="nl-NL"/>
          </a:p>
        </p:txBody>
      </p:sp>
    </p:spTree>
    <p:extLst>
      <p:ext uri="{BB962C8B-B14F-4D97-AF65-F5344CB8AC3E}">
        <p14:creationId xmlns:p14="http://schemas.microsoft.com/office/powerpoint/2010/main" val="1409473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ideo 3" descr="Kinderen die tekenen en kleuren">
            <a:extLst>
              <a:ext uri="{FF2B5EF4-FFF2-40B4-BE49-F238E27FC236}">
                <a16:creationId xmlns:a16="http://schemas.microsoft.com/office/drawing/2014/main" id="{09A669E6-D786-3C4C-8830-96101CBE000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59" r="-1" b="-1"/>
          <a:stretch/>
        </p:blipFill>
        <p:spPr>
          <a:xfrm>
            <a:off x="0" y="0"/>
            <a:ext cx="12192000" cy="6858000"/>
          </a:xfrm>
          <a:prstGeom prst="rect">
            <a:avLst/>
          </a:prstGeom>
        </p:spPr>
      </p:pic>
      <p:sp>
        <p:nvSpPr>
          <p:cNvPr id="4" name="Titel 1">
            <a:extLst>
              <a:ext uri="{FF2B5EF4-FFF2-40B4-BE49-F238E27FC236}">
                <a16:creationId xmlns:a16="http://schemas.microsoft.com/office/drawing/2014/main" id="{7E55555D-688A-E74D-A500-843BB13EB122}"/>
              </a:ext>
            </a:extLst>
          </p:cNvPr>
          <p:cNvSpPr txBox="1">
            <a:spLocks/>
          </p:cNvSpPr>
          <p:nvPr/>
        </p:nvSpPr>
        <p:spPr>
          <a:xfrm>
            <a:off x="1918177" y="2959403"/>
            <a:ext cx="5335240" cy="14665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b="1" i="0" u="none" strike="noStrike" kern="1200" normalizeH="0" baseline="0" noProof="0" dirty="0" err="1">
                <a:ln w="22225">
                  <a:solidFill>
                    <a:schemeClr val="accent2"/>
                  </a:solidFill>
                  <a:prstDash val="solid"/>
                </a:ln>
                <a:solidFill>
                  <a:schemeClr val="accent2">
                    <a:lumMod val="40000"/>
                    <a:lumOff val="60000"/>
                  </a:schemeClr>
                </a:solidFill>
                <a:effectLst>
                  <a:glow rad="101600">
                    <a:schemeClr val="tx1">
                      <a:alpha val="60000"/>
                    </a:schemeClr>
                  </a:glow>
                </a:effectLst>
                <a:uLnTx/>
                <a:uFillTx/>
                <a:latin typeface="Calibri Light" panose="020F0302020204030204"/>
                <a:ea typeface="+mj-ea"/>
                <a:cs typeface="+mj-cs"/>
              </a:rPr>
              <a:t>Inkoop</a:t>
            </a:r>
            <a:r>
              <a:rPr kumimoji="0" lang="en-US" b="1" i="0" u="none" strike="noStrike" kern="1200" normalizeH="0" baseline="0" noProof="0" dirty="0">
                <a:ln w="22225">
                  <a:solidFill>
                    <a:schemeClr val="accent2"/>
                  </a:solidFill>
                  <a:prstDash val="solid"/>
                </a:ln>
                <a:solidFill>
                  <a:schemeClr val="accent2">
                    <a:lumMod val="40000"/>
                    <a:lumOff val="60000"/>
                  </a:schemeClr>
                </a:solidFill>
                <a:effectLst>
                  <a:glow rad="101600">
                    <a:schemeClr val="tx1">
                      <a:alpha val="60000"/>
                    </a:schemeClr>
                  </a:glow>
                </a:effectLst>
                <a:uLnTx/>
                <a:uFillTx/>
                <a:latin typeface="Calibri Light" panose="020F0302020204030204"/>
                <a:ea typeface="+mj-ea"/>
                <a:cs typeface="+mj-cs"/>
              </a:rPr>
              <a:t> </a:t>
            </a:r>
            <a:r>
              <a:rPr kumimoji="0" lang="en-US" b="1" i="0" u="none" strike="noStrike" kern="1200" normalizeH="0" baseline="0" noProof="0" dirty="0" err="1">
                <a:ln w="22225">
                  <a:solidFill>
                    <a:schemeClr val="accent2"/>
                  </a:solidFill>
                  <a:prstDash val="solid"/>
                </a:ln>
                <a:solidFill>
                  <a:schemeClr val="accent2">
                    <a:lumMod val="40000"/>
                    <a:lumOff val="60000"/>
                  </a:schemeClr>
                </a:solidFill>
                <a:effectLst>
                  <a:glow rad="101600">
                    <a:schemeClr val="tx1">
                      <a:alpha val="60000"/>
                    </a:schemeClr>
                  </a:glow>
                </a:effectLst>
                <a:uLnTx/>
                <a:uFillTx/>
                <a:latin typeface="Calibri Light" panose="020F0302020204030204"/>
                <a:ea typeface="+mj-ea"/>
                <a:cs typeface="+mj-cs"/>
              </a:rPr>
              <a:t>Jeugdhulp</a:t>
            </a:r>
            <a:endParaRPr lang="en-US" b="1" dirty="0">
              <a:ln w="22225">
                <a:solidFill>
                  <a:schemeClr val="accent2"/>
                </a:solidFill>
                <a:prstDash val="solid"/>
              </a:ln>
              <a:solidFill>
                <a:schemeClr val="accent2">
                  <a:lumMod val="40000"/>
                  <a:lumOff val="60000"/>
                </a:schemeClr>
              </a:solidFill>
              <a:effectLst>
                <a:glow rad="101600">
                  <a:schemeClr val="tx1">
                    <a:alpha val="60000"/>
                  </a:schemeClr>
                </a:glow>
              </a:effectLst>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b="1" i="0" u="none" strike="noStrike" kern="1200" normalizeH="0" baseline="0" noProof="0" dirty="0" err="1">
                <a:ln w="22225">
                  <a:solidFill>
                    <a:schemeClr val="accent2"/>
                  </a:solidFill>
                  <a:prstDash val="solid"/>
                </a:ln>
                <a:solidFill>
                  <a:schemeClr val="accent2">
                    <a:lumMod val="40000"/>
                    <a:lumOff val="60000"/>
                  </a:schemeClr>
                </a:solidFill>
                <a:effectLst>
                  <a:glow rad="101600">
                    <a:schemeClr val="tx1">
                      <a:alpha val="60000"/>
                    </a:schemeClr>
                  </a:glow>
                </a:effectLst>
                <a:uLnTx/>
                <a:uFillTx/>
                <a:latin typeface="Calibri Light" panose="020F0302020204030204"/>
                <a:ea typeface="+mj-ea"/>
                <a:cs typeface="+mj-cs"/>
              </a:rPr>
              <a:t>Dialoogsessie</a:t>
            </a:r>
            <a:r>
              <a:rPr kumimoji="0" lang="en-US" b="1" i="0" u="none" strike="noStrike" kern="1200" normalizeH="0" baseline="0" noProof="0" dirty="0">
                <a:ln w="22225">
                  <a:solidFill>
                    <a:schemeClr val="accent2"/>
                  </a:solidFill>
                  <a:prstDash val="solid"/>
                </a:ln>
                <a:solidFill>
                  <a:schemeClr val="accent2">
                    <a:lumMod val="40000"/>
                    <a:lumOff val="60000"/>
                  </a:schemeClr>
                </a:solidFill>
                <a:effectLst>
                  <a:glow rad="101600">
                    <a:schemeClr val="tx1">
                      <a:alpha val="60000"/>
                    </a:schemeClr>
                  </a:glow>
                </a:effectLst>
                <a:uLnTx/>
                <a:uFillTx/>
                <a:latin typeface="Calibri Light" panose="020F0302020204030204"/>
                <a:ea typeface="+mj-ea"/>
                <a:cs typeface="+mj-cs"/>
              </a:rPr>
              <a:t> 3</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26 </a:t>
            </a:r>
            <a:r>
              <a:rPr kumimoji="0" lang="en-US" sz="2800" b="1" i="0" u="none" strike="noStrike" kern="1200" cap="none" spc="0" normalizeH="0" baseline="0" noProof="0" dirty="0" err="1">
                <a:ln>
                  <a:noFill/>
                </a:ln>
                <a:solidFill>
                  <a:prstClr val="black"/>
                </a:solidFill>
                <a:effectLst/>
                <a:uLnTx/>
                <a:uFillTx/>
                <a:latin typeface="Calibri Light" panose="020F0302020204030204"/>
                <a:ea typeface="+mj-ea"/>
                <a:cs typeface="+mj-cs"/>
              </a:rPr>
              <a:t>mei</a:t>
            </a: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 2025</a:t>
            </a:r>
          </a:p>
        </p:txBody>
      </p:sp>
      <p:pic>
        <p:nvPicPr>
          <p:cNvPr id="3" name="Graphic 2">
            <a:extLst>
              <a:ext uri="{FF2B5EF4-FFF2-40B4-BE49-F238E27FC236}">
                <a16:creationId xmlns:a16="http://schemas.microsoft.com/office/drawing/2014/main" id="{17FE549B-0D4F-3F45-8052-5122BCBAAB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29599" y="4425950"/>
            <a:ext cx="3602699" cy="2010809"/>
          </a:xfrm>
          <a:prstGeom prst="rect">
            <a:avLst/>
          </a:prstGeom>
        </p:spPr>
      </p:pic>
    </p:spTree>
    <p:extLst>
      <p:ext uri="{BB962C8B-B14F-4D97-AF65-F5344CB8AC3E}">
        <p14:creationId xmlns:p14="http://schemas.microsoft.com/office/powerpoint/2010/main" val="3514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mute="1">
                <p:cTn id="12" repeatCount="indefinite" fill="hold" display="0">
                  <p:stCondLst>
                    <p:cond delay="indefinite"/>
                  </p:stCondLst>
                </p:cTn>
                <p:tgtEl>
                  <p:spTgt spid="1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CCB1CA-6993-CD47-A30D-75F500372D9D}"/>
              </a:ext>
            </a:extLst>
          </p:cNvPr>
          <p:cNvSpPr>
            <a:spLocks noGrp="1"/>
          </p:cNvSpPr>
          <p:nvPr>
            <p:ph type="title"/>
          </p:nvPr>
        </p:nvSpPr>
        <p:spPr>
          <a:xfrm>
            <a:off x="667645" y="548640"/>
            <a:ext cx="4125761" cy="5431536"/>
          </a:xfrm>
        </p:spPr>
        <p:txBody>
          <a:bodyPr>
            <a:normAutofit/>
          </a:bodyPr>
          <a:lstStyle/>
          <a:p>
            <a:r>
              <a:rPr lang="nl-NL" dirty="0"/>
              <a:t>Advies op functie-mix</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94A290D-E7B0-0B4F-97C7-A8871B522227}"/>
              </a:ext>
            </a:extLst>
          </p:cNvPr>
          <p:cNvSpPr>
            <a:spLocks noGrp="1"/>
          </p:cNvSpPr>
          <p:nvPr>
            <p:ph idx="1"/>
          </p:nvPr>
        </p:nvSpPr>
        <p:spPr>
          <a:xfrm>
            <a:off x="5013403" y="911686"/>
            <a:ext cx="6798683" cy="5543909"/>
          </a:xfrm>
        </p:spPr>
        <p:txBody>
          <a:bodyPr anchor="ctr">
            <a:normAutofit fontScale="92500" lnSpcReduction="10000"/>
          </a:bodyPr>
          <a:lstStyle/>
          <a:p>
            <a:r>
              <a:rPr lang="nl-NL" sz="2100" dirty="0">
                <a:effectLst/>
              </a:rPr>
              <a:t>In de actualisatie van het productenboek is in de beschrijving van de producten geen</a:t>
            </a:r>
            <a:r>
              <a:rPr lang="nl-NL" sz="2100" dirty="0"/>
              <a:t> </a:t>
            </a:r>
            <a:r>
              <a:rPr lang="nl-NL" sz="2100" dirty="0">
                <a:effectLst/>
              </a:rPr>
              <a:t>expliciete omschrijving opgenomen van de functiemix. Wel staat er in opgenomen</a:t>
            </a:r>
            <a:r>
              <a:rPr lang="nl-NL" sz="2100" dirty="0"/>
              <a:t> </a:t>
            </a:r>
            <a:r>
              <a:rPr lang="nl-NL" sz="2100" dirty="0">
                <a:effectLst/>
              </a:rPr>
              <a:t>welke opleidingsniveaus bij de uitvoer van het product wordt verwacht. Indien de</a:t>
            </a:r>
            <a:r>
              <a:rPr lang="nl-NL" sz="2100" dirty="0"/>
              <a:t> </a:t>
            </a:r>
            <a:r>
              <a:rPr lang="nl-NL" sz="2100" dirty="0">
                <a:effectLst/>
              </a:rPr>
              <a:t>aanpassing van de functiemix binnen de beschrijving van het product past is dit</a:t>
            </a:r>
            <a:r>
              <a:rPr lang="nl-NL" sz="2100" dirty="0"/>
              <a:t> </a:t>
            </a:r>
            <a:r>
              <a:rPr lang="nl-NL" sz="2100" dirty="0">
                <a:effectLst/>
              </a:rPr>
              <a:t>derhalve een mogelijkheid. </a:t>
            </a:r>
          </a:p>
          <a:p>
            <a:r>
              <a:rPr lang="nl-NL" sz="2100" dirty="0">
                <a:effectLst/>
              </a:rPr>
              <a:t>Dit is het geval voor de aanpassingen die worden</a:t>
            </a:r>
            <a:r>
              <a:rPr lang="nl-NL" sz="2100" dirty="0"/>
              <a:t> </a:t>
            </a:r>
            <a:r>
              <a:rPr lang="nl-NL" sz="2100" dirty="0">
                <a:effectLst/>
              </a:rPr>
              <a:t>voorgesteld bij begeleiding individueel licht, basis en complex en het product</a:t>
            </a:r>
            <a:r>
              <a:rPr lang="nl-NL" sz="2100" dirty="0"/>
              <a:t> </a:t>
            </a:r>
            <a:r>
              <a:rPr lang="nl-NL" sz="2100" dirty="0">
                <a:effectLst/>
              </a:rPr>
              <a:t>begeleiding groep basis. Ook voor de producten S-GGZ (op uitzondering van de</a:t>
            </a:r>
            <a:r>
              <a:rPr lang="nl-NL" sz="2100" dirty="0"/>
              <a:t> </a:t>
            </a:r>
            <a:r>
              <a:rPr lang="nl-NL" sz="2100" dirty="0">
                <a:effectLst/>
              </a:rPr>
              <a:t>Diagnostiek) voldoen hieraan.</a:t>
            </a:r>
          </a:p>
          <a:p>
            <a:r>
              <a:rPr lang="nl-NL" sz="2100" dirty="0">
                <a:effectLst/>
              </a:rPr>
              <a:t>Voor de producten begeleiding groep complex, begeleiding crisis en S-GGZ Diagnostiek zorgt het advies van HHM ervoor dat de functiemix niet meer aansluit bij</a:t>
            </a:r>
            <a:r>
              <a:rPr lang="nl-NL" sz="2100" dirty="0"/>
              <a:t> </a:t>
            </a:r>
            <a:r>
              <a:rPr lang="nl-NL" sz="2100" dirty="0">
                <a:effectLst/>
              </a:rPr>
              <a:t>de inhoud van het product. Dit maakt dat voor</a:t>
            </a:r>
            <a:r>
              <a:rPr lang="nl-NL" sz="2100" dirty="0"/>
              <a:t> </a:t>
            </a:r>
            <a:r>
              <a:rPr lang="nl-NL" sz="2100" dirty="0">
                <a:effectLst/>
              </a:rPr>
              <a:t>deze producten het overnemen van het advies van HHM overeen komt met een</a:t>
            </a:r>
            <a:r>
              <a:rPr lang="nl-NL" sz="2100" dirty="0"/>
              <a:t> </a:t>
            </a:r>
            <a:r>
              <a:rPr lang="nl-NL" sz="2100" dirty="0">
                <a:effectLst/>
              </a:rPr>
              <a:t>inhoudelijke aanpassing van het product en daarmee het productenboek. Een</a:t>
            </a:r>
            <a:r>
              <a:rPr lang="nl-NL" sz="2100" dirty="0"/>
              <a:t> </a:t>
            </a:r>
            <a:r>
              <a:rPr lang="nl-NL" sz="2100" dirty="0">
                <a:effectLst/>
              </a:rPr>
              <a:t>dergelijke aanpassing vraagt echter meer input vanuit onder andere de toegang/</a:t>
            </a:r>
            <a:r>
              <a:rPr lang="nl-NL" sz="2100" dirty="0"/>
              <a:t> </a:t>
            </a:r>
            <a:r>
              <a:rPr lang="nl-NL" sz="2100" dirty="0">
                <a:effectLst/>
              </a:rPr>
              <a:t>gedragswetenschappers en eventueel aanbieders en is meer passend in het kader van de doorontwikkeling van producten waarbij naar de gehele samenhang van</a:t>
            </a:r>
            <a:r>
              <a:rPr lang="nl-NL" sz="2100" dirty="0"/>
              <a:t> </a:t>
            </a:r>
            <a:r>
              <a:rPr lang="nl-NL" sz="2100" dirty="0">
                <a:effectLst/>
              </a:rPr>
              <a:t>producten kan worden gekeken. </a:t>
            </a:r>
            <a:endParaRPr lang="nl-NL" sz="2000" b="1" dirty="0"/>
          </a:p>
        </p:txBody>
      </p:sp>
    </p:spTree>
    <p:extLst>
      <p:ext uri="{BB962C8B-B14F-4D97-AF65-F5344CB8AC3E}">
        <p14:creationId xmlns:p14="http://schemas.microsoft.com/office/powerpoint/2010/main" val="4269023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5E0BDA14-6038-EE4C-86C1-04AE8E54F1E7}"/>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200" kern="1200">
                <a:solidFill>
                  <a:schemeClr val="tx1"/>
                </a:solidFill>
                <a:latin typeface="+mj-lt"/>
                <a:ea typeface="+mj-ea"/>
                <a:cs typeface="+mj-cs"/>
              </a:rPr>
              <a:t>Aanpassingen op basis van de marktconsultatie</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D5CC2AF4-6C54-0E47-A696-229A8C8C89D4}"/>
              </a:ext>
            </a:extLst>
          </p:cNvPr>
          <p:cNvSpPr txBox="1"/>
          <p:nvPr/>
        </p:nvSpPr>
        <p:spPr>
          <a:xfrm>
            <a:off x="838200" y="1929384"/>
            <a:ext cx="10515600" cy="4251960"/>
          </a:xfrm>
          <a:prstGeom prst="rect">
            <a:avLst/>
          </a:prstGeom>
        </p:spPr>
        <p:txBody>
          <a:bodyPr vert="horz" lIns="91440" tIns="45720" rIns="91440" bIns="45720" rtlCol="0">
            <a:normAutofit/>
          </a:bodyPr>
          <a:lstStyle/>
          <a:p>
            <a:pPr>
              <a:lnSpc>
                <a:spcPct val="90000"/>
              </a:lnSpc>
              <a:spcAft>
                <a:spcPts val="600"/>
              </a:spcAft>
            </a:pPr>
            <a:r>
              <a:rPr lang="en-US" sz="2000" i="1" dirty="0">
                <a:solidFill>
                  <a:srgbClr val="206785"/>
                </a:solidFill>
                <a:effectLst/>
              </a:rPr>
              <a:t>Vervoer</a:t>
            </a:r>
            <a:endParaRPr lang="en-US" sz="2000" dirty="0">
              <a:solidFill>
                <a:srgbClr val="206785"/>
              </a:solidFill>
              <a:effectLst/>
            </a:endParaRPr>
          </a:p>
          <a:p>
            <a:pPr indent="-228600">
              <a:lnSpc>
                <a:spcPct val="90000"/>
              </a:lnSpc>
              <a:spcAft>
                <a:spcPts val="600"/>
              </a:spcAft>
              <a:buFont typeface="Arial" panose="020B0604020202020204" pitchFamily="34" charset="0"/>
              <a:buChar char="•"/>
            </a:pPr>
            <a:r>
              <a:rPr lang="en-US" sz="2000" dirty="0">
                <a:effectLst/>
              </a:rPr>
              <a:t>Het </a:t>
            </a:r>
            <a:r>
              <a:rPr lang="en-US" sz="2000" dirty="0" err="1">
                <a:effectLst/>
              </a:rPr>
              <a:t>tarief</a:t>
            </a:r>
            <a:r>
              <a:rPr lang="en-US" sz="2000" dirty="0">
                <a:effectLst/>
              </a:rPr>
              <a:t> </a:t>
            </a:r>
            <a:r>
              <a:rPr lang="en-US" sz="2000" dirty="0" err="1">
                <a:effectLst/>
              </a:rPr>
              <a:t>voor</a:t>
            </a:r>
            <a:r>
              <a:rPr lang="en-US" sz="2000" dirty="0">
                <a:effectLst/>
              </a:rPr>
              <a:t> het product </a:t>
            </a:r>
            <a:r>
              <a:rPr lang="en-US" sz="2000" dirty="0" err="1">
                <a:effectLst/>
              </a:rPr>
              <a:t>vervoer</a:t>
            </a:r>
            <a:r>
              <a:rPr lang="en-US" sz="2000" dirty="0">
                <a:effectLst/>
              </a:rPr>
              <a:t> </a:t>
            </a:r>
            <a:r>
              <a:rPr lang="en-US" sz="2000" dirty="0" err="1">
                <a:effectLst/>
              </a:rPr>
              <a:t>bestond</a:t>
            </a:r>
            <a:r>
              <a:rPr lang="en-US" sz="2000" dirty="0">
                <a:effectLst/>
              </a:rPr>
              <a:t> </a:t>
            </a:r>
            <a:r>
              <a:rPr lang="en-US" sz="2000" dirty="0" err="1">
                <a:effectLst/>
              </a:rPr>
              <a:t>nog</a:t>
            </a:r>
            <a:r>
              <a:rPr lang="en-US" sz="2000" dirty="0">
                <a:effectLst/>
              </a:rPr>
              <a:t> </a:t>
            </a:r>
            <a:r>
              <a:rPr lang="en-US" sz="2000" dirty="0" err="1">
                <a:effectLst/>
              </a:rPr>
              <a:t>uit</a:t>
            </a:r>
            <a:r>
              <a:rPr lang="en-US" sz="2000" dirty="0">
                <a:effectLst/>
              </a:rPr>
              <a:t> </a:t>
            </a:r>
            <a:r>
              <a:rPr lang="en-US" sz="2000" dirty="0" err="1">
                <a:effectLst/>
              </a:rPr>
              <a:t>een</a:t>
            </a:r>
            <a:r>
              <a:rPr lang="en-US" sz="2000" dirty="0">
                <a:effectLst/>
              </a:rPr>
              <a:t> </a:t>
            </a:r>
            <a:r>
              <a:rPr lang="en-US" sz="2000" dirty="0" err="1">
                <a:effectLst/>
              </a:rPr>
              <a:t>integraal</a:t>
            </a:r>
            <a:r>
              <a:rPr lang="en-US" sz="2000" dirty="0">
                <a:effectLst/>
              </a:rPr>
              <a:t> </a:t>
            </a:r>
            <a:r>
              <a:rPr lang="en-US" sz="2000" dirty="0" err="1">
                <a:effectLst/>
              </a:rPr>
              <a:t>tarief</a:t>
            </a:r>
            <a:r>
              <a:rPr lang="en-US" sz="2000" dirty="0">
                <a:effectLst/>
              </a:rPr>
              <a:t>. </a:t>
            </a:r>
            <a:r>
              <a:rPr lang="en-US" sz="2000" dirty="0" err="1">
                <a:effectLst/>
              </a:rPr>
              <a:t>Dit</a:t>
            </a:r>
            <a:r>
              <a:rPr lang="en-US" sz="2000" dirty="0">
                <a:effectLst/>
              </a:rPr>
              <a:t> </a:t>
            </a:r>
            <a:r>
              <a:rPr lang="en-US" sz="2000" dirty="0" err="1">
                <a:effectLst/>
              </a:rPr>
              <a:t>tarief</a:t>
            </a:r>
            <a:r>
              <a:rPr lang="en-US" sz="2000" dirty="0">
                <a:effectLst/>
              </a:rPr>
              <a:t> </a:t>
            </a:r>
            <a:r>
              <a:rPr lang="en-US" sz="2000" dirty="0" err="1">
                <a:effectLst/>
              </a:rPr>
              <a:t>moest</a:t>
            </a:r>
            <a:r>
              <a:rPr lang="en-US" sz="2000" dirty="0">
                <a:effectLst/>
              </a:rPr>
              <a:t> </a:t>
            </a:r>
            <a:r>
              <a:rPr lang="en-US" sz="2000" dirty="0" err="1">
                <a:effectLst/>
              </a:rPr>
              <a:t>nog</a:t>
            </a:r>
            <a:r>
              <a:rPr lang="en-US" sz="2000" dirty="0">
                <a:effectLst/>
              </a:rPr>
              <a:t> </a:t>
            </a:r>
            <a:r>
              <a:rPr lang="en-US" sz="2000" dirty="0" err="1">
                <a:effectLst/>
              </a:rPr>
              <a:t>berekend</a:t>
            </a:r>
            <a:r>
              <a:rPr lang="en-US" sz="2000" dirty="0">
                <a:effectLst/>
              </a:rPr>
              <a:t> </a:t>
            </a:r>
            <a:r>
              <a:rPr lang="en-US" sz="2000" dirty="0" err="1">
                <a:effectLst/>
              </a:rPr>
              <a:t>worden</a:t>
            </a:r>
            <a:r>
              <a:rPr lang="en-US" sz="2000" dirty="0">
                <a:effectLst/>
              </a:rPr>
              <a:t> </a:t>
            </a:r>
            <a:r>
              <a:rPr lang="en-US" sz="2000" dirty="0" err="1">
                <a:effectLst/>
              </a:rPr>
              <a:t>naar</a:t>
            </a:r>
            <a:r>
              <a:rPr lang="en-US" sz="2000" dirty="0">
                <a:effectLst/>
              </a:rPr>
              <a:t> </a:t>
            </a:r>
            <a:r>
              <a:rPr lang="en-US" sz="2000" dirty="0" err="1">
                <a:effectLst/>
              </a:rPr>
              <a:t>een</a:t>
            </a:r>
            <a:r>
              <a:rPr lang="en-US" sz="2000" dirty="0">
                <a:effectLst/>
              </a:rPr>
              <a:t> </a:t>
            </a:r>
            <a:r>
              <a:rPr lang="en-US" sz="2000" dirty="0" err="1">
                <a:effectLst/>
              </a:rPr>
              <a:t>separaat</a:t>
            </a:r>
            <a:r>
              <a:rPr lang="en-US" sz="2000" dirty="0">
                <a:effectLst/>
              </a:rPr>
              <a:t> </a:t>
            </a:r>
            <a:r>
              <a:rPr lang="en-US" sz="2000" dirty="0" err="1">
                <a:effectLst/>
              </a:rPr>
              <a:t>jeugdtarief</a:t>
            </a:r>
            <a:r>
              <a:rPr lang="en-US" sz="2000" dirty="0">
                <a:effectLst/>
              </a:rPr>
              <a:t>. </a:t>
            </a:r>
            <a:r>
              <a:rPr lang="en-US" sz="2000" dirty="0" err="1">
                <a:effectLst/>
              </a:rPr>
              <a:t>Dit</a:t>
            </a:r>
            <a:r>
              <a:rPr lang="en-US" sz="2000" dirty="0">
                <a:effectLst/>
              </a:rPr>
              <a:t> </a:t>
            </a:r>
            <a:r>
              <a:rPr lang="en-US" sz="2000" dirty="0" err="1">
                <a:effectLst/>
              </a:rPr>
              <a:t>heeft</a:t>
            </a:r>
            <a:r>
              <a:rPr lang="en-US" sz="2000" dirty="0">
                <a:effectLst/>
              </a:rPr>
              <a:t> </a:t>
            </a:r>
            <a:r>
              <a:rPr lang="en-US" sz="2000" dirty="0" err="1">
                <a:effectLst/>
              </a:rPr>
              <a:t>geleid</a:t>
            </a:r>
            <a:r>
              <a:rPr lang="en-US" sz="2000" dirty="0">
                <a:effectLst/>
              </a:rPr>
              <a:t> tot </a:t>
            </a:r>
            <a:r>
              <a:rPr lang="en-US" sz="2000" dirty="0" err="1">
                <a:effectLst/>
              </a:rPr>
              <a:t>een</a:t>
            </a:r>
            <a:r>
              <a:rPr lang="en-US" sz="2000" dirty="0">
                <a:effectLst/>
              </a:rPr>
              <a:t> </a:t>
            </a:r>
            <a:r>
              <a:rPr lang="en-US" sz="2000" dirty="0" err="1">
                <a:effectLst/>
              </a:rPr>
              <a:t>verlaging</a:t>
            </a:r>
            <a:r>
              <a:rPr lang="en-US" sz="2000" dirty="0">
                <a:effectLst/>
              </a:rPr>
              <a:t> van het </a:t>
            </a:r>
            <a:r>
              <a:rPr lang="en-US" sz="2000" dirty="0" err="1">
                <a:effectLst/>
              </a:rPr>
              <a:t>voorlopige</a:t>
            </a:r>
            <a:r>
              <a:rPr lang="en-US" sz="2000" dirty="0">
                <a:effectLst/>
              </a:rPr>
              <a:t> </a:t>
            </a:r>
            <a:r>
              <a:rPr lang="en-US" sz="2000" dirty="0" err="1">
                <a:effectLst/>
              </a:rPr>
              <a:t>tarief</a:t>
            </a:r>
            <a:r>
              <a:rPr lang="en-US" sz="2000" dirty="0">
                <a:effectLst/>
              </a:rPr>
              <a:t> 2026.</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i="1" dirty="0" err="1">
                <a:solidFill>
                  <a:srgbClr val="206785"/>
                </a:solidFill>
                <a:effectLst/>
              </a:rPr>
              <a:t>Behandeling</a:t>
            </a:r>
            <a:r>
              <a:rPr lang="en-US" sz="2000" i="1" dirty="0">
                <a:solidFill>
                  <a:srgbClr val="206785"/>
                </a:solidFill>
                <a:effectLst/>
              </a:rPr>
              <a:t> </a:t>
            </a:r>
            <a:r>
              <a:rPr lang="en-US" sz="2000" i="1" dirty="0" err="1">
                <a:solidFill>
                  <a:srgbClr val="206785"/>
                </a:solidFill>
                <a:effectLst/>
              </a:rPr>
              <a:t>jeugd-ggz</a:t>
            </a:r>
            <a:r>
              <a:rPr lang="en-US" sz="2000" i="1" dirty="0">
                <a:solidFill>
                  <a:srgbClr val="206785"/>
                </a:solidFill>
                <a:effectLst/>
              </a:rPr>
              <a:t> Basale </a:t>
            </a:r>
            <a:r>
              <a:rPr lang="en-US" sz="2000" i="1" dirty="0" err="1">
                <a:solidFill>
                  <a:srgbClr val="206785"/>
                </a:solidFill>
                <a:effectLst/>
              </a:rPr>
              <a:t>stoornissen</a:t>
            </a:r>
            <a:endParaRPr lang="en-US" sz="2000" dirty="0">
              <a:solidFill>
                <a:srgbClr val="206785"/>
              </a:solidFill>
              <a:effectLst/>
            </a:endParaRPr>
          </a:p>
          <a:p>
            <a:pPr indent="-228600">
              <a:lnSpc>
                <a:spcPct val="90000"/>
              </a:lnSpc>
              <a:spcAft>
                <a:spcPts val="600"/>
              </a:spcAft>
              <a:buFont typeface="Arial" panose="020B0604020202020204" pitchFamily="34" charset="0"/>
              <a:buChar char="•"/>
            </a:pPr>
            <a:r>
              <a:rPr lang="en-US" sz="2000" dirty="0">
                <a:effectLst/>
              </a:rPr>
              <a:t>In de </a:t>
            </a:r>
            <a:r>
              <a:rPr lang="en-US" sz="2000" dirty="0" err="1">
                <a:effectLst/>
              </a:rPr>
              <a:t>productbeschrijving</a:t>
            </a:r>
            <a:r>
              <a:rPr lang="en-US" sz="2000" dirty="0">
                <a:effectLst/>
              </a:rPr>
              <a:t> in het </a:t>
            </a:r>
            <a:r>
              <a:rPr lang="en-US" sz="2000" dirty="0" err="1">
                <a:effectLst/>
              </a:rPr>
              <a:t>zorgproductenboek</a:t>
            </a:r>
            <a:r>
              <a:rPr lang="en-US" sz="2000" dirty="0">
                <a:effectLst/>
              </a:rPr>
              <a:t> is </a:t>
            </a:r>
            <a:r>
              <a:rPr lang="en-US" sz="2000" dirty="0" err="1">
                <a:effectLst/>
              </a:rPr>
              <a:t>opgenomen</a:t>
            </a:r>
            <a:r>
              <a:rPr lang="en-US" sz="2000" dirty="0">
                <a:effectLst/>
              </a:rPr>
              <a:t> </a:t>
            </a:r>
            <a:r>
              <a:rPr lang="en-US" sz="2000" dirty="0" err="1">
                <a:effectLst/>
              </a:rPr>
              <a:t>dat</a:t>
            </a:r>
            <a:r>
              <a:rPr lang="en-US" sz="2000" dirty="0">
                <a:effectLst/>
              </a:rPr>
              <a:t> </a:t>
            </a:r>
            <a:r>
              <a:rPr lang="en-US" sz="2000" dirty="0" err="1">
                <a:effectLst/>
              </a:rPr>
              <a:t>medicatiecontrole</a:t>
            </a:r>
            <a:r>
              <a:rPr lang="en-US" sz="2000" dirty="0">
                <a:effectLst/>
              </a:rPr>
              <a:t> </a:t>
            </a:r>
            <a:r>
              <a:rPr lang="en-US" sz="2000" dirty="0" err="1">
                <a:effectLst/>
              </a:rPr>
              <a:t>onderdeel</a:t>
            </a:r>
            <a:r>
              <a:rPr lang="en-US" sz="2000" dirty="0">
                <a:effectLst/>
              </a:rPr>
              <a:t> </a:t>
            </a:r>
            <a:r>
              <a:rPr lang="en-US" sz="2000" dirty="0" err="1">
                <a:effectLst/>
              </a:rPr>
              <a:t>kan</a:t>
            </a:r>
            <a:r>
              <a:rPr lang="en-US" sz="2000" dirty="0">
                <a:effectLst/>
              </a:rPr>
              <a:t> </a:t>
            </a:r>
            <a:r>
              <a:rPr lang="en-US" sz="2000" dirty="0" err="1">
                <a:effectLst/>
              </a:rPr>
              <a:t>zijn</a:t>
            </a:r>
            <a:r>
              <a:rPr lang="en-US" sz="2000" dirty="0">
                <a:effectLst/>
              </a:rPr>
              <a:t> van de </a:t>
            </a:r>
            <a:r>
              <a:rPr lang="en-US" sz="2000" dirty="0" err="1">
                <a:effectLst/>
              </a:rPr>
              <a:t>behandeling</a:t>
            </a:r>
            <a:r>
              <a:rPr lang="en-US" sz="2000" dirty="0">
                <a:effectLst/>
              </a:rPr>
              <a:t>. </a:t>
            </a:r>
            <a:r>
              <a:rPr lang="en-US" sz="2000" dirty="0" err="1">
                <a:effectLst/>
              </a:rPr>
              <a:t>Dit</a:t>
            </a:r>
            <a:r>
              <a:rPr lang="en-US" sz="2000" dirty="0">
                <a:effectLst/>
              </a:rPr>
              <a:t> </a:t>
            </a:r>
            <a:r>
              <a:rPr lang="en-US" sz="2000" dirty="0" err="1">
                <a:effectLst/>
              </a:rPr>
              <a:t>betekent</a:t>
            </a:r>
            <a:r>
              <a:rPr lang="en-US" sz="2000" dirty="0">
                <a:effectLst/>
              </a:rPr>
              <a:t> </a:t>
            </a:r>
            <a:r>
              <a:rPr lang="en-US" sz="2000" dirty="0" err="1">
                <a:effectLst/>
              </a:rPr>
              <a:t>dat</a:t>
            </a:r>
            <a:r>
              <a:rPr lang="en-US" sz="2000" dirty="0">
                <a:effectLst/>
              </a:rPr>
              <a:t> </a:t>
            </a:r>
            <a:r>
              <a:rPr lang="en-US" sz="2000" dirty="0" err="1">
                <a:effectLst/>
              </a:rPr>
              <a:t>een</a:t>
            </a:r>
            <a:r>
              <a:rPr lang="en-US" sz="2000" dirty="0">
                <a:effectLst/>
              </a:rPr>
              <a:t> component van de </a:t>
            </a:r>
            <a:r>
              <a:rPr lang="en-US" sz="2000" dirty="0" err="1">
                <a:effectLst/>
              </a:rPr>
              <a:t>tariefsopbouw</a:t>
            </a:r>
            <a:r>
              <a:rPr lang="en-US" sz="2000" dirty="0">
                <a:effectLst/>
              </a:rPr>
              <a:t> </a:t>
            </a:r>
            <a:r>
              <a:rPr lang="en-US" sz="2000" dirty="0" err="1">
                <a:effectLst/>
              </a:rPr>
              <a:t>ook</a:t>
            </a:r>
            <a:r>
              <a:rPr lang="en-US" sz="2000" dirty="0">
                <a:effectLst/>
              </a:rPr>
              <a:t> </a:t>
            </a:r>
            <a:r>
              <a:rPr lang="en-US" sz="2000" dirty="0" err="1">
                <a:effectLst/>
              </a:rPr>
              <a:t>inclusief</a:t>
            </a:r>
            <a:r>
              <a:rPr lang="en-US" sz="2000" dirty="0">
                <a:effectLst/>
              </a:rPr>
              <a:t> </a:t>
            </a:r>
            <a:r>
              <a:rPr lang="en-US" sz="2000" dirty="0" err="1">
                <a:effectLst/>
              </a:rPr>
              <a:t>een</a:t>
            </a:r>
            <a:r>
              <a:rPr lang="en-US" sz="2000" dirty="0">
                <a:effectLst/>
              </a:rPr>
              <a:t> </a:t>
            </a:r>
            <a:r>
              <a:rPr lang="en-US" sz="2000" dirty="0" err="1">
                <a:effectLst/>
              </a:rPr>
              <a:t>medisch</a:t>
            </a:r>
            <a:r>
              <a:rPr lang="en-US" sz="2000" dirty="0">
                <a:effectLst/>
              </a:rPr>
              <a:t> specialist </a:t>
            </a:r>
            <a:r>
              <a:rPr lang="en-US" sz="2000" dirty="0" err="1">
                <a:effectLst/>
              </a:rPr>
              <a:t>moet</a:t>
            </a:r>
            <a:r>
              <a:rPr lang="en-US" sz="2000" dirty="0">
                <a:effectLst/>
              </a:rPr>
              <a:t> </a:t>
            </a:r>
            <a:r>
              <a:rPr lang="en-US" sz="2000" dirty="0" err="1">
                <a:effectLst/>
              </a:rPr>
              <a:t>worden</a:t>
            </a:r>
            <a:r>
              <a:rPr lang="en-US" sz="2000" dirty="0">
                <a:effectLst/>
              </a:rPr>
              <a:t> </a:t>
            </a:r>
            <a:r>
              <a:rPr lang="en-US" sz="2000" dirty="0" err="1">
                <a:effectLst/>
              </a:rPr>
              <a:t>berekend</a:t>
            </a:r>
            <a:r>
              <a:rPr lang="en-US" sz="2000" dirty="0">
                <a:effectLst/>
              </a:rPr>
              <a:t>. </a:t>
            </a:r>
            <a:r>
              <a:rPr lang="en-US" sz="2000" dirty="0" err="1">
                <a:effectLst/>
              </a:rPr>
              <a:t>Dit</a:t>
            </a:r>
            <a:r>
              <a:rPr lang="en-US" sz="2000" dirty="0">
                <a:effectLst/>
              </a:rPr>
              <a:t> is </a:t>
            </a:r>
            <a:r>
              <a:rPr lang="en-US" sz="2000" dirty="0" err="1">
                <a:effectLst/>
              </a:rPr>
              <a:t>voor</a:t>
            </a:r>
            <a:r>
              <a:rPr lang="en-US" sz="2000" dirty="0">
                <a:effectLst/>
              </a:rPr>
              <a:t> </a:t>
            </a:r>
            <a:r>
              <a:rPr lang="en-US" sz="2000" dirty="0" err="1">
                <a:effectLst/>
              </a:rPr>
              <a:t>dit</a:t>
            </a:r>
            <a:r>
              <a:rPr lang="en-US" sz="2000" dirty="0">
                <a:effectLst/>
              </a:rPr>
              <a:t> product </a:t>
            </a:r>
            <a:r>
              <a:rPr lang="en-US" sz="2000" dirty="0" err="1">
                <a:effectLst/>
              </a:rPr>
              <a:t>niet</a:t>
            </a:r>
            <a:r>
              <a:rPr lang="en-US" sz="2000" dirty="0">
                <a:effectLst/>
              </a:rPr>
              <a:t> </a:t>
            </a:r>
            <a:r>
              <a:rPr lang="en-US" sz="2000" dirty="0" err="1">
                <a:effectLst/>
              </a:rPr>
              <a:t>gedaan</a:t>
            </a:r>
            <a:r>
              <a:rPr lang="en-US" sz="2000" dirty="0">
                <a:effectLst/>
              </a:rPr>
              <a:t>. In de </a:t>
            </a:r>
            <a:r>
              <a:rPr lang="en-US" sz="2000" dirty="0" err="1">
                <a:effectLst/>
              </a:rPr>
              <a:t>marktconsultatie</a:t>
            </a:r>
            <a:r>
              <a:rPr lang="en-US" sz="2000" dirty="0">
                <a:effectLst/>
              </a:rPr>
              <a:t> </a:t>
            </a:r>
            <a:r>
              <a:rPr lang="en-US" sz="2000" dirty="0" err="1">
                <a:effectLst/>
              </a:rPr>
              <a:t>werd</a:t>
            </a:r>
            <a:r>
              <a:rPr lang="en-US" sz="2000" dirty="0">
                <a:effectLst/>
              </a:rPr>
              <a:t> </a:t>
            </a:r>
            <a:r>
              <a:rPr lang="en-US" sz="2000" dirty="0" err="1">
                <a:effectLst/>
              </a:rPr>
              <a:t>hieromtrent</a:t>
            </a:r>
            <a:r>
              <a:rPr lang="en-US" sz="2000" dirty="0">
                <a:effectLst/>
              </a:rPr>
              <a:t> </a:t>
            </a:r>
            <a:r>
              <a:rPr lang="en-US" sz="2000" dirty="0" err="1">
                <a:effectLst/>
              </a:rPr>
              <a:t>vragen</a:t>
            </a:r>
            <a:r>
              <a:rPr lang="en-US" sz="2000" dirty="0">
                <a:effectLst/>
              </a:rPr>
              <a:t> </a:t>
            </a:r>
            <a:r>
              <a:rPr lang="en-US" sz="2000" dirty="0" err="1">
                <a:effectLst/>
              </a:rPr>
              <a:t>gesteld</a:t>
            </a:r>
            <a:r>
              <a:rPr lang="en-US" sz="2000" dirty="0">
                <a:effectLst/>
              </a:rPr>
              <a:t> door </a:t>
            </a:r>
            <a:r>
              <a:rPr lang="en-US" sz="2000" dirty="0" err="1">
                <a:effectLst/>
              </a:rPr>
              <a:t>een</a:t>
            </a:r>
            <a:r>
              <a:rPr lang="en-US" sz="2000" dirty="0">
                <a:effectLst/>
              </a:rPr>
              <a:t> </a:t>
            </a:r>
            <a:r>
              <a:rPr lang="en-US" sz="2000" dirty="0" err="1">
                <a:effectLst/>
              </a:rPr>
              <a:t>aanbieder</a:t>
            </a:r>
            <a:r>
              <a:rPr lang="en-US" sz="2000" dirty="0">
                <a:effectLst/>
              </a:rPr>
              <a:t>. De </a:t>
            </a:r>
            <a:r>
              <a:rPr lang="en-US" sz="2000" dirty="0" err="1">
                <a:effectLst/>
              </a:rPr>
              <a:t>aanbieder</a:t>
            </a:r>
            <a:r>
              <a:rPr lang="en-US" sz="2000" dirty="0">
                <a:effectLst/>
              </a:rPr>
              <a:t> </a:t>
            </a:r>
            <a:r>
              <a:rPr lang="en-US" sz="2000" dirty="0" err="1">
                <a:effectLst/>
              </a:rPr>
              <a:t>heeft</a:t>
            </a:r>
            <a:r>
              <a:rPr lang="en-US" sz="2000" dirty="0">
                <a:effectLst/>
              </a:rPr>
              <a:t> </a:t>
            </a:r>
            <a:r>
              <a:rPr lang="en-US" sz="2000" dirty="0" err="1">
                <a:effectLst/>
              </a:rPr>
              <a:t>een</a:t>
            </a:r>
            <a:r>
              <a:rPr lang="en-US" sz="2000" dirty="0">
                <a:effectLst/>
              </a:rPr>
              <a:t> </a:t>
            </a:r>
            <a:r>
              <a:rPr lang="en-US" sz="2000" dirty="0" err="1">
                <a:effectLst/>
              </a:rPr>
              <a:t>hiermee</a:t>
            </a:r>
            <a:r>
              <a:rPr lang="en-US" sz="2000" dirty="0">
                <a:effectLst/>
              </a:rPr>
              <a:t> </a:t>
            </a:r>
            <a:r>
              <a:rPr lang="en-US" sz="2000" dirty="0" err="1">
                <a:effectLst/>
              </a:rPr>
              <a:t>een</a:t>
            </a:r>
            <a:r>
              <a:rPr lang="en-US" sz="2000" dirty="0">
                <a:effectLst/>
              </a:rPr>
              <a:t> </a:t>
            </a:r>
            <a:r>
              <a:rPr lang="en-US" sz="2000" dirty="0" err="1">
                <a:effectLst/>
              </a:rPr>
              <a:t>terecht</a:t>
            </a:r>
            <a:r>
              <a:rPr lang="en-US" sz="2000" dirty="0">
                <a:effectLst/>
              </a:rPr>
              <a:t> punt </a:t>
            </a:r>
            <a:r>
              <a:rPr lang="en-US" sz="2000" dirty="0" err="1">
                <a:effectLst/>
              </a:rPr>
              <a:t>aan</a:t>
            </a:r>
            <a:r>
              <a:rPr lang="en-US" sz="2000" dirty="0">
                <a:effectLst/>
              </a:rPr>
              <a:t> de </a:t>
            </a:r>
            <a:r>
              <a:rPr lang="en-US" sz="2000" dirty="0" err="1">
                <a:effectLst/>
              </a:rPr>
              <a:t>orde</a:t>
            </a:r>
            <a:r>
              <a:rPr lang="en-US" sz="2000" dirty="0">
                <a:effectLst/>
              </a:rPr>
              <a:t> </a:t>
            </a:r>
            <a:r>
              <a:rPr lang="en-US" sz="2000" dirty="0" err="1">
                <a:effectLst/>
              </a:rPr>
              <a:t>gesteld</a:t>
            </a:r>
            <a:r>
              <a:rPr lang="en-US" sz="2000" dirty="0">
                <a:effectLst/>
              </a:rPr>
              <a:t>. </a:t>
            </a:r>
            <a:r>
              <a:rPr lang="en-US" sz="2000" dirty="0" err="1">
                <a:effectLst/>
              </a:rPr>
              <a:t>Belangrijk</a:t>
            </a:r>
            <a:r>
              <a:rPr lang="en-US" sz="2000" dirty="0">
                <a:effectLst/>
              </a:rPr>
              <a:t> </a:t>
            </a:r>
            <a:r>
              <a:rPr lang="en-US" sz="2000" dirty="0" err="1">
                <a:effectLst/>
              </a:rPr>
              <a:t>hierbij</a:t>
            </a:r>
            <a:r>
              <a:rPr lang="en-US" sz="2000" dirty="0">
                <a:effectLst/>
              </a:rPr>
              <a:t> is </a:t>
            </a:r>
            <a:r>
              <a:rPr lang="en-US" sz="2000" dirty="0" err="1">
                <a:effectLst/>
              </a:rPr>
              <a:t>dat</a:t>
            </a:r>
            <a:r>
              <a:rPr lang="en-US" sz="2000" dirty="0">
                <a:effectLst/>
              </a:rPr>
              <a:t> de </a:t>
            </a:r>
            <a:r>
              <a:rPr lang="en-US" sz="2000" dirty="0" err="1">
                <a:effectLst/>
              </a:rPr>
              <a:t>huidige</a:t>
            </a:r>
            <a:r>
              <a:rPr lang="en-US" sz="2000" dirty="0">
                <a:effectLst/>
              </a:rPr>
              <a:t> </a:t>
            </a:r>
            <a:r>
              <a:rPr lang="en-US" sz="2000" dirty="0" err="1">
                <a:effectLst/>
              </a:rPr>
              <a:t>productbeschrijvingen</a:t>
            </a:r>
            <a:r>
              <a:rPr lang="en-US" sz="2000" dirty="0">
                <a:effectLst/>
              </a:rPr>
              <a:t> in het </a:t>
            </a:r>
            <a:r>
              <a:rPr lang="en-US" sz="2000" dirty="0" err="1">
                <a:effectLst/>
              </a:rPr>
              <a:t>zorgproductenboek</a:t>
            </a:r>
            <a:r>
              <a:rPr lang="en-US" sz="2000" dirty="0">
                <a:effectLst/>
              </a:rPr>
              <a:t> </a:t>
            </a:r>
            <a:r>
              <a:rPr lang="en-US" sz="2000" dirty="0" err="1">
                <a:effectLst/>
              </a:rPr>
              <a:t>leidend</a:t>
            </a:r>
            <a:r>
              <a:rPr lang="en-US" sz="2000" dirty="0">
                <a:effectLst/>
              </a:rPr>
              <a:t> </a:t>
            </a:r>
            <a:r>
              <a:rPr lang="en-US" sz="2000" dirty="0" err="1">
                <a:effectLst/>
              </a:rPr>
              <a:t>zijn</a:t>
            </a:r>
            <a:r>
              <a:rPr lang="en-US" sz="2000" dirty="0">
                <a:effectLst/>
              </a:rPr>
              <a:t>. Het </a:t>
            </a:r>
            <a:r>
              <a:rPr lang="en-US" sz="2000" dirty="0" err="1">
                <a:effectLst/>
              </a:rPr>
              <a:t>tarief</a:t>
            </a:r>
            <a:r>
              <a:rPr lang="en-US" sz="2000" dirty="0">
                <a:effectLst/>
              </a:rPr>
              <a:t> van </a:t>
            </a:r>
            <a:r>
              <a:rPr lang="en-US" sz="2000" dirty="0" err="1">
                <a:effectLst/>
              </a:rPr>
              <a:t>dit</a:t>
            </a:r>
            <a:r>
              <a:rPr lang="en-US" sz="2000" dirty="0">
                <a:effectLst/>
              </a:rPr>
              <a:t> product </a:t>
            </a:r>
            <a:r>
              <a:rPr lang="en-US" sz="2000" dirty="0" err="1">
                <a:effectLst/>
              </a:rPr>
              <a:t>dient</a:t>
            </a:r>
            <a:r>
              <a:rPr lang="en-US" sz="2000" dirty="0">
                <a:effectLst/>
              </a:rPr>
              <a:t> om die </a:t>
            </a:r>
            <a:r>
              <a:rPr lang="en-US" sz="2000" dirty="0" err="1">
                <a:effectLst/>
              </a:rPr>
              <a:t>reden</a:t>
            </a:r>
            <a:r>
              <a:rPr lang="en-US" sz="2000" dirty="0">
                <a:effectLst/>
              </a:rPr>
              <a:t> </a:t>
            </a:r>
            <a:r>
              <a:rPr lang="en-US" sz="2000" dirty="0" err="1">
                <a:effectLst/>
              </a:rPr>
              <a:t>iets</a:t>
            </a:r>
            <a:r>
              <a:rPr lang="en-US" sz="2000" dirty="0">
                <a:effectLst/>
              </a:rPr>
              <a:t> </a:t>
            </a:r>
            <a:r>
              <a:rPr lang="en-US" sz="2000" dirty="0" err="1">
                <a:effectLst/>
              </a:rPr>
              <a:t>naar</a:t>
            </a:r>
            <a:r>
              <a:rPr lang="en-US" sz="2000" dirty="0">
                <a:effectLst/>
              </a:rPr>
              <a:t> </a:t>
            </a:r>
            <a:r>
              <a:rPr lang="en-US" sz="2000" dirty="0" err="1">
                <a:effectLst/>
              </a:rPr>
              <a:t>boven</a:t>
            </a:r>
            <a:r>
              <a:rPr lang="en-US" sz="2000" dirty="0">
                <a:effectLst/>
              </a:rPr>
              <a:t> </a:t>
            </a:r>
            <a:r>
              <a:rPr lang="en-US" sz="2000" dirty="0" err="1">
                <a:effectLst/>
              </a:rPr>
              <a:t>te</a:t>
            </a:r>
            <a:r>
              <a:rPr lang="en-US" sz="2000" dirty="0">
                <a:effectLst/>
              </a:rPr>
              <a:t> </a:t>
            </a:r>
            <a:r>
              <a:rPr lang="en-US" sz="2000" dirty="0" err="1">
                <a:effectLst/>
              </a:rPr>
              <a:t>worden</a:t>
            </a:r>
            <a:r>
              <a:rPr lang="en-US" sz="2000" dirty="0">
                <a:effectLst/>
              </a:rPr>
              <a:t> </a:t>
            </a:r>
            <a:r>
              <a:rPr lang="en-US" sz="2000" dirty="0" err="1">
                <a:effectLst/>
              </a:rPr>
              <a:t>bijgesteld</a:t>
            </a:r>
            <a:r>
              <a:rPr lang="en-US" sz="2000" dirty="0">
                <a:effectLst/>
              </a:rPr>
              <a:t>. </a:t>
            </a:r>
            <a:endParaRPr lang="en-US" sz="2000" dirty="0"/>
          </a:p>
        </p:txBody>
      </p:sp>
    </p:spTree>
    <p:extLst>
      <p:ext uri="{BB962C8B-B14F-4D97-AF65-F5344CB8AC3E}">
        <p14:creationId xmlns:p14="http://schemas.microsoft.com/office/powerpoint/2010/main" val="1144734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5E0BDA14-6038-EE4C-86C1-04AE8E54F1E7}"/>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200" kern="1200">
                <a:solidFill>
                  <a:schemeClr val="tx1"/>
                </a:solidFill>
                <a:latin typeface="+mj-lt"/>
                <a:ea typeface="+mj-ea"/>
                <a:cs typeface="+mj-cs"/>
              </a:rPr>
              <a:t>Aanpassingen op basis van geconstateerde fout in rekenmodel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D5CC2AF4-6C54-0E47-A696-229A8C8C89D4}"/>
              </a:ext>
            </a:extLst>
          </p:cNvPr>
          <p:cNvSpPr txBox="1"/>
          <p:nvPr/>
        </p:nvSpPr>
        <p:spPr>
          <a:xfrm>
            <a:off x="838200" y="1929384"/>
            <a:ext cx="10515600" cy="4251960"/>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endParaRPr lang="en-US" sz="2200" dirty="0">
              <a:effectLst/>
            </a:endParaRPr>
          </a:p>
          <a:p>
            <a:pPr marL="342900" indent="-228600">
              <a:lnSpc>
                <a:spcPct val="90000"/>
              </a:lnSpc>
              <a:spcAft>
                <a:spcPts val="600"/>
              </a:spcAft>
              <a:buFont typeface="Arial" panose="020B0604020202020204" pitchFamily="34" charset="0"/>
              <a:buChar char="•"/>
            </a:pPr>
            <a:r>
              <a:rPr lang="en-US" sz="2200" dirty="0" err="1">
                <a:effectLst/>
              </a:rPr>
              <a:t>Naar</a:t>
            </a:r>
            <a:r>
              <a:rPr lang="en-US" sz="2200" dirty="0">
                <a:effectLst/>
              </a:rPr>
              <a:t> </a:t>
            </a:r>
            <a:r>
              <a:rPr lang="en-US" sz="2200" dirty="0" err="1">
                <a:effectLst/>
              </a:rPr>
              <a:t>aanleiding</a:t>
            </a:r>
            <a:r>
              <a:rPr lang="en-US" sz="2200" dirty="0">
                <a:effectLst/>
              </a:rPr>
              <a:t> van de nota van </a:t>
            </a:r>
            <a:r>
              <a:rPr lang="en-US" sz="2200" dirty="0" err="1">
                <a:effectLst/>
              </a:rPr>
              <a:t>inlichtingen</a:t>
            </a:r>
            <a:r>
              <a:rPr lang="en-US" sz="2200" dirty="0">
                <a:effectLst/>
              </a:rPr>
              <a:t> </a:t>
            </a:r>
            <a:r>
              <a:rPr lang="en-US" sz="2200" dirty="0" err="1">
                <a:effectLst/>
              </a:rPr>
              <a:t>voor</a:t>
            </a:r>
            <a:r>
              <a:rPr lang="en-US" sz="2200" dirty="0">
                <a:effectLst/>
              </a:rPr>
              <a:t> de </a:t>
            </a:r>
            <a:r>
              <a:rPr lang="en-US" sz="2200" dirty="0" err="1">
                <a:effectLst/>
              </a:rPr>
              <a:t>inkoop</a:t>
            </a:r>
            <a:r>
              <a:rPr lang="en-US" sz="2200" dirty="0">
                <a:effectLst/>
              </a:rPr>
              <a:t> 2026 </a:t>
            </a:r>
            <a:r>
              <a:rPr lang="en-US" sz="2200" dirty="0" err="1">
                <a:effectLst/>
              </a:rPr>
              <a:t>bij</a:t>
            </a:r>
            <a:r>
              <a:rPr lang="en-US" sz="2200" dirty="0">
                <a:effectLst/>
              </a:rPr>
              <a:t> </a:t>
            </a:r>
            <a:r>
              <a:rPr lang="en-US" sz="2200" dirty="0" err="1">
                <a:effectLst/>
              </a:rPr>
              <a:t>Jeugd</a:t>
            </a:r>
            <a:r>
              <a:rPr lang="en-US" sz="2200" dirty="0">
                <a:effectLst/>
              </a:rPr>
              <a:t> </a:t>
            </a:r>
            <a:r>
              <a:rPr lang="en-US" sz="2200" dirty="0" err="1">
                <a:effectLst/>
              </a:rPr>
              <a:t>en</a:t>
            </a:r>
            <a:r>
              <a:rPr lang="en-US" sz="2200" dirty="0">
                <a:effectLst/>
              </a:rPr>
              <a:t> </a:t>
            </a:r>
            <a:r>
              <a:rPr lang="en-US" sz="2200" dirty="0" err="1">
                <a:effectLst/>
              </a:rPr>
              <a:t>daarin</a:t>
            </a:r>
            <a:r>
              <a:rPr lang="en-US" sz="2200" dirty="0">
                <a:effectLst/>
              </a:rPr>
              <a:t> door </a:t>
            </a:r>
            <a:r>
              <a:rPr lang="en-US" sz="2200" dirty="0" err="1">
                <a:effectLst/>
              </a:rPr>
              <a:t>aanbieders</a:t>
            </a:r>
            <a:r>
              <a:rPr lang="en-US" sz="2200" dirty="0">
                <a:effectLst/>
              </a:rPr>
              <a:t> </a:t>
            </a:r>
            <a:r>
              <a:rPr lang="en-US" sz="2200" dirty="0" err="1">
                <a:effectLst/>
              </a:rPr>
              <a:t>gestelde</a:t>
            </a:r>
            <a:r>
              <a:rPr lang="en-US" sz="2200" dirty="0">
                <a:effectLst/>
              </a:rPr>
              <a:t> </a:t>
            </a:r>
            <a:r>
              <a:rPr lang="en-US" sz="2200" dirty="0" err="1">
                <a:effectLst/>
              </a:rPr>
              <a:t>vragen</a:t>
            </a:r>
            <a:r>
              <a:rPr lang="en-US" sz="2200" dirty="0">
                <a:effectLst/>
              </a:rPr>
              <a:t> </a:t>
            </a:r>
            <a:r>
              <a:rPr lang="en-US" sz="2200" dirty="0" err="1">
                <a:effectLst/>
              </a:rPr>
              <a:t>heeft</a:t>
            </a:r>
            <a:r>
              <a:rPr lang="en-US" sz="2200" dirty="0">
                <a:effectLst/>
              </a:rPr>
              <a:t> de </a:t>
            </a:r>
            <a:r>
              <a:rPr lang="en-US" sz="2200" dirty="0" err="1">
                <a:effectLst/>
              </a:rPr>
              <a:t>Zorgregio</a:t>
            </a:r>
            <a:r>
              <a:rPr lang="en-US" sz="2200" dirty="0">
                <a:effectLst/>
              </a:rPr>
              <a:t> het Excel-model met </a:t>
            </a:r>
            <a:r>
              <a:rPr lang="en-US" sz="2200" dirty="0" err="1">
                <a:effectLst/>
              </a:rPr>
              <a:t>tarieven</a:t>
            </a:r>
            <a:r>
              <a:rPr lang="en-US" sz="2200" dirty="0">
                <a:effectLst/>
              </a:rPr>
              <a:t> </a:t>
            </a:r>
            <a:r>
              <a:rPr lang="en-US" sz="2200" dirty="0" err="1">
                <a:effectLst/>
              </a:rPr>
              <a:t>voor</a:t>
            </a:r>
            <a:r>
              <a:rPr lang="en-US" sz="2200" dirty="0">
                <a:effectLst/>
              </a:rPr>
              <a:t> 2025 </a:t>
            </a:r>
            <a:r>
              <a:rPr lang="en-US" sz="2200" dirty="0" err="1">
                <a:effectLst/>
              </a:rPr>
              <a:t>en</a:t>
            </a:r>
            <a:r>
              <a:rPr lang="en-US" sz="2200" dirty="0">
                <a:effectLst/>
              </a:rPr>
              <a:t> 2026 </a:t>
            </a:r>
            <a:r>
              <a:rPr lang="en-US" sz="2200" dirty="0" err="1">
                <a:effectLst/>
              </a:rPr>
              <a:t>nader</a:t>
            </a:r>
            <a:r>
              <a:rPr lang="en-US" sz="2200" dirty="0">
                <a:effectLst/>
              </a:rPr>
              <a:t> </a:t>
            </a:r>
            <a:r>
              <a:rPr lang="en-US" sz="2200" dirty="0" err="1">
                <a:effectLst/>
              </a:rPr>
              <a:t>bestudeerd</a:t>
            </a:r>
            <a:r>
              <a:rPr lang="en-US" sz="2200" dirty="0">
                <a:effectLst/>
              </a:rPr>
              <a:t>. </a:t>
            </a:r>
            <a:r>
              <a:rPr lang="en-US" sz="2200" dirty="0" err="1">
                <a:effectLst/>
              </a:rPr>
              <a:t>Dit</a:t>
            </a:r>
            <a:r>
              <a:rPr lang="en-US" sz="2200" dirty="0">
                <a:effectLst/>
              </a:rPr>
              <a:t> model is </a:t>
            </a:r>
            <a:r>
              <a:rPr lang="en-US" sz="2200" dirty="0" err="1">
                <a:effectLst/>
              </a:rPr>
              <a:t>opgesteld</a:t>
            </a:r>
            <a:r>
              <a:rPr lang="en-US" sz="2200" dirty="0">
                <a:effectLst/>
              </a:rPr>
              <a:t> </a:t>
            </a:r>
            <a:r>
              <a:rPr lang="en-US" sz="2200" dirty="0" err="1">
                <a:effectLst/>
              </a:rPr>
              <a:t>en</a:t>
            </a:r>
            <a:r>
              <a:rPr lang="en-US" sz="2200" dirty="0">
                <a:effectLst/>
              </a:rPr>
              <a:t> </a:t>
            </a:r>
            <a:r>
              <a:rPr lang="en-US" sz="2200" dirty="0" err="1">
                <a:effectLst/>
              </a:rPr>
              <a:t>ingevuld</a:t>
            </a:r>
            <a:r>
              <a:rPr lang="en-US" sz="2200" dirty="0">
                <a:effectLst/>
              </a:rPr>
              <a:t> </a:t>
            </a:r>
            <a:r>
              <a:rPr lang="en-US" sz="2200" dirty="0" err="1">
                <a:effectLst/>
              </a:rPr>
              <a:t>naar</a:t>
            </a:r>
            <a:r>
              <a:rPr lang="en-US" sz="2200" dirty="0">
                <a:effectLst/>
              </a:rPr>
              <a:t> </a:t>
            </a:r>
            <a:r>
              <a:rPr lang="en-US" sz="2200" dirty="0" err="1">
                <a:effectLst/>
              </a:rPr>
              <a:t>aanleiding</a:t>
            </a:r>
            <a:r>
              <a:rPr lang="en-US" sz="2200" dirty="0">
                <a:effectLst/>
              </a:rPr>
              <a:t> van het </a:t>
            </a:r>
            <a:r>
              <a:rPr lang="en-US" sz="2200" dirty="0" err="1">
                <a:effectLst/>
              </a:rPr>
              <a:t>kostprijsonderzoek</a:t>
            </a:r>
            <a:r>
              <a:rPr lang="en-US" sz="2200" dirty="0">
                <a:effectLst/>
              </a:rPr>
              <a:t> in 2024. We </a:t>
            </a:r>
            <a:r>
              <a:rPr lang="en-US" sz="2200" dirty="0" err="1">
                <a:effectLst/>
              </a:rPr>
              <a:t>hebben</a:t>
            </a:r>
            <a:r>
              <a:rPr lang="en-US" sz="2200" dirty="0">
                <a:effectLst/>
              </a:rPr>
              <a:t> </a:t>
            </a:r>
            <a:r>
              <a:rPr lang="en-US" sz="2200" dirty="0" err="1">
                <a:effectLst/>
              </a:rPr>
              <a:t>geconstateerd</a:t>
            </a:r>
            <a:r>
              <a:rPr lang="en-US" sz="2200" dirty="0">
                <a:effectLst/>
              </a:rPr>
              <a:t> </a:t>
            </a:r>
            <a:r>
              <a:rPr lang="en-US" sz="2200" dirty="0" err="1">
                <a:effectLst/>
              </a:rPr>
              <a:t>dat</a:t>
            </a:r>
            <a:r>
              <a:rPr lang="en-US" sz="2200" dirty="0">
                <a:effectLst/>
              </a:rPr>
              <a:t> HHM </a:t>
            </a:r>
            <a:r>
              <a:rPr lang="en-US" sz="2200" dirty="0" err="1">
                <a:effectLst/>
              </a:rPr>
              <a:t>een</a:t>
            </a:r>
            <a:r>
              <a:rPr lang="en-US" sz="2200" dirty="0">
                <a:effectLst/>
              </a:rPr>
              <a:t> </a:t>
            </a:r>
            <a:r>
              <a:rPr lang="en-US" sz="2200" dirty="0" err="1">
                <a:effectLst/>
              </a:rPr>
              <a:t>fout</a:t>
            </a:r>
            <a:r>
              <a:rPr lang="en-US" sz="2200" dirty="0">
                <a:effectLst/>
              </a:rPr>
              <a:t> in de </a:t>
            </a:r>
            <a:r>
              <a:rPr lang="en-US" sz="2200" dirty="0" err="1">
                <a:effectLst/>
              </a:rPr>
              <a:t>berekening</a:t>
            </a:r>
            <a:r>
              <a:rPr lang="en-US" sz="2200" dirty="0">
                <a:effectLst/>
              </a:rPr>
              <a:t> </a:t>
            </a:r>
            <a:r>
              <a:rPr lang="en-US" sz="2200" dirty="0" err="1">
                <a:effectLst/>
              </a:rPr>
              <a:t>heeft</a:t>
            </a:r>
            <a:r>
              <a:rPr lang="en-US" sz="2200" dirty="0">
                <a:effectLst/>
              </a:rPr>
              <a:t> </a:t>
            </a:r>
            <a:r>
              <a:rPr lang="en-US" sz="2200" dirty="0" err="1">
                <a:effectLst/>
              </a:rPr>
              <a:t>gemaakt</a:t>
            </a:r>
            <a:r>
              <a:rPr lang="en-US" sz="2200" dirty="0">
                <a:effectLst/>
              </a:rPr>
              <a:t> </a:t>
            </a:r>
            <a:r>
              <a:rPr lang="en-US" sz="2200" dirty="0" err="1">
                <a:effectLst/>
              </a:rPr>
              <a:t>bij</a:t>
            </a:r>
            <a:r>
              <a:rPr lang="en-US" sz="2200" dirty="0">
                <a:effectLst/>
              </a:rPr>
              <a:t> 6 </a:t>
            </a:r>
            <a:r>
              <a:rPr lang="en-US" sz="2200" dirty="0" err="1">
                <a:effectLst/>
              </a:rPr>
              <a:t>producten</a:t>
            </a:r>
            <a:r>
              <a:rPr lang="en-US" sz="2200" dirty="0">
                <a:effectLst/>
              </a:rPr>
              <a:t> </a:t>
            </a:r>
            <a:r>
              <a:rPr lang="en-US" sz="2200" dirty="0" err="1">
                <a:effectLst/>
              </a:rPr>
              <a:t>Jeugd</a:t>
            </a:r>
            <a:r>
              <a:rPr lang="en-US" sz="2200" dirty="0">
                <a:effectLst/>
              </a:rPr>
              <a:t>. In het </a:t>
            </a:r>
            <a:r>
              <a:rPr lang="en-US" sz="2200" dirty="0" err="1">
                <a:effectLst/>
              </a:rPr>
              <a:t>kort</a:t>
            </a:r>
            <a:r>
              <a:rPr lang="en-US" sz="2200" dirty="0">
                <a:effectLst/>
              </a:rPr>
              <a:t> </a:t>
            </a:r>
            <a:r>
              <a:rPr lang="en-US" sz="2200" dirty="0" err="1">
                <a:effectLst/>
              </a:rPr>
              <a:t>komt</a:t>
            </a:r>
            <a:r>
              <a:rPr lang="en-US" sz="2200" dirty="0">
                <a:effectLst/>
              </a:rPr>
              <a:t> het </a:t>
            </a:r>
            <a:r>
              <a:rPr lang="en-US" sz="2200" dirty="0" err="1">
                <a:effectLst/>
              </a:rPr>
              <a:t>erop</a:t>
            </a:r>
            <a:r>
              <a:rPr lang="en-US" sz="2200" dirty="0">
                <a:effectLst/>
              </a:rPr>
              <a:t> </a:t>
            </a:r>
            <a:r>
              <a:rPr lang="en-US" sz="2200" dirty="0" err="1">
                <a:effectLst/>
              </a:rPr>
              <a:t>neer</a:t>
            </a:r>
            <a:r>
              <a:rPr lang="en-US" sz="2200" dirty="0">
                <a:effectLst/>
              </a:rPr>
              <a:t> </a:t>
            </a:r>
            <a:r>
              <a:rPr lang="en-US" sz="2200" dirty="0" err="1">
                <a:effectLst/>
              </a:rPr>
              <a:t>dat</a:t>
            </a:r>
            <a:r>
              <a:rPr lang="en-US" sz="2200" dirty="0">
                <a:effectLst/>
              </a:rPr>
              <a:t> er 2x </a:t>
            </a:r>
            <a:r>
              <a:rPr lang="en-US" sz="2200" dirty="0" err="1">
                <a:effectLst/>
              </a:rPr>
              <a:t>wordt</a:t>
            </a:r>
            <a:r>
              <a:rPr lang="en-US" sz="2200" dirty="0">
                <a:effectLst/>
              </a:rPr>
              <a:t> </a:t>
            </a:r>
            <a:r>
              <a:rPr lang="en-US" sz="2200" dirty="0" err="1">
                <a:effectLst/>
              </a:rPr>
              <a:t>gecorrigeerd</a:t>
            </a:r>
            <a:r>
              <a:rPr lang="en-US" sz="2200" dirty="0">
                <a:effectLst/>
              </a:rPr>
              <a:t> </a:t>
            </a:r>
            <a:r>
              <a:rPr lang="en-US" sz="2200" dirty="0" err="1">
                <a:effectLst/>
              </a:rPr>
              <a:t>voor</a:t>
            </a:r>
            <a:r>
              <a:rPr lang="en-US" sz="2200" dirty="0">
                <a:effectLst/>
              </a:rPr>
              <a:t> de </a:t>
            </a:r>
            <a:r>
              <a:rPr lang="en-US" sz="2200" dirty="0" err="1">
                <a:effectLst/>
              </a:rPr>
              <a:t>nachtdienst</a:t>
            </a:r>
            <a:r>
              <a:rPr lang="en-US" sz="2200" dirty="0">
                <a:effectLst/>
              </a:rPr>
              <a:t> </a:t>
            </a:r>
            <a:r>
              <a:rPr lang="en-US" sz="2200" dirty="0" err="1">
                <a:effectLst/>
              </a:rPr>
              <a:t>terwijl</a:t>
            </a:r>
            <a:r>
              <a:rPr lang="en-US" sz="2200" dirty="0">
                <a:effectLst/>
              </a:rPr>
              <a:t> </a:t>
            </a:r>
            <a:r>
              <a:rPr lang="en-US" sz="2200" dirty="0" err="1">
                <a:effectLst/>
              </a:rPr>
              <a:t>dit</a:t>
            </a:r>
            <a:r>
              <a:rPr lang="en-US" sz="2200" dirty="0">
                <a:effectLst/>
              </a:rPr>
              <a:t> maar 1x had </a:t>
            </a:r>
            <a:r>
              <a:rPr lang="en-US" sz="2200" dirty="0" err="1">
                <a:effectLst/>
              </a:rPr>
              <a:t>moeten</a:t>
            </a:r>
            <a:r>
              <a:rPr lang="en-US" sz="2200" dirty="0">
                <a:effectLst/>
              </a:rPr>
              <a:t> </a:t>
            </a:r>
            <a:r>
              <a:rPr lang="en-US" sz="2200" dirty="0" err="1">
                <a:effectLst/>
              </a:rPr>
              <a:t>zijn</a:t>
            </a:r>
            <a:r>
              <a:rPr lang="en-US" sz="2200" dirty="0">
                <a:effectLst/>
              </a:rPr>
              <a:t>. </a:t>
            </a:r>
          </a:p>
          <a:p>
            <a:pPr marL="114300">
              <a:lnSpc>
                <a:spcPct val="90000"/>
              </a:lnSpc>
              <a:spcAft>
                <a:spcPts val="600"/>
              </a:spcAft>
            </a:pPr>
            <a:endParaRPr lang="en-US" sz="2200" dirty="0">
              <a:effectLst/>
            </a:endParaRPr>
          </a:p>
          <a:p>
            <a:pPr marL="342900" indent="-228600">
              <a:lnSpc>
                <a:spcPct val="90000"/>
              </a:lnSpc>
              <a:spcAft>
                <a:spcPts val="600"/>
              </a:spcAft>
              <a:buFont typeface="Arial" panose="020B0604020202020204" pitchFamily="34" charset="0"/>
              <a:buChar char="•"/>
            </a:pPr>
            <a:r>
              <a:rPr lang="en-US" sz="2200" dirty="0" err="1">
                <a:effectLst/>
              </a:rPr>
              <a:t>Hierdoor</a:t>
            </a:r>
            <a:r>
              <a:rPr lang="en-US" sz="2200" dirty="0">
                <a:effectLst/>
              </a:rPr>
              <a:t> </a:t>
            </a:r>
            <a:r>
              <a:rPr lang="en-US" sz="2200" dirty="0" err="1">
                <a:effectLst/>
              </a:rPr>
              <a:t>worden</a:t>
            </a:r>
            <a:r>
              <a:rPr lang="en-US" sz="2200" dirty="0">
                <a:effectLst/>
              </a:rPr>
              <a:t> de </a:t>
            </a:r>
            <a:r>
              <a:rPr lang="en-US" sz="2200" dirty="0" err="1">
                <a:effectLst/>
              </a:rPr>
              <a:t>tarieven</a:t>
            </a:r>
            <a:r>
              <a:rPr lang="en-US" sz="2200" dirty="0">
                <a:effectLst/>
              </a:rPr>
              <a:t> van </a:t>
            </a:r>
            <a:r>
              <a:rPr lang="en-US" sz="2200" dirty="0" err="1">
                <a:effectLst/>
              </a:rPr>
              <a:t>deze</a:t>
            </a:r>
            <a:r>
              <a:rPr lang="en-US" sz="2200" dirty="0">
                <a:effectLst/>
              </a:rPr>
              <a:t> 6 </a:t>
            </a:r>
            <a:r>
              <a:rPr lang="en-US" sz="2200" dirty="0" err="1">
                <a:effectLst/>
              </a:rPr>
              <a:t>producten</a:t>
            </a:r>
            <a:r>
              <a:rPr lang="en-US" sz="2200" dirty="0">
                <a:effectLst/>
              </a:rPr>
              <a:t> (</a:t>
            </a:r>
            <a:r>
              <a:rPr lang="en-US" sz="2200" dirty="0" err="1">
                <a:effectLst/>
              </a:rPr>
              <a:t>verblijf</a:t>
            </a:r>
            <a:r>
              <a:rPr lang="en-US" sz="2200" dirty="0">
                <a:effectLst/>
              </a:rPr>
              <a:t> </a:t>
            </a:r>
            <a:r>
              <a:rPr lang="en-US" sz="2200" dirty="0" err="1">
                <a:effectLst/>
              </a:rPr>
              <a:t>behandelgroep</a:t>
            </a:r>
            <a:r>
              <a:rPr lang="en-US" sz="2200" dirty="0">
                <a:effectLst/>
              </a:rPr>
              <a:t>, 3-milieu, </a:t>
            </a:r>
            <a:r>
              <a:rPr lang="en-US" sz="2200" dirty="0" err="1">
                <a:effectLst/>
              </a:rPr>
              <a:t>JeugdzorgPlus</a:t>
            </a:r>
            <a:r>
              <a:rPr lang="en-US" sz="2200" dirty="0">
                <a:effectLst/>
              </a:rPr>
              <a:t> </a:t>
            </a:r>
            <a:r>
              <a:rPr lang="en-US" sz="2200" dirty="0" err="1">
                <a:effectLst/>
              </a:rPr>
              <a:t>en</a:t>
            </a:r>
            <a:r>
              <a:rPr lang="en-US" sz="2200" dirty="0">
                <a:effectLst/>
              </a:rPr>
              <a:t> </a:t>
            </a:r>
            <a:r>
              <a:rPr lang="en-US" sz="2200" dirty="0" err="1">
                <a:effectLst/>
              </a:rPr>
              <a:t>respijtopvang</a:t>
            </a:r>
            <a:r>
              <a:rPr lang="en-US" sz="2200" dirty="0">
                <a:effectLst/>
              </a:rPr>
              <a:t> basis, </a:t>
            </a:r>
            <a:r>
              <a:rPr lang="en-US" sz="2200" dirty="0" err="1">
                <a:effectLst/>
              </a:rPr>
              <a:t>thuis</a:t>
            </a:r>
            <a:r>
              <a:rPr lang="en-US" sz="2200" dirty="0">
                <a:effectLst/>
              </a:rPr>
              <a:t> </a:t>
            </a:r>
            <a:r>
              <a:rPr lang="en-US" sz="2200" dirty="0" err="1">
                <a:effectLst/>
              </a:rPr>
              <a:t>en</a:t>
            </a:r>
            <a:r>
              <a:rPr lang="en-US" sz="2200" dirty="0">
                <a:effectLst/>
              </a:rPr>
              <a:t> </a:t>
            </a:r>
            <a:r>
              <a:rPr lang="en-US" sz="2200" dirty="0" err="1">
                <a:effectLst/>
              </a:rPr>
              <a:t>hoog</a:t>
            </a:r>
            <a:r>
              <a:rPr lang="en-US" sz="2200" dirty="0">
                <a:effectLst/>
              </a:rPr>
              <a:t>) </a:t>
            </a:r>
            <a:r>
              <a:rPr lang="en-US" sz="2200" dirty="0" err="1">
                <a:effectLst/>
              </a:rPr>
              <a:t>te</a:t>
            </a:r>
            <a:r>
              <a:rPr lang="en-US" sz="2200" dirty="0">
                <a:effectLst/>
              </a:rPr>
              <a:t> </a:t>
            </a:r>
            <a:r>
              <a:rPr lang="en-US" sz="2200" dirty="0" err="1">
                <a:effectLst/>
              </a:rPr>
              <a:t>laag</a:t>
            </a:r>
            <a:r>
              <a:rPr lang="en-US" sz="2200" dirty="0">
                <a:effectLst/>
              </a:rPr>
              <a:t> </a:t>
            </a:r>
            <a:r>
              <a:rPr lang="en-US" sz="2200" dirty="0" err="1">
                <a:effectLst/>
              </a:rPr>
              <a:t>berekend</a:t>
            </a:r>
            <a:r>
              <a:rPr lang="en-US" sz="2200" dirty="0">
                <a:effectLst/>
              </a:rPr>
              <a:t>. </a:t>
            </a:r>
          </a:p>
          <a:p>
            <a:pPr marL="114300">
              <a:lnSpc>
                <a:spcPct val="90000"/>
              </a:lnSpc>
              <a:spcAft>
                <a:spcPts val="600"/>
              </a:spcAft>
            </a:pPr>
            <a:endParaRPr lang="en-US" sz="2200" dirty="0">
              <a:effectLst/>
            </a:endParaRPr>
          </a:p>
          <a:p>
            <a:pPr marL="342900" indent="-228600">
              <a:lnSpc>
                <a:spcPct val="90000"/>
              </a:lnSpc>
              <a:spcAft>
                <a:spcPts val="600"/>
              </a:spcAft>
              <a:buFont typeface="Arial" panose="020B0604020202020204" pitchFamily="34" charset="0"/>
              <a:buChar char="•"/>
            </a:pPr>
            <a:r>
              <a:rPr lang="en-US" sz="2200" dirty="0" err="1"/>
              <a:t>Deze</a:t>
            </a:r>
            <a:r>
              <a:rPr lang="en-US" sz="2200" dirty="0"/>
              <a:t> </a:t>
            </a:r>
            <a:r>
              <a:rPr lang="en-US" sz="2200" dirty="0" err="1"/>
              <a:t>fout</a:t>
            </a:r>
            <a:r>
              <a:rPr lang="en-US" sz="2200" dirty="0"/>
              <a:t> is </a:t>
            </a:r>
            <a:r>
              <a:rPr lang="en-US" sz="2200" dirty="0" err="1"/>
              <a:t>hersteld</a:t>
            </a:r>
            <a:r>
              <a:rPr lang="en-US" sz="2200" dirty="0"/>
              <a:t> in de </a:t>
            </a:r>
            <a:r>
              <a:rPr lang="en-US" sz="2200" dirty="0" err="1"/>
              <a:t>tarieven</a:t>
            </a:r>
            <a:r>
              <a:rPr lang="en-US" sz="2200" dirty="0"/>
              <a:t> 2026.</a:t>
            </a:r>
          </a:p>
        </p:txBody>
      </p:sp>
    </p:spTree>
    <p:extLst>
      <p:ext uri="{BB962C8B-B14F-4D97-AF65-F5344CB8AC3E}">
        <p14:creationId xmlns:p14="http://schemas.microsoft.com/office/powerpoint/2010/main" val="1829427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5E0BDA14-6038-EE4C-86C1-04AE8E54F1E7}"/>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200" kern="1200" dirty="0" err="1">
                <a:solidFill>
                  <a:schemeClr val="tx1"/>
                </a:solidFill>
                <a:latin typeface="+mj-lt"/>
                <a:ea typeface="+mj-ea"/>
                <a:cs typeface="+mj-cs"/>
              </a:rPr>
              <a:t>Indexatie</a:t>
            </a:r>
            <a:endParaRPr lang="en-US" sz="4200" kern="1200" dirty="0">
              <a:solidFill>
                <a:schemeClr val="tx1"/>
              </a:solidFill>
              <a:latin typeface="+mj-lt"/>
              <a:ea typeface="+mj-ea"/>
              <a:cs typeface="+mj-cs"/>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D5CC2AF4-6C54-0E47-A696-229A8C8C89D4}"/>
              </a:ext>
            </a:extLst>
          </p:cNvPr>
          <p:cNvSpPr txBox="1"/>
          <p:nvPr/>
        </p:nvSpPr>
        <p:spPr>
          <a:xfrm>
            <a:off x="838200" y="1929384"/>
            <a:ext cx="10515600" cy="4251960"/>
          </a:xfrm>
          <a:prstGeom prst="rect">
            <a:avLst/>
          </a:prstGeom>
        </p:spPr>
        <p:txBody>
          <a:bodyPr vert="horz" lIns="91440" tIns="45720" rIns="91440" bIns="45720" rtlCol="0">
            <a:normAutofit/>
          </a:bodyPr>
          <a:lstStyle/>
          <a:p>
            <a:r>
              <a:rPr lang="nl-NL" sz="1800" b="1" kern="0" cap="all" dirty="0">
                <a:solidFill>
                  <a:srgbClr val="206785"/>
                </a:solidFill>
                <a:effectLst/>
                <a:latin typeface="Calibri" panose="020F0502020204030204" pitchFamily="34" charset="0"/>
                <a:ea typeface="Times New Roman" panose="02020603050405020304" pitchFamily="18" charset="0"/>
                <a:cs typeface="Times New Roman" panose="02020603050405020304" pitchFamily="18" charset="0"/>
              </a:rPr>
              <a:t>Indexatie 2026</a:t>
            </a:r>
            <a:endParaRPr lang="nl-NL" sz="1800" b="1" kern="0" cap="all" dirty="0">
              <a:solidFill>
                <a:srgbClr val="206785"/>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nl-NL" sz="1800" dirty="0">
                <a:solidFill>
                  <a:srgbClr val="000000"/>
                </a:solidFill>
                <a:effectLst/>
                <a:latin typeface="Arial" panose="020B0604020202020204" pitchFamily="34" charset="0"/>
                <a:ea typeface="Times New Roman" panose="02020603050405020304" pitchFamily="18" charset="0"/>
              </a:rPr>
              <a:t> </a:t>
            </a:r>
            <a:endParaRPr lang="nl-NL"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Calibri" panose="020F0502020204030204" pitchFamily="34" charset="0"/>
                <a:ea typeface="Times New Roman" panose="02020603050405020304" pitchFamily="18" charset="0"/>
              </a:rPr>
              <a:t>De tarieven 2026 dienen te worden geïndexeerd. Hiervoor maken wij gebruik van de indexatiemethodiek welke in de overeenkomst staat opgenomen. Hiervoor wordt onder andere gebruik gemaakt van de voorlopige indexatiecijfers 2026 voor de OVA en PPC. Deze voorlopige indexatiecijfers zijn inmiddels bekend gemaakt door de NZA, maar nog niet gepubliceerd door de VNG. De VNG publiceert deze naar verwachting in september/ oktober van dit jaar, maar sluiten naar verwachting aan bij de NZA. Hier kan dus mogelijk nog een aanpassing op volgen maar die kans achten wij klein. Op basis van de huidige gegevens komt de voorlopige indexatie voor 2026 neer op 5,13%. Tot uiterlijk 1 november 2025 kunnen we dit corrigeren mocht dit nodig zijn. </a:t>
            </a:r>
            <a:endParaRPr lang="nl-NL" sz="1800" dirty="0">
              <a:effectLst/>
              <a:latin typeface="Times New Roman" panose="02020603050405020304" pitchFamily="18" charset="0"/>
              <a:ea typeface="Times New Roman" panose="02020603050405020304" pitchFamily="18" charset="0"/>
            </a:endParaRPr>
          </a:p>
          <a:p>
            <a:pPr marL="342900" indent="-228600">
              <a:lnSpc>
                <a:spcPct val="90000"/>
              </a:lnSpc>
              <a:spcAft>
                <a:spcPts val="6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147218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5E9CEA6-9230-834C-AA20-A5E7BDF9664F}"/>
              </a:ext>
            </a:extLst>
          </p:cNvPr>
          <p:cNvPicPr>
            <a:picLocks noChangeAspect="1"/>
          </p:cNvPicPr>
          <p:nvPr/>
        </p:nvPicPr>
        <p:blipFill rotWithShape="1">
          <a:blip r:embed="rId2">
            <a:extLst>
              <a:ext uri="{28A0092B-C50C-407E-A947-70E740481C1C}">
                <a14:useLocalDpi xmlns:a14="http://schemas.microsoft.com/office/drawing/2010/main" val="0"/>
              </a:ext>
            </a:extLst>
          </a:blip>
          <a:srcRect l="32111" t="21643" r="34238" b="12077"/>
          <a:stretch/>
        </p:blipFill>
        <p:spPr>
          <a:xfrm>
            <a:off x="212034" y="14412"/>
            <a:ext cx="5367131" cy="6843588"/>
          </a:xfrm>
          <a:prstGeom prst="rect">
            <a:avLst/>
          </a:prstGeom>
        </p:spPr>
      </p:pic>
      <p:pic>
        <p:nvPicPr>
          <p:cNvPr id="7" name="Afbeelding 6">
            <a:extLst>
              <a:ext uri="{FF2B5EF4-FFF2-40B4-BE49-F238E27FC236}">
                <a16:creationId xmlns:a16="http://schemas.microsoft.com/office/drawing/2014/main" id="{84A2A178-6F2E-D948-8411-99F02454FDAE}"/>
              </a:ext>
            </a:extLst>
          </p:cNvPr>
          <p:cNvPicPr>
            <a:picLocks noChangeAspect="1"/>
          </p:cNvPicPr>
          <p:nvPr/>
        </p:nvPicPr>
        <p:blipFill rotWithShape="1">
          <a:blip r:embed="rId3">
            <a:extLst>
              <a:ext uri="{28A0092B-C50C-407E-A947-70E740481C1C}">
                <a14:useLocalDpi xmlns:a14="http://schemas.microsoft.com/office/drawing/2010/main" val="0"/>
              </a:ext>
            </a:extLst>
          </a:blip>
          <a:srcRect l="32111" t="22818" r="34113" b="19790"/>
          <a:stretch/>
        </p:blipFill>
        <p:spPr>
          <a:xfrm>
            <a:off x="5701589" y="706286"/>
            <a:ext cx="5558887" cy="6114775"/>
          </a:xfrm>
          <a:prstGeom prst="rect">
            <a:avLst/>
          </a:prstGeom>
        </p:spPr>
      </p:pic>
      <p:sp>
        <p:nvSpPr>
          <p:cNvPr id="8" name="Tekstvak 7">
            <a:extLst>
              <a:ext uri="{FF2B5EF4-FFF2-40B4-BE49-F238E27FC236}">
                <a16:creationId xmlns:a16="http://schemas.microsoft.com/office/drawing/2014/main" id="{6F564F0A-CAC2-5648-86E5-E2AB3E8AC367}"/>
              </a:ext>
            </a:extLst>
          </p:cNvPr>
          <p:cNvSpPr txBox="1"/>
          <p:nvPr/>
        </p:nvSpPr>
        <p:spPr>
          <a:xfrm>
            <a:off x="5794624" y="121511"/>
            <a:ext cx="4459619" cy="584775"/>
          </a:xfrm>
          <a:prstGeom prst="rect">
            <a:avLst/>
          </a:prstGeom>
          <a:noFill/>
        </p:spPr>
        <p:txBody>
          <a:bodyPr wrap="none" rtlCol="0">
            <a:spAutoFit/>
          </a:bodyPr>
          <a:lstStyle/>
          <a:p>
            <a:r>
              <a:rPr lang="nl-NL" sz="1600" dirty="0"/>
              <a:t>Geel: aanpassingen op basis functie-mix en cao-mix</a:t>
            </a:r>
          </a:p>
          <a:p>
            <a:r>
              <a:rPr lang="nl-NL" sz="1600" dirty="0"/>
              <a:t>Rood: herstelactie </a:t>
            </a:r>
          </a:p>
        </p:txBody>
      </p:sp>
    </p:spTree>
    <p:extLst>
      <p:ext uri="{BB962C8B-B14F-4D97-AF65-F5344CB8AC3E}">
        <p14:creationId xmlns:p14="http://schemas.microsoft.com/office/powerpoint/2010/main" val="2464663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8C74E-7E9E-8F43-9F11-39B6FF0D1A84}"/>
              </a:ext>
            </a:extLst>
          </p:cNvPr>
          <p:cNvSpPr>
            <a:spLocks noGrp="1"/>
          </p:cNvSpPr>
          <p:nvPr>
            <p:ph type="title"/>
          </p:nvPr>
        </p:nvSpPr>
        <p:spPr>
          <a:xfrm>
            <a:off x="838199" y="365125"/>
            <a:ext cx="10864065" cy="1325563"/>
          </a:xfrm>
        </p:spPr>
        <p:txBody>
          <a:bodyPr>
            <a:normAutofit fontScale="90000"/>
          </a:bodyPr>
          <a:lstStyle/>
          <a:p>
            <a:r>
              <a:rPr lang="en-US" sz="4400" dirty="0">
                <a:latin typeface="+mn-lt"/>
              </a:rPr>
              <a:t>Toelichting op </a:t>
            </a:r>
            <a:r>
              <a:rPr lang="en-US" sz="4400" dirty="0" err="1">
                <a:latin typeface="+mn-lt"/>
              </a:rPr>
              <a:t>bijlage</a:t>
            </a:r>
            <a:r>
              <a:rPr lang="en-US" sz="4400" dirty="0">
                <a:latin typeface="+mn-lt"/>
              </a:rPr>
              <a:t> </a:t>
            </a:r>
            <a:r>
              <a:rPr lang="en-US" sz="4400" dirty="0" err="1">
                <a:latin typeface="+mn-lt"/>
              </a:rPr>
              <a:t>bij</a:t>
            </a:r>
            <a:r>
              <a:rPr lang="en-US" sz="4400" dirty="0">
                <a:latin typeface="+mn-lt"/>
              </a:rPr>
              <a:t> </a:t>
            </a:r>
            <a:r>
              <a:rPr lang="en-US" sz="4400" dirty="0" err="1">
                <a:latin typeface="+mn-lt"/>
              </a:rPr>
              <a:t>innovatie</a:t>
            </a:r>
            <a:r>
              <a:rPr lang="en-US" sz="4400" dirty="0">
                <a:latin typeface="+mn-lt"/>
              </a:rPr>
              <a:t>-agenda </a:t>
            </a:r>
            <a:r>
              <a:rPr lang="en-US" sz="4400" dirty="0" err="1">
                <a:latin typeface="+mn-lt"/>
              </a:rPr>
              <a:t>strategische</a:t>
            </a:r>
            <a:r>
              <a:rPr lang="en-US" sz="4400" dirty="0">
                <a:latin typeface="+mn-lt"/>
              </a:rPr>
              <a:t> </a:t>
            </a:r>
            <a:r>
              <a:rPr lang="en-US" sz="4400" dirty="0" err="1">
                <a:latin typeface="+mn-lt"/>
              </a:rPr>
              <a:t>opgaven</a:t>
            </a:r>
            <a:br>
              <a:rPr lang="nl-NL" sz="4400" dirty="0">
                <a:effectLst/>
              </a:rPr>
            </a:br>
            <a:endParaRPr lang="nl-NL" dirty="0"/>
          </a:p>
        </p:txBody>
      </p:sp>
      <p:sp>
        <p:nvSpPr>
          <p:cNvPr id="3" name="Tijdelijke aanduiding voor inhoud 2">
            <a:extLst>
              <a:ext uri="{FF2B5EF4-FFF2-40B4-BE49-F238E27FC236}">
                <a16:creationId xmlns:a16="http://schemas.microsoft.com/office/drawing/2014/main" id="{D2926597-46B4-1440-BBDC-4A22CF2038BD}"/>
              </a:ext>
            </a:extLst>
          </p:cNvPr>
          <p:cNvSpPr>
            <a:spLocks noGrp="1"/>
          </p:cNvSpPr>
          <p:nvPr>
            <p:ph sz="half" idx="1"/>
          </p:nvPr>
        </p:nvSpPr>
        <p:spPr>
          <a:xfrm>
            <a:off x="838198" y="3068949"/>
            <a:ext cx="5181600" cy="3578431"/>
          </a:xfrm>
          <a:ln w="9525">
            <a:solidFill>
              <a:schemeClr val="accent2"/>
            </a:solidFill>
          </a:ln>
        </p:spPr>
        <p:txBody>
          <a:bodyPr>
            <a:normAutofit fontScale="25000" lnSpcReduction="20000"/>
          </a:bodyPr>
          <a:lstStyle/>
          <a:p>
            <a:pPr marL="0" indent="0">
              <a:lnSpc>
                <a:spcPct val="115000"/>
              </a:lnSpc>
              <a:spcAft>
                <a:spcPts val="600"/>
              </a:spcAft>
              <a:buNone/>
            </a:pPr>
            <a:r>
              <a:rPr lang="nl-NL" sz="5600" b="1" u="sng" dirty="0">
                <a:effectLst/>
                <a:ea typeface="Times New Roman" panose="02020603050405020304" pitchFamily="18" charset="0"/>
                <a:cs typeface="Times New Roman" panose="02020603050405020304" pitchFamily="18" charset="0"/>
              </a:rPr>
              <a:t>Lokaal</a:t>
            </a:r>
            <a:endParaRPr lang="nl-NL" sz="5600" dirty="0">
              <a:effectLst/>
              <a:ea typeface="Times New Roman" panose="02020603050405020304" pitchFamily="18" charset="0"/>
              <a:cs typeface="Times New Roman" panose="02020603050405020304" pitchFamily="18" charset="0"/>
            </a:endParaRPr>
          </a:p>
          <a:p>
            <a:pPr marL="234900" lvl="0" indent="0">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 </a:t>
            </a:r>
            <a:r>
              <a:rPr lang="nl-NL" sz="5600" dirty="0">
                <a:effectLst/>
                <a:ea typeface="Times New Roman" panose="02020603050405020304" pitchFamily="18" charset="0"/>
                <a:cs typeface="Arial" panose="020B0604020202020204" pitchFamily="34" charset="0"/>
              </a:rPr>
              <a:t>Normaliseren en versterken eigen kracht en eigen netwerk. </a:t>
            </a:r>
          </a:p>
          <a:p>
            <a:pPr marL="234900" lvl="0" indent="0">
              <a:lnSpc>
                <a:spcPct val="120000"/>
              </a:lnSpc>
              <a:spcBef>
                <a:spcPts val="0"/>
              </a:spcBef>
              <a:buFont typeface="+mj-lt"/>
              <a:buAutoNum type="arabicPeriod"/>
            </a:pPr>
            <a:r>
              <a:rPr lang="nl-NL" sz="5600" dirty="0">
                <a:effectLst/>
                <a:ea typeface="Times New Roman" panose="02020603050405020304" pitchFamily="18" charset="0"/>
                <a:cs typeface="Arial" panose="020B0604020202020204" pitchFamily="34" charset="0"/>
              </a:rPr>
              <a:t> Sociale basis versterken. </a:t>
            </a:r>
          </a:p>
          <a:p>
            <a:pPr marL="234900" lvl="0" indent="0">
              <a:lnSpc>
                <a:spcPct val="120000"/>
              </a:lnSpc>
              <a:spcBef>
                <a:spcPts val="0"/>
              </a:spcBef>
              <a:buFont typeface="+mj-lt"/>
              <a:buAutoNum type="arabicPeriod"/>
            </a:pPr>
            <a:r>
              <a:rPr lang="nl-NL" sz="5600" dirty="0">
                <a:effectLst/>
                <a:ea typeface="Times New Roman" panose="02020603050405020304" pitchFamily="18" charset="0"/>
                <a:cs typeface="Arial" panose="020B0604020202020204" pitchFamily="34" charset="0"/>
              </a:rPr>
              <a:t> Stevige lokale teams. </a:t>
            </a:r>
          </a:p>
          <a:p>
            <a:pPr marL="234900" lvl="0" indent="0">
              <a:lnSpc>
                <a:spcPct val="120000"/>
              </a:lnSpc>
              <a:spcBef>
                <a:spcPts val="0"/>
              </a:spcBef>
              <a:buFont typeface="+mj-lt"/>
              <a:buAutoNum type="arabicPeriod"/>
            </a:pPr>
            <a:r>
              <a:rPr lang="nl-NL" sz="5600" dirty="0">
                <a:effectLst/>
                <a:ea typeface="Times New Roman" panose="02020603050405020304" pitchFamily="18" charset="0"/>
                <a:cs typeface="Arial" panose="020B0604020202020204" pitchFamily="34" charset="0"/>
              </a:rPr>
              <a:t> Ondersteuning bij lichte hulpvragen is dichtbij beschikbaar.</a:t>
            </a:r>
          </a:p>
          <a:p>
            <a:pPr marL="234900" lvl="0" indent="0">
              <a:lnSpc>
                <a:spcPct val="120000"/>
              </a:lnSpc>
              <a:spcBef>
                <a:spcPts val="0"/>
              </a:spcBef>
              <a:buFont typeface="+mj-lt"/>
              <a:buAutoNum type="arabicPeriod"/>
            </a:pPr>
            <a:r>
              <a:rPr lang="nl-NL" sz="5600" i="1" dirty="0">
                <a:effectLst/>
                <a:ea typeface="Times New Roman" panose="02020603050405020304" pitchFamily="18" charset="0"/>
                <a:cs typeface="Arial" panose="020B0604020202020204" pitchFamily="34" charset="0"/>
              </a:rPr>
              <a:t> Onderwijs-zorg. </a:t>
            </a:r>
            <a:endParaRPr lang="nl-NL" sz="5600" b="1" u="sng" dirty="0">
              <a:effectLst/>
              <a:ea typeface="Times New Roman" panose="02020603050405020304" pitchFamily="18" charset="0"/>
              <a:cs typeface="Arial" panose="020B0604020202020204" pitchFamily="34" charset="0"/>
            </a:endParaRPr>
          </a:p>
          <a:p>
            <a:pPr marL="0" indent="0">
              <a:lnSpc>
                <a:spcPct val="115000"/>
              </a:lnSpc>
              <a:spcAft>
                <a:spcPts val="600"/>
              </a:spcAft>
              <a:buNone/>
            </a:pPr>
            <a:r>
              <a:rPr lang="nl-NL" sz="5600" b="1" u="sng" dirty="0">
                <a:effectLst/>
                <a:ea typeface="Times New Roman" panose="02020603050405020304" pitchFamily="18" charset="0"/>
                <a:cs typeface="Times New Roman" panose="02020603050405020304" pitchFamily="18" charset="0"/>
              </a:rPr>
              <a:t>Regionaal</a:t>
            </a:r>
            <a:endParaRPr lang="nl-NL" sz="5600" dirty="0">
              <a:effectLst/>
              <a:ea typeface="Times New Roman" panose="02020603050405020304" pitchFamily="18" charset="0"/>
              <a:cs typeface="Times New Roman" panose="02020603050405020304" pitchFamily="18" charset="0"/>
            </a:endParaRPr>
          </a:p>
          <a:p>
            <a:pPr marL="342900" lvl="0" indent="-119063">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 Transformatie en innovatie in de jeugdzorg</a:t>
            </a:r>
          </a:p>
          <a:p>
            <a:pPr marL="342900" lvl="0" indent="-119063">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 Dekkend zorglandschap</a:t>
            </a:r>
          </a:p>
          <a:p>
            <a:pPr marL="342900" lvl="0" indent="-119063">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 Wachtlijsten verminderen</a:t>
            </a:r>
          </a:p>
          <a:p>
            <a:pPr marL="342900" lvl="0" indent="-119063">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 Integrale, systeemgerichte aanpak</a:t>
            </a:r>
          </a:p>
          <a:p>
            <a:pPr marL="342900" lvl="0" indent="-119063">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 Zo thuis mogelijk opgroeien</a:t>
            </a:r>
            <a:endParaRPr lang="nl-NL" sz="5600" dirty="0">
              <a:ea typeface="Times New Roman" panose="02020603050405020304" pitchFamily="18" charset="0"/>
              <a:cs typeface="Times New Roman" panose="02020603050405020304" pitchFamily="18" charset="0"/>
            </a:endParaRPr>
          </a:p>
          <a:p>
            <a:pPr marL="342900" indent="-119063">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 Arbeidsmarktkrapte en continuïteit van zorg. </a:t>
            </a:r>
          </a:p>
          <a:p>
            <a:endParaRPr lang="nl-NL" dirty="0"/>
          </a:p>
        </p:txBody>
      </p:sp>
      <p:sp>
        <p:nvSpPr>
          <p:cNvPr id="4" name="Tijdelijke aanduiding voor inhoud 3">
            <a:extLst>
              <a:ext uri="{FF2B5EF4-FFF2-40B4-BE49-F238E27FC236}">
                <a16:creationId xmlns:a16="http://schemas.microsoft.com/office/drawing/2014/main" id="{DB10C451-9E7F-7442-BBBC-5055B5CF02AD}"/>
              </a:ext>
            </a:extLst>
          </p:cNvPr>
          <p:cNvSpPr>
            <a:spLocks noGrp="1"/>
          </p:cNvSpPr>
          <p:nvPr>
            <p:ph sz="half" idx="2"/>
          </p:nvPr>
        </p:nvSpPr>
        <p:spPr>
          <a:xfrm>
            <a:off x="6172203" y="3068798"/>
            <a:ext cx="5181600" cy="3578431"/>
          </a:xfrm>
          <a:ln>
            <a:solidFill>
              <a:schemeClr val="accent2"/>
            </a:solidFill>
          </a:ln>
        </p:spPr>
        <p:txBody>
          <a:bodyPr>
            <a:normAutofit fontScale="25000" lnSpcReduction="20000"/>
          </a:bodyPr>
          <a:lstStyle/>
          <a:p>
            <a:pPr marL="0" indent="0">
              <a:lnSpc>
                <a:spcPct val="120000"/>
              </a:lnSpc>
              <a:spcBef>
                <a:spcPts val="0"/>
              </a:spcBef>
              <a:spcAft>
                <a:spcPts val="600"/>
              </a:spcAft>
              <a:buNone/>
            </a:pPr>
            <a:r>
              <a:rPr lang="nl-NL" sz="5600" b="1" u="sng" dirty="0">
                <a:effectLst/>
                <a:ea typeface="Times New Roman" panose="02020603050405020304" pitchFamily="18" charset="0"/>
                <a:cs typeface="Times New Roman" panose="02020603050405020304" pitchFamily="18" charset="0"/>
              </a:rPr>
              <a:t>Bovenregionaal</a:t>
            </a:r>
            <a:endParaRPr lang="nl-NL" sz="5600" dirty="0">
              <a:effectLst/>
              <a:ea typeface="Times New Roman" panose="02020603050405020304" pitchFamily="18" charset="0"/>
              <a:cs typeface="Times New Roman" panose="02020603050405020304" pitchFamily="18" charset="0"/>
            </a:endParaRPr>
          </a:p>
          <a:p>
            <a:pPr marL="342900" lvl="0" indent="-342900">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Doorontwikkeling Essentiële functies</a:t>
            </a:r>
          </a:p>
          <a:p>
            <a:pPr marL="342900" lvl="0" indent="-342900">
              <a:lnSpc>
                <a:spcPct val="120000"/>
              </a:lnSpc>
              <a:spcBef>
                <a:spcPts val="0"/>
              </a:spcBef>
              <a:buFont typeface="+mj-lt"/>
              <a:buAutoNum type="arabicPeriod"/>
            </a:pPr>
            <a:r>
              <a:rPr lang="nl-NL" sz="5600" dirty="0">
                <a:effectLst/>
                <a:ea typeface="Times New Roman" panose="02020603050405020304" pitchFamily="18" charset="0"/>
                <a:cs typeface="Times New Roman" panose="02020603050405020304" pitchFamily="18" charset="0"/>
              </a:rPr>
              <a:t>Gelderse Verbeteragenda: inkoop JR/JB, toekomsttuinen</a:t>
            </a:r>
          </a:p>
          <a:p>
            <a:pPr marL="342900" lvl="0" indent="-342900">
              <a:lnSpc>
                <a:spcPct val="120000"/>
              </a:lnSpc>
              <a:spcBef>
                <a:spcPts val="0"/>
              </a:spcBef>
              <a:spcAft>
                <a:spcPts val="600"/>
              </a:spcAft>
              <a:buFont typeface="+mj-lt"/>
              <a:buAutoNum type="arabicPeriod"/>
            </a:pPr>
            <a:r>
              <a:rPr lang="nl-NL" sz="5600" dirty="0">
                <a:effectLst/>
                <a:ea typeface="Times New Roman" panose="02020603050405020304" pitchFamily="18" charset="0"/>
                <a:cs typeface="Times New Roman" panose="02020603050405020304" pitchFamily="18" charset="0"/>
              </a:rPr>
              <a:t>Toegankelijkheid van voorzieningen (afbakening van de (boven)regionale voorzieningen t.o.v. landelijke toestroom van kwetsbare inwoners: GGZ, jeugdzorg, overgang 18-/18+)</a:t>
            </a:r>
          </a:p>
          <a:p>
            <a:pPr marL="0" indent="0">
              <a:lnSpc>
                <a:spcPct val="120000"/>
              </a:lnSpc>
              <a:spcBef>
                <a:spcPts val="0"/>
              </a:spcBef>
              <a:spcAft>
                <a:spcPts val="600"/>
              </a:spcAft>
              <a:buNone/>
            </a:pPr>
            <a:endParaRPr lang="nl-NL" sz="5600" dirty="0">
              <a:effectLst/>
              <a:ea typeface="Times New Roman" panose="02020603050405020304" pitchFamily="18" charset="0"/>
              <a:cs typeface="Times New Roman" panose="02020603050405020304" pitchFamily="18" charset="0"/>
            </a:endParaRPr>
          </a:p>
          <a:p>
            <a:pPr marL="0" indent="0">
              <a:lnSpc>
                <a:spcPct val="120000"/>
              </a:lnSpc>
              <a:spcBef>
                <a:spcPts val="0"/>
              </a:spcBef>
              <a:spcAft>
                <a:spcPts val="600"/>
              </a:spcAft>
              <a:buNone/>
            </a:pPr>
            <a:r>
              <a:rPr lang="nl-NL" sz="5600" dirty="0">
                <a:effectLst/>
                <a:ea typeface="Times New Roman" panose="02020603050405020304" pitchFamily="18" charset="0"/>
                <a:cs typeface="Times New Roman" panose="02020603050405020304" pitchFamily="18" charset="0"/>
              </a:rPr>
              <a:t>Rond deze opgaven zijn al samenwerkingen gestart op bovenregionaal niveau. </a:t>
            </a:r>
          </a:p>
          <a:p>
            <a:pPr marL="0" indent="0">
              <a:buNone/>
            </a:pPr>
            <a:endParaRPr lang="nl-NL" dirty="0"/>
          </a:p>
        </p:txBody>
      </p:sp>
      <p:sp>
        <p:nvSpPr>
          <p:cNvPr id="6" name="Afgeronde rechthoek 5">
            <a:extLst>
              <a:ext uri="{FF2B5EF4-FFF2-40B4-BE49-F238E27FC236}">
                <a16:creationId xmlns:a16="http://schemas.microsoft.com/office/drawing/2014/main" id="{D4EDAF61-7A17-9B49-947F-CB1B0BB0C5C9}"/>
              </a:ext>
            </a:extLst>
          </p:cNvPr>
          <p:cNvSpPr/>
          <p:nvPr/>
        </p:nvSpPr>
        <p:spPr>
          <a:xfrm>
            <a:off x="838199" y="1461869"/>
            <a:ext cx="10515602" cy="148975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15000"/>
              </a:lnSpc>
              <a:spcAft>
                <a:spcPts val="600"/>
              </a:spcAft>
              <a:buNone/>
            </a:pPr>
            <a:r>
              <a:rPr lang="nl-NL" sz="1800" b="1" dirty="0">
                <a:effectLst/>
                <a:latin typeface="Arial" panose="020B0604020202020204" pitchFamily="34" charset="0"/>
                <a:ea typeface="Times New Roman" panose="02020603050405020304" pitchFamily="18" charset="0"/>
                <a:cs typeface="Times New Roman" panose="02020603050405020304" pitchFamily="18" charset="0"/>
              </a:rPr>
              <a:t>Opgaven/thema’s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5000"/>
              </a:lnSpc>
              <a:spcAft>
                <a:spcPts val="600"/>
              </a:spcAft>
              <a:buNone/>
            </a:pPr>
            <a:r>
              <a:rPr lang="nl-NL" sz="1800" dirty="0">
                <a:effectLst/>
                <a:latin typeface="Arial" panose="020B0604020202020204" pitchFamily="34" charset="0"/>
                <a:ea typeface="Times New Roman" panose="02020603050405020304" pitchFamily="18" charset="0"/>
                <a:cs typeface="Times New Roman" panose="02020603050405020304" pitchFamily="18" charset="0"/>
              </a:rPr>
              <a:t>Gemeenten in de Zorgregio MIJ/OV zien verschillende opgaven waar we met o.a. zorgaanbieders, onderwijs, welzijnspartijen. duurzaam aan willen werken.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2827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E8A001-9D05-EE49-A4B7-CE1DCA7BA0D7}"/>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600" kern="1200" dirty="0" err="1">
                <a:solidFill>
                  <a:schemeClr val="tx1"/>
                </a:solidFill>
                <a:latin typeface="+mj-lt"/>
                <a:ea typeface="+mj-ea"/>
                <a:cs typeface="+mj-cs"/>
              </a:rPr>
              <a:t>Suggesties</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en</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vragen</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digitale</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deelnemers</a:t>
            </a:r>
            <a:r>
              <a:rPr lang="en-US" sz="4600" kern="1200" dirty="0">
                <a:solidFill>
                  <a:schemeClr val="tx1"/>
                </a:solidFill>
                <a:latin typeface="+mj-lt"/>
                <a:ea typeface="+mj-ea"/>
                <a:cs typeface="+mj-cs"/>
              </a:rPr>
              <a:t> </a:t>
            </a:r>
          </a:p>
        </p:txBody>
      </p:sp>
      <p:sp>
        <p:nvSpPr>
          <p:cNvPr id="28"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FC4EA73E-A228-4E4F-92ED-C220965AA506}"/>
              </a:ext>
            </a:extLst>
          </p:cNvPr>
          <p:cNvSpPr>
            <a:spLocks noGrp="1"/>
          </p:cNvSpPr>
          <p:nvPr>
            <p:ph sz="half" idx="2"/>
          </p:nvPr>
        </p:nvSpPr>
        <p:spPr>
          <a:xfrm>
            <a:off x="638881" y="2084546"/>
            <a:ext cx="10714919" cy="4351338"/>
          </a:xfrm>
        </p:spPr>
        <p:txBody>
          <a:bodyPr>
            <a:noAutofit/>
          </a:bodyPr>
          <a:lstStyle/>
          <a:p>
            <a:endParaRPr lang="nl-NL" sz="1800" dirty="0"/>
          </a:p>
        </p:txBody>
      </p:sp>
    </p:spTree>
    <p:extLst>
      <p:ext uri="{BB962C8B-B14F-4D97-AF65-F5344CB8AC3E}">
        <p14:creationId xmlns:p14="http://schemas.microsoft.com/office/powerpoint/2010/main" val="2896039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78DC3FBD-351D-5246-884C-78834E07A0EF}"/>
              </a:ext>
            </a:extLst>
          </p:cNvPr>
          <p:cNvSpPr txBox="1"/>
          <p:nvPr/>
        </p:nvSpPr>
        <p:spPr>
          <a:xfrm>
            <a:off x="7085532" y="640080"/>
            <a:ext cx="4196932"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Vervolgproces inschrijving </a:t>
            </a:r>
          </a:p>
        </p:txBody>
      </p:sp>
      <p:pic>
        <p:nvPicPr>
          <p:cNvPr id="4" name="Picture 3" descr="Pen bovenop een handtekeninglijn">
            <a:extLst>
              <a:ext uri="{FF2B5EF4-FFF2-40B4-BE49-F238E27FC236}">
                <a16:creationId xmlns:a16="http://schemas.microsoft.com/office/drawing/2014/main" id="{100D60CE-D8ED-5C58-B231-CFC79AAD814F}"/>
              </a:ext>
            </a:extLst>
          </p:cNvPr>
          <p:cNvPicPr>
            <a:picLocks noChangeAspect="1"/>
          </p:cNvPicPr>
          <p:nvPr/>
        </p:nvPicPr>
        <p:blipFill>
          <a:blip r:embed="rId2"/>
          <a:srcRect r="18282" b="3"/>
          <a:stretch>
            <a:fillRect/>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33"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53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29A3F678-01D2-1348-BD99-12BD87BBF69E}"/>
              </a:ext>
            </a:extLst>
          </p:cNvPr>
          <p:cNvSpPr txBox="1"/>
          <p:nvPr/>
        </p:nvSpPr>
        <p:spPr>
          <a:xfrm>
            <a:off x="7085532" y="640080"/>
            <a:ext cx="4196932"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Vervolgproces dialoogsessies</a:t>
            </a:r>
          </a:p>
        </p:txBody>
      </p:sp>
      <p:pic>
        <p:nvPicPr>
          <p:cNvPr id="4" name="Afbeelding 3" descr="Personen die vergaderen in een vergaderruimte">
            <a:extLst>
              <a:ext uri="{FF2B5EF4-FFF2-40B4-BE49-F238E27FC236}">
                <a16:creationId xmlns:a16="http://schemas.microsoft.com/office/drawing/2014/main" id="{28AA263F-99E0-0745-81A1-6E572F893A74}"/>
              </a:ext>
            </a:extLst>
          </p:cNvPr>
          <p:cNvPicPr>
            <a:picLocks noChangeAspect="1"/>
          </p:cNvPicPr>
          <p:nvPr/>
        </p:nvPicPr>
        <p:blipFill>
          <a:blip r:embed="rId2">
            <a:extLst>
              <a:ext uri="{28A0092B-C50C-407E-A947-70E740481C1C}">
                <a14:useLocalDpi xmlns:a14="http://schemas.microsoft.com/office/drawing/2010/main" val="0"/>
              </a:ext>
            </a:extLst>
          </a:blip>
          <a:srcRect l="12082" r="6201" b="3"/>
          <a:stretch>
            <a:fillRect/>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1"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016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26105848-7172-BC4F-9E66-2E698C4B55DF}"/>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3200" dirty="0" err="1"/>
              <a:t>Rondvraag</a:t>
            </a:r>
            <a:r>
              <a:rPr lang="en-US" sz="3200" dirty="0"/>
              <a:t> </a:t>
            </a:r>
            <a:r>
              <a:rPr lang="en-US" sz="3200" dirty="0" err="1"/>
              <a:t>en</a:t>
            </a:r>
            <a:r>
              <a:rPr lang="en-US" sz="3200" dirty="0"/>
              <a:t> </a:t>
            </a:r>
            <a:r>
              <a:rPr lang="en-US" sz="3200" dirty="0" err="1"/>
              <a:t>sluiting</a:t>
            </a:r>
            <a:endParaRPr lang="en-US" sz="3200" dirty="0"/>
          </a:p>
        </p:txBody>
      </p:sp>
      <p:pic>
        <p:nvPicPr>
          <p:cNvPr id="4" name="Picture 3" descr="Tas en agenda">
            <a:extLst>
              <a:ext uri="{FF2B5EF4-FFF2-40B4-BE49-F238E27FC236}">
                <a16:creationId xmlns:a16="http://schemas.microsoft.com/office/drawing/2014/main" id="{F885C677-13F4-456E-FCBD-7BB93BD34355}"/>
              </a:ext>
            </a:extLst>
          </p:cNvPr>
          <p:cNvPicPr>
            <a:picLocks noChangeAspect="1"/>
          </p:cNvPicPr>
          <p:nvPr/>
        </p:nvPicPr>
        <p:blipFill>
          <a:blip r:embed="rId2"/>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8617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30FD27-9267-D042-9F11-CE24244FA72B}"/>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Programma</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kstvak 2">
            <a:extLst>
              <a:ext uri="{FF2B5EF4-FFF2-40B4-BE49-F238E27FC236}">
                <a16:creationId xmlns:a16="http://schemas.microsoft.com/office/drawing/2014/main" id="{B83ACB15-2E20-035D-EFE7-E971E5EC7987}"/>
              </a:ext>
            </a:extLst>
          </p:cNvPr>
          <p:cNvGraphicFramePr/>
          <p:nvPr>
            <p:extLst>
              <p:ext uri="{D42A27DB-BD31-4B8C-83A1-F6EECF244321}">
                <p14:modId xmlns:p14="http://schemas.microsoft.com/office/powerpoint/2010/main" val="3972788330"/>
              </p:ext>
            </p:extLst>
          </p:nvPr>
        </p:nvGraphicFramePr>
        <p:xfrm>
          <a:off x="4540861" y="640822"/>
          <a:ext cx="7507471"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4293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435ADE1-1E94-9B40-9D09-1A80258E0341}"/>
              </a:ext>
            </a:extLst>
          </p:cNvPr>
          <p:cNvSpPr>
            <a:spLocks noGrp="1"/>
          </p:cNvSpPr>
          <p:nvPr>
            <p:ph type="title"/>
          </p:nvPr>
        </p:nvSpPr>
        <p:spPr>
          <a:xfrm>
            <a:off x="1171074" y="1396686"/>
            <a:ext cx="3240506" cy="4064628"/>
          </a:xfrm>
        </p:spPr>
        <p:txBody>
          <a:bodyPr>
            <a:normAutofit/>
          </a:bodyPr>
          <a:lstStyle/>
          <a:p>
            <a:r>
              <a:rPr lang="nl-NL" sz="4100">
                <a:solidFill>
                  <a:srgbClr val="FFFFFF"/>
                </a:solidFill>
              </a:rPr>
              <a:t>Mededelingen</a:t>
            </a:r>
          </a:p>
        </p:txBody>
      </p:sp>
      <p:sp>
        <p:nvSpPr>
          <p:cNvPr id="19" name="Arc 1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0270679D-9CFB-984C-BFF7-8D45611D4BD1}"/>
              </a:ext>
            </a:extLst>
          </p:cNvPr>
          <p:cNvSpPr>
            <a:spLocks noGrp="1"/>
          </p:cNvSpPr>
          <p:nvPr>
            <p:ph idx="1"/>
          </p:nvPr>
        </p:nvSpPr>
        <p:spPr>
          <a:xfrm>
            <a:off x="5595268" y="1946163"/>
            <a:ext cx="5871802" cy="3935281"/>
          </a:xfrm>
        </p:spPr>
        <p:txBody>
          <a:bodyPr>
            <a:normAutofit/>
          </a:bodyPr>
          <a:lstStyle/>
          <a:p>
            <a:r>
              <a:rPr lang="nl-NL" dirty="0"/>
              <a:t>Nagestuurde bijlagen:</a:t>
            </a:r>
          </a:p>
          <a:p>
            <a:pPr marL="0" indent="0">
              <a:buNone/>
            </a:pPr>
            <a:endParaRPr lang="nl-NL" dirty="0"/>
          </a:p>
          <a:p>
            <a:pPr lvl="1"/>
            <a:r>
              <a:rPr lang="nl-NL" dirty="0"/>
              <a:t>Nota van Inlichtingen vragenronde 1</a:t>
            </a:r>
          </a:p>
          <a:p>
            <a:pPr lvl="1"/>
            <a:r>
              <a:rPr lang="nl-NL" dirty="0"/>
              <a:t>Nota van Inlichtingen vragenronde 2</a:t>
            </a:r>
          </a:p>
          <a:p>
            <a:pPr lvl="1"/>
            <a:r>
              <a:rPr lang="nl-NL" dirty="0"/>
              <a:t>Nota van Inlichtingen marktconsultatie functie-mix en cao-mix</a:t>
            </a:r>
          </a:p>
          <a:p>
            <a:pPr lvl="1"/>
            <a:r>
              <a:rPr lang="nl-NL" dirty="0"/>
              <a:t>Bijlage bij Innovatie-agenda – strategische opgaven</a:t>
            </a:r>
          </a:p>
        </p:txBody>
      </p:sp>
    </p:spTree>
    <p:extLst>
      <p:ext uri="{BB962C8B-B14F-4D97-AF65-F5344CB8AC3E}">
        <p14:creationId xmlns:p14="http://schemas.microsoft.com/office/powerpoint/2010/main" val="1004857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9A1064-1285-E240-BC26-FB3F92B40587}"/>
              </a:ext>
            </a:extLst>
          </p:cNvPr>
          <p:cNvSpPr>
            <a:spLocks noGrp="1"/>
          </p:cNvSpPr>
          <p:nvPr>
            <p:ph type="title"/>
          </p:nvPr>
        </p:nvSpPr>
        <p:spPr>
          <a:xfrm>
            <a:off x="838200" y="365125"/>
            <a:ext cx="10515600" cy="1325563"/>
          </a:xfrm>
        </p:spPr>
        <p:txBody>
          <a:bodyPr vert="horz" lIns="91440" tIns="45720" rIns="91440" bIns="45720" rtlCol="0" anchor="ctr">
            <a:normAutofit/>
          </a:bodyPr>
          <a:lstStyle/>
          <a:p>
            <a:br>
              <a:rPr lang="en-US" sz="2600" kern="1200" dirty="0">
                <a:solidFill>
                  <a:schemeClr val="tx1"/>
                </a:solidFill>
                <a:latin typeface="+mj-lt"/>
                <a:ea typeface="+mj-ea"/>
                <a:cs typeface="+mj-cs"/>
              </a:rPr>
            </a:br>
            <a:br>
              <a:rPr lang="en-US" sz="2600" kern="1200" dirty="0">
                <a:solidFill>
                  <a:schemeClr val="tx1"/>
                </a:solidFill>
                <a:latin typeface="+mj-lt"/>
                <a:ea typeface="+mj-ea"/>
                <a:cs typeface="+mj-cs"/>
              </a:rPr>
            </a:br>
            <a:endParaRPr lang="en-US" sz="2600" kern="1200" dirty="0">
              <a:solidFill>
                <a:schemeClr val="tx1"/>
              </a:solidFill>
              <a:latin typeface="+mj-lt"/>
              <a:ea typeface="+mj-ea"/>
              <a:cs typeface="+mj-cs"/>
            </a:endParaRP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83EADBDC-F61C-9E4A-8982-E964FAA013C8}"/>
              </a:ext>
            </a:extLst>
          </p:cNvPr>
          <p:cNvSpPr>
            <a:spLocks noGrp="1"/>
          </p:cNvSpPr>
          <p:nvPr>
            <p:ph sz="half" idx="2"/>
          </p:nvPr>
        </p:nvSpPr>
        <p:spPr>
          <a:xfrm>
            <a:off x="838200" y="1929384"/>
            <a:ext cx="10515600" cy="4251960"/>
          </a:xfrm>
        </p:spPr>
        <p:txBody>
          <a:bodyPr vert="horz" lIns="91440" tIns="45720" rIns="91440" bIns="45720" rtlCol="0" anchor="t">
            <a:normAutofit/>
          </a:bodyPr>
          <a:lstStyle/>
          <a:p>
            <a:pPr marL="0" indent="0">
              <a:buNone/>
            </a:pPr>
            <a:r>
              <a:rPr lang="nl-NL" sz="1600" b="1" i="1" dirty="0">
                <a:effectLst/>
                <a:latin typeface="Helvetica" pitchFamily="2" charset="0"/>
              </a:rPr>
              <a:t>Actie 1: 	Drie bespreekpunten</a:t>
            </a:r>
            <a:endParaRPr lang="nl-NL" sz="1600" b="1" dirty="0">
              <a:effectLst/>
              <a:latin typeface="Helvetica" pitchFamily="2" charset="0"/>
            </a:endParaRPr>
          </a:p>
          <a:p>
            <a:pPr marL="941388" indent="314325"/>
            <a:r>
              <a:rPr lang="nl-NL" sz="1600" i="1" dirty="0">
                <a:effectLst/>
                <a:latin typeface="Helvetica" pitchFamily="2" charset="0"/>
              </a:rPr>
              <a:t>No-show voor de individuele begeleiding heroverwegen</a:t>
            </a:r>
            <a:endParaRPr lang="nl-NL" sz="1600" dirty="0">
              <a:effectLst/>
              <a:latin typeface="Helvetica" pitchFamily="2" charset="0"/>
            </a:endParaRPr>
          </a:p>
          <a:p>
            <a:pPr marL="941388" indent="314325"/>
            <a:r>
              <a:rPr lang="nl-NL" sz="1600" i="1" dirty="0">
                <a:effectLst/>
                <a:latin typeface="Helvetica" pitchFamily="2" charset="0"/>
              </a:rPr>
              <a:t>No-show bij individuele behandeling binnen SGGZ is volledig declarabel?</a:t>
            </a:r>
            <a:endParaRPr lang="nl-NL" sz="1600" dirty="0">
              <a:effectLst/>
              <a:latin typeface="Helvetica" pitchFamily="2" charset="0"/>
            </a:endParaRPr>
          </a:p>
          <a:p>
            <a:pPr marL="941388" indent="314325"/>
            <a:r>
              <a:rPr lang="nl-NL" sz="1600" i="1" dirty="0">
                <a:effectLst/>
                <a:latin typeface="Helvetica" pitchFamily="2" charset="0"/>
              </a:rPr>
              <a:t>Is er rekening is gehouden met CAO-ontwikkelingen bij het vaststellen van de</a:t>
            </a:r>
            <a:r>
              <a:rPr lang="nl-NL" sz="1600" dirty="0">
                <a:latin typeface="Helvetica" pitchFamily="2" charset="0"/>
              </a:rPr>
              <a:t> </a:t>
            </a:r>
            <a:r>
              <a:rPr lang="nl-NL" sz="1600" i="1" dirty="0">
                <a:effectLst/>
                <a:latin typeface="Helvetica" pitchFamily="2" charset="0"/>
              </a:rPr>
              <a:t>tarieven 2026.</a:t>
            </a:r>
          </a:p>
          <a:p>
            <a:pPr marL="941388" indent="314325"/>
            <a:r>
              <a:rPr lang="nl-NL" sz="1600" i="1" dirty="0">
                <a:solidFill>
                  <a:srgbClr val="FF0000"/>
                </a:solidFill>
                <a:effectLst/>
                <a:latin typeface="Helvetica" pitchFamily="2" charset="0"/>
              </a:rPr>
              <a:t>Zoals in de dialoog meermaals is benoemd is het verschillend blijven behandelen van ‘behandeling door J&amp;O’ en ‘behandeling door GGZ’ niet correct en op aannames gestoeld die niet kloppen.</a:t>
            </a:r>
            <a:endParaRPr lang="nl-NL" sz="1600" dirty="0">
              <a:solidFill>
                <a:srgbClr val="FF0000"/>
              </a:solidFill>
              <a:effectLst/>
              <a:latin typeface="Helvetica" pitchFamily="2" charset="0"/>
            </a:endParaRPr>
          </a:p>
          <a:p>
            <a:pPr marL="0" indent="0">
              <a:buNone/>
            </a:pPr>
            <a:r>
              <a:rPr lang="nl-NL" sz="1600" b="1" i="1" dirty="0">
                <a:effectLst/>
                <a:latin typeface="Helvetica" pitchFamily="2" charset="0"/>
              </a:rPr>
              <a:t>Actie 2: 	Tekstuele aanpassingen SGGZ in productenboek agenderen bij derde</a:t>
            </a:r>
            <a:r>
              <a:rPr lang="nl-NL" sz="1600" b="1" dirty="0">
                <a:latin typeface="Helvetica" pitchFamily="2" charset="0"/>
              </a:rPr>
              <a:t> </a:t>
            </a:r>
            <a:r>
              <a:rPr lang="nl-NL" sz="1600" b="1" i="1" dirty="0">
                <a:effectLst/>
                <a:latin typeface="Helvetica" pitchFamily="2" charset="0"/>
              </a:rPr>
              <a:t>dialoogsessie.</a:t>
            </a:r>
            <a:endParaRPr lang="nl-NL" sz="1600" b="1" dirty="0">
              <a:effectLst/>
              <a:latin typeface="Helvetica" pitchFamily="2" charset="0"/>
            </a:endParaRPr>
          </a:p>
          <a:p>
            <a:pPr marL="0" indent="0">
              <a:buNone/>
            </a:pPr>
            <a:endParaRPr lang="nl-NL" sz="1600" i="1" dirty="0">
              <a:effectLst/>
              <a:latin typeface="Helvetica" pitchFamily="2" charset="0"/>
            </a:endParaRPr>
          </a:p>
          <a:p>
            <a:pPr marL="0" indent="0">
              <a:buNone/>
            </a:pPr>
            <a:r>
              <a:rPr lang="nl-NL" sz="1600" b="1" i="1" dirty="0">
                <a:effectLst/>
                <a:latin typeface="Helvetica" pitchFamily="2" charset="0"/>
              </a:rPr>
              <a:t>Actie 3: 	Tijdens de derde dialoog komen we terug op de component medische</a:t>
            </a:r>
            <a:r>
              <a:rPr lang="nl-NL" sz="1600" b="1" dirty="0">
                <a:latin typeface="Helvetica" pitchFamily="2" charset="0"/>
              </a:rPr>
              <a:t> </a:t>
            </a:r>
            <a:r>
              <a:rPr lang="nl-NL" sz="1600" b="1" i="1" dirty="0">
                <a:effectLst/>
                <a:latin typeface="Helvetica" pitchFamily="2" charset="0"/>
              </a:rPr>
              <a:t>specialist bij 	medicatiecontrole</a:t>
            </a:r>
            <a:endParaRPr lang="nl-NL" sz="1600" b="1" dirty="0">
              <a:latin typeface="Helvetica" pitchFamily="2" charset="0"/>
            </a:endParaRPr>
          </a:p>
          <a:p>
            <a:pPr marL="0" indent="0">
              <a:buNone/>
            </a:pPr>
            <a:endParaRPr lang="nl-NL" sz="1600" b="1" i="1" dirty="0">
              <a:effectLst/>
              <a:latin typeface="Helvetica" pitchFamily="2" charset="0"/>
            </a:endParaRPr>
          </a:p>
          <a:p>
            <a:pPr marL="0" indent="0">
              <a:buNone/>
            </a:pPr>
            <a:r>
              <a:rPr lang="nl-NL" sz="1600" b="1" i="1" dirty="0">
                <a:effectLst/>
                <a:latin typeface="Helvetica" pitchFamily="2" charset="0"/>
              </a:rPr>
              <a:t>Actie 4: 	Definitieve prioritering innovatie-agenda agenderen voor de derde</a:t>
            </a:r>
            <a:r>
              <a:rPr lang="nl-NL" sz="1600" b="1" dirty="0">
                <a:latin typeface="Helvetica" pitchFamily="2" charset="0"/>
              </a:rPr>
              <a:t> </a:t>
            </a:r>
            <a:r>
              <a:rPr lang="nl-NL" sz="1600" b="1" i="1" dirty="0">
                <a:effectLst/>
                <a:latin typeface="Helvetica" pitchFamily="2" charset="0"/>
              </a:rPr>
              <a:t>dialoogsessie.</a:t>
            </a:r>
            <a:endParaRPr lang="nl-NL" sz="1600" b="1" dirty="0">
              <a:effectLst/>
              <a:latin typeface="Helvetica" pitchFamily="2" charset="0"/>
            </a:endParaRPr>
          </a:p>
          <a:p>
            <a:pPr marL="0" indent="0">
              <a:buNone/>
              <a:tabLst>
                <a:tab pos="457200" algn="l"/>
              </a:tabLst>
            </a:pPr>
            <a:endParaRPr lang="en-US" sz="2200" dirty="0"/>
          </a:p>
        </p:txBody>
      </p:sp>
      <p:sp>
        <p:nvSpPr>
          <p:cNvPr id="3" name="Tekstvak 2">
            <a:extLst>
              <a:ext uri="{FF2B5EF4-FFF2-40B4-BE49-F238E27FC236}">
                <a16:creationId xmlns:a16="http://schemas.microsoft.com/office/drawing/2014/main" id="{2FE65DDD-789B-A34B-BBAD-930EB40393A2}"/>
              </a:ext>
            </a:extLst>
          </p:cNvPr>
          <p:cNvSpPr txBox="1"/>
          <p:nvPr/>
        </p:nvSpPr>
        <p:spPr>
          <a:xfrm>
            <a:off x="2372498" y="514064"/>
            <a:ext cx="6771149" cy="738664"/>
          </a:xfrm>
          <a:prstGeom prst="rect">
            <a:avLst/>
          </a:prstGeom>
          <a:noFill/>
        </p:spPr>
        <p:txBody>
          <a:bodyPr wrap="none" rtlCol="0">
            <a:spAutoFit/>
          </a:bodyPr>
          <a:lstStyle/>
          <a:p>
            <a:r>
              <a:rPr lang="nl-NL" sz="4200" dirty="0"/>
              <a:t>Afspraken uit dialoogsessie 2 </a:t>
            </a:r>
          </a:p>
        </p:txBody>
      </p:sp>
    </p:spTree>
    <p:extLst>
      <p:ext uri="{BB962C8B-B14F-4D97-AF65-F5344CB8AC3E}">
        <p14:creationId xmlns:p14="http://schemas.microsoft.com/office/powerpoint/2010/main" val="1428475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9A1064-1285-E240-BC26-FB3F92B40587}"/>
              </a:ext>
            </a:extLst>
          </p:cNvPr>
          <p:cNvSpPr>
            <a:spLocks noGrp="1"/>
          </p:cNvSpPr>
          <p:nvPr>
            <p:ph type="title"/>
          </p:nvPr>
        </p:nvSpPr>
        <p:spPr>
          <a:xfrm>
            <a:off x="838200" y="365125"/>
            <a:ext cx="10515600" cy="1325563"/>
          </a:xfrm>
        </p:spPr>
        <p:txBody>
          <a:bodyPr vert="horz" lIns="91440" tIns="45720" rIns="91440" bIns="45720" rtlCol="0" anchor="ctr">
            <a:normAutofit/>
          </a:bodyPr>
          <a:lstStyle/>
          <a:p>
            <a:br>
              <a:rPr lang="en-US" sz="2600" kern="1200" dirty="0">
                <a:solidFill>
                  <a:schemeClr val="tx1"/>
                </a:solidFill>
                <a:latin typeface="+mj-lt"/>
                <a:ea typeface="+mj-ea"/>
                <a:cs typeface="+mj-cs"/>
              </a:rPr>
            </a:br>
            <a:br>
              <a:rPr lang="en-US" sz="2600" kern="1200" dirty="0">
                <a:solidFill>
                  <a:schemeClr val="tx1"/>
                </a:solidFill>
                <a:latin typeface="+mj-lt"/>
                <a:ea typeface="+mj-ea"/>
                <a:cs typeface="+mj-cs"/>
              </a:rPr>
            </a:br>
            <a:endParaRPr lang="en-US" sz="2600" kern="1200" dirty="0">
              <a:solidFill>
                <a:schemeClr val="tx1"/>
              </a:solidFill>
              <a:latin typeface="+mj-lt"/>
              <a:ea typeface="+mj-ea"/>
              <a:cs typeface="+mj-cs"/>
            </a:endParaRP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a:extLst>
              <a:ext uri="{FF2B5EF4-FFF2-40B4-BE49-F238E27FC236}">
                <a16:creationId xmlns:a16="http://schemas.microsoft.com/office/drawing/2014/main" id="{83EADBDC-F61C-9E4A-8982-E964FAA013C8}"/>
              </a:ext>
            </a:extLst>
          </p:cNvPr>
          <p:cNvSpPr>
            <a:spLocks noGrp="1"/>
          </p:cNvSpPr>
          <p:nvPr>
            <p:ph sz="half" idx="2"/>
          </p:nvPr>
        </p:nvSpPr>
        <p:spPr>
          <a:xfrm>
            <a:off x="838200" y="2023085"/>
            <a:ext cx="10684764" cy="4251960"/>
          </a:xfrm>
        </p:spPr>
        <p:txBody>
          <a:bodyPr vert="horz" lIns="91440" tIns="45720" rIns="91440" bIns="45720" rtlCol="0" anchor="t">
            <a:normAutofit/>
          </a:bodyPr>
          <a:lstStyle/>
          <a:p>
            <a:pPr algn="l"/>
            <a:r>
              <a:rPr lang="en-US" sz="1800" b="0" i="0" u="none" strike="noStrike" dirty="0">
                <a:solidFill>
                  <a:srgbClr val="000000"/>
                </a:solidFill>
                <a:effectLst/>
                <a:latin typeface="Arial" panose="020B0604020202020204" pitchFamily="34" charset="0"/>
              </a:rPr>
              <a:t>No-show is </a:t>
            </a:r>
            <a:r>
              <a:rPr lang="en-US" sz="1800" b="1" i="0" u="none" strike="noStrike" dirty="0">
                <a:solidFill>
                  <a:srgbClr val="000000"/>
                </a:solidFill>
                <a:effectLst/>
                <a:latin typeface="Arial" panose="020B0604020202020204" pitchFamily="34" charset="0"/>
              </a:rPr>
              <a:t>nooit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declarabel</a:t>
            </a:r>
            <a:r>
              <a:rPr lang="en-US" sz="1800" b="0" i="0" u="none" strike="noStrike" dirty="0">
                <a:solidFill>
                  <a:srgbClr val="000000"/>
                </a:solidFill>
                <a:effectLst/>
                <a:latin typeface="Arial" panose="020B0604020202020204" pitchFamily="34" charset="0"/>
              </a:rPr>
              <a:t>. Wat </a:t>
            </a:r>
            <a:r>
              <a:rPr lang="en-US" sz="1800" b="0" i="0" u="none" strike="noStrike" dirty="0" err="1">
                <a:solidFill>
                  <a:srgbClr val="000000"/>
                </a:solidFill>
                <a:effectLst/>
                <a:latin typeface="Arial" panose="020B0604020202020204" pitchFamily="34" charset="0"/>
              </a:rPr>
              <a:t>wel</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declarabel</a:t>
            </a:r>
            <a:r>
              <a:rPr lang="en-US" sz="1800" b="0" i="0" u="none" strike="noStrike" dirty="0">
                <a:solidFill>
                  <a:srgbClr val="000000"/>
                </a:solidFill>
                <a:effectLst/>
                <a:latin typeface="Arial" panose="020B0604020202020204" pitchFamily="34" charset="0"/>
              </a:rPr>
              <a:t> is, is de </a:t>
            </a:r>
            <a:r>
              <a:rPr lang="en-US" sz="1800" b="1" i="0" u="none" strike="noStrike" dirty="0">
                <a:solidFill>
                  <a:srgbClr val="000000"/>
                </a:solidFill>
                <a:effectLst/>
                <a:latin typeface="Arial" panose="020B0604020202020204" pitchFamily="34" charset="0"/>
              </a:rPr>
              <a:t>direct </a:t>
            </a:r>
            <a:r>
              <a:rPr lang="en-US" sz="1800" b="1" i="0" u="none" strike="noStrike" dirty="0" err="1">
                <a:solidFill>
                  <a:srgbClr val="000000"/>
                </a:solidFill>
                <a:effectLst/>
                <a:latin typeface="Arial" panose="020B0604020202020204" pitchFamily="34" charset="0"/>
              </a:rPr>
              <a:t>cliëntgebonden</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tijd</a:t>
            </a:r>
            <a:r>
              <a:rPr lang="en-US" sz="1800" b="1"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welke</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hoort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bij</a:t>
            </a:r>
            <a:r>
              <a:rPr lang="en-US" sz="1800" b="0" i="0" u="none" strike="noStrike" dirty="0">
                <a:solidFill>
                  <a:srgbClr val="000000"/>
                </a:solidFill>
                <a:effectLst/>
                <a:latin typeface="Arial" panose="020B0604020202020204" pitchFamily="34" charset="0"/>
              </a:rPr>
              <a:t> de no-show. </a:t>
            </a:r>
          </a:p>
          <a:p>
            <a:pPr algn="l"/>
            <a:r>
              <a:rPr lang="en-US" sz="1800" b="0" i="0" u="none" strike="noStrike" dirty="0" err="1">
                <a:solidFill>
                  <a:srgbClr val="000000"/>
                </a:solidFill>
                <a:effectLst/>
                <a:latin typeface="Arial" panose="020B0604020202020204" pitchFamily="34" charset="0"/>
              </a:rPr>
              <a:t>Specifiek</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voor</a:t>
            </a:r>
            <a:r>
              <a:rPr lang="en-US" sz="1800" b="0" i="0" u="none" strike="noStrike" dirty="0">
                <a:solidFill>
                  <a:srgbClr val="000000"/>
                </a:solidFill>
                <a:effectLst/>
                <a:latin typeface="Arial" panose="020B0604020202020204" pitchFamily="34" charset="0"/>
              </a:rPr>
              <a:t> de </a:t>
            </a:r>
            <a:r>
              <a:rPr lang="en-US" sz="1800" b="1" i="0" u="none" strike="noStrike" dirty="0" err="1">
                <a:solidFill>
                  <a:srgbClr val="000000"/>
                </a:solidFill>
                <a:effectLst/>
                <a:latin typeface="Arial" panose="020B0604020202020204" pitchFamily="34" charset="0"/>
              </a:rPr>
              <a:t>behandelproducten</a:t>
            </a:r>
            <a:r>
              <a:rPr lang="en-US" sz="1800" b="1"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geldt</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dat</a:t>
            </a:r>
            <a:r>
              <a:rPr lang="en-US" sz="1800" i="0" u="none" strike="noStrike" dirty="0">
                <a:solidFill>
                  <a:srgbClr val="000000"/>
                </a:solidFill>
                <a:effectLst/>
                <a:latin typeface="Arial" panose="020B0604020202020204" pitchFamily="34" charset="0"/>
              </a:rPr>
              <a:t> </a:t>
            </a:r>
            <a:r>
              <a:rPr lang="en-US" sz="1800" i="0" u="none" strike="noStrike" dirty="0" err="1">
                <a:solidFill>
                  <a:srgbClr val="000000"/>
                </a:solidFill>
                <a:effectLst/>
                <a:latin typeface="Arial" panose="020B0604020202020204" pitchFamily="34" charset="0"/>
              </a:rPr>
              <a:t>ook</a:t>
            </a:r>
            <a:r>
              <a:rPr lang="en-US" sz="1800" i="0" u="none" strike="noStrike" dirty="0">
                <a:solidFill>
                  <a:srgbClr val="000000"/>
                </a:solidFill>
                <a:effectLst/>
                <a:latin typeface="Arial" panose="020B0604020202020204" pitchFamily="34" charset="0"/>
              </a:rPr>
              <a:t> de </a:t>
            </a:r>
            <a:r>
              <a:rPr lang="en-US" sz="1800" b="1" i="0" u="none" strike="noStrike" dirty="0">
                <a:solidFill>
                  <a:srgbClr val="000000"/>
                </a:solidFill>
                <a:effectLst/>
                <a:latin typeface="Arial" panose="020B0604020202020204" pitchFamily="34" charset="0"/>
              </a:rPr>
              <a:t>indirect </a:t>
            </a:r>
            <a:r>
              <a:rPr lang="en-US" sz="1800" b="1" i="0" u="none" strike="noStrike" dirty="0" err="1">
                <a:solidFill>
                  <a:srgbClr val="000000"/>
                </a:solidFill>
                <a:effectLst/>
                <a:latin typeface="Arial" panose="020B0604020202020204" pitchFamily="34" charset="0"/>
              </a:rPr>
              <a:t>cliëntgebonden</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tijd</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declarabel</a:t>
            </a:r>
            <a:r>
              <a:rPr lang="en-US" sz="1800" b="1" i="0" u="none" strike="noStrike" dirty="0">
                <a:solidFill>
                  <a:srgbClr val="000000"/>
                </a:solidFill>
                <a:effectLst/>
                <a:latin typeface="Arial" panose="020B0604020202020204" pitchFamily="34" charset="0"/>
              </a:rPr>
              <a:t> is</a:t>
            </a:r>
            <a:r>
              <a:rPr lang="en-US" sz="1800" b="0" i="0" u="none" strike="noStrike" dirty="0">
                <a:solidFill>
                  <a:srgbClr val="000000"/>
                </a:solidFill>
                <a:effectLst/>
                <a:latin typeface="Arial" panose="020B0604020202020204" pitchFamily="34" charset="0"/>
              </a:rPr>
              <a:t>. </a:t>
            </a:r>
          </a:p>
          <a:p>
            <a:pPr marL="182563" indent="39688" algn="l">
              <a:spcBef>
                <a:spcPts val="400"/>
              </a:spcBef>
              <a:buNone/>
            </a:pPr>
            <a:r>
              <a:rPr lang="en-US" sz="1800" b="0" i="0" u="none" strike="noStrike" dirty="0" err="1">
                <a:solidFill>
                  <a:srgbClr val="000000"/>
                </a:solidFill>
                <a:effectLst/>
                <a:latin typeface="Arial" panose="020B0604020202020204" pitchFamily="34" charset="0"/>
              </a:rPr>
              <a:t>Dit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betreft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dus</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onder</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andere</a:t>
            </a:r>
            <a:r>
              <a:rPr lang="en-US" sz="1800" b="0" i="0" u="none" strike="noStrike" dirty="0">
                <a:solidFill>
                  <a:srgbClr val="000000"/>
                </a:solidFill>
                <a:effectLst/>
                <a:latin typeface="Arial" panose="020B0604020202020204" pitchFamily="34" charset="0"/>
              </a:rPr>
              <a:t> de </a:t>
            </a:r>
            <a:r>
              <a:rPr lang="en-US" sz="1800" b="0" i="0" u="none" strike="noStrike" dirty="0" err="1">
                <a:solidFill>
                  <a:srgbClr val="000000"/>
                </a:solidFill>
                <a:effectLst/>
                <a:latin typeface="Arial" panose="020B0604020202020204" pitchFamily="34" charset="0"/>
              </a:rPr>
              <a:t>reistijd</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en</a:t>
            </a:r>
            <a:r>
              <a:rPr lang="en-US" sz="1800" b="0" i="0" u="none" strike="noStrike" dirty="0">
                <a:solidFill>
                  <a:srgbClr val="000000"/>
                </a:solidFill>
                <a:effectLst/>
                <a:latin typeface="Arial" panose="020B0604020202020204" pitchFamily="34" charset="0"/>
              </a:rPr>
              <a:t> de </a:t>
            </a:r>
            <a:r>
              <a:rPr lang="en-US" sz="1800" b="0" i="0" u="none" strike="noStrike" dirty="0" err="1">
                <a:solidFill>
                  <a:srgbClr val="000000"/>
                </a:solidFill>
                <a:effectLst/>
                <a:latin typeface="Arial" panose="020B0604020202020204" pitchFamily="34" charset="0"/>
              </a:rPr>
              <a:t>verslaglegging</a:t>
            </a:r>
            <a:r>
              <a:rPr lang="en-US" sz="1800" b="0" i="0" u="none" strike="noStrike" dirty="0">
                <a:solidFill>
                  <a:srgbClr val="000000"/>
                </a:solidFill>
                <a:effectLst/>
                <a:latin typeface="Arial" panose="020B0604020202020204" pitchFamily="34" charset="0"/>
              </a:rPr>
              <a:t>. </a:t>
            </a:r>
          </a:p>
          <a:p>
            <a:pPr marL="639763" lvl="1" indent="-169863">
              <a:spcBef>
                <a:spcPts val="1100"/>
              </a:spcBef>
            </a:pPr>
            <a:r>
              <a:rPr lang="en-US" sz="1800" b="0" i="0" u="none" strike="noStrike" dirty="0" err="1">
                <a:solidFill>
                  <a:srgbClr val="000000"/>
                </a:solidFill>
                <a:effectLst/>
                <a:latin typeface="Arial" panose="020B0604020202020204" pitchFamily="34" charset="0"/>
              </a:rPr>
              <a:t>Daarnaast</a:t>
            </a:r>
            <a:r>
              <a:rPr lang="en-US" sz="1800" b="0" i="0" u="none" strike="noStrike" dirty="0">
                <a:solidFill>
                  <a:srgbClr val="000000"/>
                </a:solidFill>
                <a:effectLst/>
                <a:latin typeface="Arial" panose="020B0604020202020204" pitchFamily="34" charset="0"/>
              </a:rPr>
              <a:t> is het de </a:t>
            </a:r>
            <a:r>
              <a:rPr lang="en-US" sz="1800" b="0" i="0" u="none" strike="noStrike" dirty="0" err="1">
                <a:solidFill>
                  <a:srgbClr val="000000"/>
                </a:solidFill>
                <a:effectLst/>
                <a:latin typeface="Arial" panose="020B0604020202020204" pitchFamily="34" charset="0"/>
              </a:rPr>
              <a:t>verwachting</a:t>
            </a:r>
            <a:r>
              <a:rPr lang="en-US" sz="1800" b="0" i="0" u="none" strike="noStrike" dirty="0">
                <a:solidFill>
                  <a:srgbClr val="000000"/>
                </a:solidFill>
                <a:effectLst/>
                <a:latin typeface="Arial" panose="020B0604020202020204" pitchFamily="34" charset="0"/>
              </a:rPr>
              <a:t> van </a:t>
            </a:r>
            <a:r>
              <a:rPr lang="en-US" sz="1800" b="0" i="0" u="none" strike="noStrike" dirty="0" err="1">
                <a:solidFill>
                  <a:srgbClr val="000000"/>
                </a:solidFill>
                <a:effectLst/>
                <a:latin typeface="Arial" panose="020B0604020202020204" pitchFamily="34" charset="0"/>
              </a:rPr>
              <a:t>gemeenten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dat</a:t>
            </a:r>
            <a:r>
              <a:rPr lang="en-US" sz="1800" b="0" i="0" u="none" strike="noStrike" dirty="0">
                <a:solidFill>
                  <a:srgbClr val="000000"/>
                </a:solidFill>
                <a:effectLst/>
                <a:latin typeface="Arial" panose="020B0604020202020204" pitchFamily="34" charset="0"/>
              </a:rPr>
              <a:t> professionals de </a:t>
            </a:r>
            <a:r>
              <a:rPr lang="en-US" sz="1800" b="1" i="0" u="none" strike="noStrike" dirty="0" err="1">
                <a:solidFill>
                  <a:srgbClr val="000000"/>
                </a:solidFill>
                <a:effectLst/>
                <a:latin typeface="Arial" panose="020B0604020202020204" pitchFamily="34" charset="0"/>
              </a:rPr>
              <a:t>vrijgevallen</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tijd</a:t>
            </a:r>
            <a:r>
              <a:rPr lang="en-US" sz="1800" b="1"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bij</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behandeling</a:t>
            </a:r>
            <a:r>
              <a:rPr lang="en-US" sz="1800" b="0" i="0" u="none" strike="noStrike" dirty="0">
                <a:solidFill>
                  <a:srgbClr val="000000"/>
                </a:solidFill>
                <a:effectLst/>
                <a:latin typeface="Arial" panose="020B0604020202020204" pitchFamily="34" charset="0"/>
              </a:rPr>
              <a:t> op </a:t>
            </a:r>
            <a:r>
              <a:rPr lang="en-US" sz="1800" b="0" i="0" u="none" strike="noStrike" dirty="0" err="1">
                <a:solidFill>
                  <a:srgbClr val="000000"/>
                </a:solidFill>
                <a:effectLst/>
                <a:latin typeface="Arial" panose="020B0604020202020204" pitchFamily="34" charset="0"/>
              </a:rPr>
              <a:t>een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efficiënte</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manier</a:t>
            </a:r>
            <a:r>
              <a:rPr lang="en-US" sz="1800" b="0" i="0" u="none" strike="noStrike" dirty="0">
                <a:solidFill>
                  <a:srgbClr val="000000"/>
                </a:solidFill>
                <a:effectLst/>
                <a:latin typeface="Arial" panose="020B0604020202020204" pitchFamily="34" charset="0"/>
              </a:rPr>
              <a:t> in </a:t>
            </a:r>
            <a:r>
              <a:rPr lang="en-US" sz="1800" b="0" i="0" u="none" strike="noStrike" dirty="0" err="1">
                <a:solidFill>
                  <a:srgbClr val="000000"/>
                </a:solidFill>
                <a:effectLst/>
                <a:latin typeface="Arial" panose="020B0604020202020204" pitchFamily="34" charset="0"/>
              </a:rPr>
              <a:t>kunnen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zetten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waardoor</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ook</a:t>
            </a:r>
            <a:r>
              <a:rPr lang="en-US" sz="1800" b="0" i="0" u="none" strike="noStrike" dirty="0">
                <a:solidFill>
                  <a:srgbClr val="000000"/>
                </a:solidFill>
                <a:effectLst/>
                <a:latin typeface="Arial" panose="020B0604020202020204" pitchFamily="34" charset="0"/>
              </a:rPr>
              <a:t> de </a:t>
            </a:r>
            <a:r>
              <a:rPr lang="en-US" sz="1800" b="0" i="0" u="none" strike="noStrike" dirty="0" err="1">
                <a:solidFill>
                  <a:srgbClr val="000000"/>
                </a:solidFill>
                <a:effectLst/>
                <a:latin typeface="Arial" panose="020B0604020202020204" pitchFamily="34" charset="0"/>
              </a:rPr>
              <a:t>vrijgevallen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tijd</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toch</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declarabel</a:t>
            </a:r>
            <a:r>
              <a:rPr lang="en-US" sz="1800" b="0" i="0" u="none" strike="noStrike" dirty="0">
                <a:solidFill>
                  <a:srgbClr val="000000"/>
                </a:solidFill>
                <a:effectLst/>
                <a:latin typeface="Arial" panose="020B0604020202020204" pitchFamily="34" charset="0"/>
              </a:rPr>
              <a:t> is. </a:t>
            </a:r>
            <a:r>
              <a:rPr lang="en-US" sz="1800" b="0" i="0" u="none" strike="noStrike" dirty="0" err="1">
                <a:solidFill>
                  <a:srgbClr val="000000"/>
                </a:solidFill>
                <a:effectLst/>
                <a:latin typeface="Arial" panose="020B0604020202020204" pitchFamily="34" charset="0"/>
              </a:rPr>
              <a:t>Bijvoorbeeld</a:t>
            </a:r>
            <a:r>
              <a:rPr lang="en-US" sz="1800" b="0" i="0" u="none" strike="noStrike" dirty="0">
                <a:solidFill>
                  <a:srgbClr val="000000"/>
                </a:solidFill>
                <a:effectLst/>
                <a:latin typeface="Arial" panose="020B0604020202020204" pitchFamily="34" charset="0"/>
              </a:rPr>
              <a:t> door </a:t>
            </a:r>
            <a:r>
              <a:rPr lang="en-US" sz="1800" b="0" i="0" u="none" strike="noStrike" dirty="0" err="1">
                <a:solidFill>
                  <a:srgbClr val="000000"/>
                </a:solidFill>
                <a:effectLst/>
                <a:latin typeface="Arial" panose="020B0604020202020204" pitchFamily="34" charset="0"/>
              </a:rPr>
              <a:t>voor</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een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andere</a:t>
            </a:r>
            <a:r>
              <a:rPr lang="en-US" sz="1800" b="0" i="0" u="none" strike="noStrike" dirty="0">
                <a:solidFill>
                  <a:srgbClr val="000000"/>
                </a:solidFill>
                <a:effectLst/>
                <a:latin typeface="Arial" panose="020B0604020202020204" pitchFamily="34" charset="0"/>
              </a:rPr>
              <a:t> client </a:t>
            </a:r>
            <a:r>
              <a:rPr lang="en-US" sz="1800" b="0" i="0" u="none" strike="noStrike" dirty="0" err="1">
                <a:solidFill>
                  <a:srgbClr val="000000"/>
                </a:solidFill>
                <a:effectLst/>
                <a:latin typeface="Arial" panose="020B0604020202020204" pitchFamily="34" charset="0"/>
              </a:rPr>
              <a:t>verslaglegging</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te</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doen</a:t>
            </a:r>
            <a:r>
              <a:rPr lang="en-US" sz="1800" b="0" i="0" u="none" strike="noStrike" dirty="0">
                <a:solidFill>
                  <a:srgbClr val="000000"/>
                </a:solidFill>
                <a:effectLst/>
                <a:latin typeface="Arial" panose="020B0604020202020204" pitchFamily="34" charset="0"/>
              </a:rPr>
              <a:t>, het </a:t>
            </a:r>
            <a:r>
              <a:rPr lang="en-US" sz="1800" b="0" i="0" u="none" strike="noStrike" dirty="0" err="1">
                <a:solidFill>
                  <a:srgbClr val="000000"/>
                </a:solidFill>
                <a:effectLst/>
                <a:latin typeface="Arial" panose="020B0604020202020204" pitchFamily="34" charset="0"/>
              </a:rPr>
              <a:t>gesprek</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voor</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te</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bereiden</a:t>
            </a:r>
            <a:r>
              <a:rPr lang="en-US" sz="1800" b="0" i="0" u="none" strike="noStrike" dirty="0">
                <a:solidFill>
                  <a:srgbClr val="000000"/>
                </a:solidFill>
                <a:effectLst/>
                <a:latin typeface="Arial" panose="020B0604020202020204" pitchFamily="34" charset="0"/>
              </a:rPr>
              <a:t>, etc. Hiermee is de no-show an </a:t>
            </a:r>
            <a:r>
              <a:rPr lang="en-US" sz="1800" b="0" i="0" u="none" strike="noStrike" dirty="0" err="1">
                <a:solidFill>
                  <a:srgbClr val="000000"/>
                </a:solidFill>
                <a:effectLst/>
                <a:latin typeface="Arial" panose="020B0604020202020204" pitchFamily="34" charset="0"/>
              </a:rPr>
              <a:t>sich</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niet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declarabel</a:t>
            </a:r>
            <a:r>
              <a:rPr lang="en-US" sz="1800" b="0" i="0" u="none" strike="noStrike" dirty="0">
                <a:solidFill>
                  <a:srgbClr val="000000"/>
                </a:solidFill>
                <a:effectLst/>
                <a:latin typeface="Arial" panose="020B0604020202020204" pitchFamily="34" charset="0"/>
              </a:rPr>
              <a:t>, maar </a:t>
            </a:r>
            <a:r>
              <a:rPr lang="en-US" sz="1800" b="0" i="0" u="none" strike="noStrike" dirty="0" err="1">
                <a:solidFill>
                  <a:srgbClr val="000000"/>
                </a:solidFill>
                <a:effectLst/>
                <a:latin typeface="Arial" panose="020B0604020202020204" pitchFamily="34" charset="0"/>
              </a:rPr>
              <a:t>verwachten</a:t>
            </a:r>
            <a:r>
              <a:rPr lang="en-US" sz="1800" b="0" i="0" u="none" strike="noStrike" dirty="0">
                <a:solidFill>
                  <a:srgbClr val="000000"/>
                </a:solidFill>
                <a:effectLst/>
                <a:latin typeface="Arial" panose="020B0604020202020204" pitchFamily="34" charset="0"/>
              </a:rPr>
              <a:t> we </a:t>
            </a:r>
            <a:r>
              <a:rPr lang="en-US" sz="1800" b="0" i="0" u="none" strike="noStrike" dirty="0" err="1">
                <a:solidFill>
                  <a:srgbClr val="000000"/>
                </a:solidFill>
                <a:effectLst/>
                <a:latin typeface="Arial" panose="020B0604020202020204" pitchFamily="34" charset="0"/>
              </a:rPr>
              <a:t>wel</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dat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aanbieders</a:t>
            </a:r>
            <a:r>
              <a:rPr lang="en-US" sz="1800" b="0" i="0" u="none" strike="noStrike" dirty="0">
                <a:solidFill>
                  <a:srgbClr val="000000"/>
                </a:solidFill>
                <a:effectLst/>
                <a:latin typeface="Arial" panose="020B0604020202020204" pitchFamily="34" charset="0"/>
              </a:rPr>
              <a:t> de </a:t>
            </a:r>
            <a:r>
              <a:rPr lang="en-US" sz="1800" b="0" i="0" u="none" strike="noStrike" dirty="0" err="1">
                <a:solidFill>
                  <a:srgbClr val="000000"/>
                </a:solidFill>
                <a:effectLst/>
                <a:latin typeface="Arial" panose="020B0604020202020204" pitchFamily="34" charset="0"/>
              </a:rPr>
              <a:t>tijd</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efficiënt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inzetten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waardoor</a:t>
            </a:r>
            <a:r>
              <a:rPr lang="en-US" sz="1800" b="0" i="0" u="none" strike="noStrike" dirty="0">
                <a:solidFill>
                  <a:srgbClr val="000000"/>
                </a:solidFill>
                <a:effectLst/>
                <a:latin typeface="Arial" panose="020B0604020202020204" pitchFamily="34" charset="0"/>
              </a:rPr>
              <a:t> de </a:t>
            </a:r>
            <a:r>
              <a:rPr lang="en-US" sz="1800" b="0" i="0" u="none" strike="noStrike" dirty="0" err="1">
                <a:solidFill>
                  <a:srgbClr val="000000"/>
                </a:solidFill>
                <a:effectLst/>
                <a:latin typeface="Arial" panose="020B0604020202020204" pitchFamily="34" charset="0"/>
              </a:rPr>
              <a:t>tijd</a:t>
            </a:r>
            <a:r>
              <a:rPr lang="en-US" sz="1800" b="0" i="0" u="none" strike="noStrike" dirty="0">
                <a:solidFill>
                  <a:srgbClr val="000000"/>
                </a:solidFill>
                <a:effectLst/>
                <a:latin typeface="Arial" panose="020B0604020202020204" pitchFamily="34" charset="0"/>
              </a:rPr>
              <a:t> die </a:t>
            </a:r>
            <a:r>
              <a:rPr lang="en-US" sz="1800" b="0" i="0" u="none" strike="noStrike" dirty="0" err="1">
                <a:solidFill>
                  <a:srgbClr val="000000"/>
                </a:solidFill>
                <a:effectLst/>
                <a:latin typeface="Arial" panose="020B0604020202020204" pitchFamily="34" charset="0"/>
              </a:rPr>
              <a:t>vrijvalt</a:t>
            </a:r>
            <a:r>
              <a:rPr lang="en-US" sz="1800" b="0" i="0" u="none" strike="noStrike" dirty="0">
                <a:solidFill>
                  <a:srgbClr val="000000"/>
                </a:solidFill>
                <a:effectLst/>
                <a:latin typeface="Arial" panose="020B0604020202020204" pitchFamily="34" charset="0"/>
              </a:rPr>
              <a:t> door de no-show </a:t>
            </a:r>
            <a:r>
              <a:rPr lang="en-US" sz="1800" b="0" i="0" u="none" strike="noStrike" dirty="0" err="1">
                <a:solidFill>
                  <a:srgbClr val="000000"/>
                </a:solidFill>
                <a:effectLst/>
                <a:latin typeface="Arial" panose="020B0604020202020204" pitchFamily="34" charset="0"/>
              </a:rPr>
              <a:t>bij</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behandeling</a:t>
            </a:r>
            <a:r>
              <a:rPr lang="en-US" sz="1800" b="0" i="0" u="none" strike="noStrike" dirty="0">
                <a:solidFill>
                  <a:srgbClr val="000000"/>
                </a:solidFill>
                <a:effectLst/>
                <a:latin typeface="Arial" panose="020B0604020202020204" pitchFamily="34" charset="0"/>
              </a:rPr>
              <a:t> in </a:t>
            </a:r>
            <a:r>
              <a:rPr lang="en-US" sz="1800" b="0" i="0" u="none" strike="noStrike" dirty="0" err="1">
                <a:solidFill>
                  <a:srgbClr val="000000"/>
                </a:solidFill>
                <a:effectLst/>
                <a:latin typeface="Arial" panose="020B0604020202020204" pitchFamily="34" charset="0"/>
              </a:rPr>
              <a:t>zijn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geheel</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gedeclareerd</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kan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worden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Hierdoor</a:t>
            </a:r>
            <a:r>
              <a:rPr lang="en-US" sz="1800" b="0" i="0" u="none" strike="noStrike" dirty="0">
                <a:solidFill>
                  <a:srgbClr val="000000"/>
                </a:solidFill>
                <a:effectLst/>
                <a:latin typeface="Arial" panose="020B0604020202020204" pitchFamily="34" charset="0"/>
              </a:rPr>
              <a:t> is het </a:t>
            </a:r>
            <a:r>
              <a:rPr lang="en-US" sz="1800" b="0" i="0" u="none" strike="noStrike" dirty="0" err="1">
                <a:solidFill>
                  <a:srgbClr val="000000"/>
                </a:solidFill>
                <a:effectLst/>
                <a:latin typeface="Arial" panose="020B0604020202020204" pitchFamily="34" charset="0"/>
              </a:rPr>
              <a:t>niet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nodig</a:t>
            </a:r>
            <a:r>
              <a:rPr lang="en-US" sz="1800" b="0" i="0" u="none" strike="noStrike" dirty="0">
                <a:solidFill>
                  <a:srgbClr val="000000"/>
                </a:solidFill>
                <a:effectLst/>
                <a:latin typeface="Arial" panose="020B0604020202020204" pitchFamily="34" charset="0"/>
              </a:rPr>
              <a:t> om </a:t>
            </a:r>
            <a:r>
              <a:rPr lang="en-US" sz="1800" b="0" i="0" u="none" strike="noStrike" dirty="0" err="1">
                <a:solidFill>
                  <a:srgbClr val="000000"/>
                </a:solidFill>
                <a:effectLst/>
                <a:latin typeface="Arial" panose="020B0604020202020204" pitchFamily="34" charset="0"/>
              </a:rPr>
              <a:t>een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compensatie</a:t>
            </a:r>
            <a:r>
              <a:rPr lang="en-US" sz="1800" b="0" i="0" u="none" strike="noStrike" dirty="0">
                <a:solidFill>
                  <a:srgbClr val="000000"/>
                </a:solidFill>
                <a:effectLst/>
                <a:latin typeface="Arial" panose="020B0604020202020204" pitchFamily="34" charset="0"/>
              </a:rPr>
              <a:t> in het </a:t>
            </a:r>
            <a:r>
              <a:rPr lang="en-US" sz="1800" b="0" i="0" u="none" strike="noStrike" dirty="0" err="1">
                <a:solidFill>
                  <a:srgbClr val="000000"/>
                </a:solidFill>
                <a:effectLst/>
                <a:latin typeface="Arial" panose="020B0604020202020204" pitchFamily="34" charset="0"/>
              </a:rPr>
              <a:t>tarief</a:t>
            </a:r>
            <a:r>
              <a:rPr lang="en-US" sz="1800" b="0" i="0" u="none" strike="noStrike" dirty="0">
                <a:solidFill>
                  <a:srgbClr val="000000"/>
                </a:solidFill>
                <a:effectLst/>
                <a:latin typeface="Arial" panose="020B0604020202020204" pitchFamily="34" charset="0"/>
              </a:rPr>
              <a:t> van de </a:t>
            </a:r>
            <a:r>
              <a:rPr lang="en-US" sz="1800" b="0" i="0" u="none" strike="noStrike" dirty="0" err="1">
                <a:solidFill>
                  <a:srgbClr val="000000"/>
                </a:solidFill>
                <a:effectLst/>
                <a:latin typeface="Arial" panose="020B0604020202020204" pitchFamily="34" charset="0"/>
              </a:rPr>
              <a:t>behandelproducten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voor</a:t>
            </a:r>
            <a:r>
              <a:rPr lang="en-US" sz="1800" b="0" i="0" u="none" strike="noStrike" dirty="0">
                <a:solidFill>
                  <a:srgbClr val="000000"/>
                </a:solidFill>
                <a:effectLst/>
                <a:latin typeface="Arial" panose="020B0604020202020204" pitchFamily="34" charset="0"/>
              </a:rPr>
              <a:t> de no-show op </a:t>
            </a:r>
            <a:r>
              <a:rPr lang="en-US" sz="1800" b="0" i="0" u="none" strike="noStrike" dirty="0" err="1">
                <a:solidFill>
                  <a:srgbClr val="000000"/>
                </a:solidFill>
                <a:effectLst/>
                <a:latin typeface="Arial" panose="020B0604020202020204" pitchFamily="34" charset="0"/>
              </a:rPr>
              <a:t>te</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nemen</a:t>
            </a:r>
            <a:r>
              <a:rPr lang="en-US" sz="1800" b="0" i="0" u="none" strike="noStrike" dirty="0">
                <a:solidFill>
                  <a:srgbClr val="000000"/>
                </a:solidFill>
                <a:effectLst/>
                <a:latin typeface="Arial" panose="020B0604020202020204" pitchFamily="34" charset="0"/>
              </a:rPr>
              <a:t>.</a:t>
            </a:r>
            <a:endParaRPr lang="en-US" sz="1800" b="0" i="0" u="none" strike="noStrike" dirty="0">
              <a:solidFill>
                <a:srgbClr val="000000"/>
              </a:solidFill>
              <a:effectLst/>
              <a:latin typeface="Calibri" panose="020F0502020204030204" pitchFamily="34" charset="0"/>
            </a:endParaRPr>
          </a:p>
          <a:p>
            <a:pPr algn="l"/>
            <a:r>
              <a:rPr lang="en-US" sz="1800" b="0" i="0" u="none" strike="noStrike" dirty="0" err="1">
                <a:solidFill>
                  <a:srgbClr val="000000"/>
                </a:solidFill>
                <a:effectLst/>
                <a:latin typeface="Arial" panose="020B0604020202020204" pitchFamily="34" charset="0"/>
              </a:rPr>
              <a:t>Voor</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begeleiding</a:t>
            </a:r>
            <a:r>
              <a:rPr lang="en-US" sz="1800" b="0" i="0" u="none" strike="noStrike" dirty="0">
                <a:solidFill>
                  <a:srgbClr val="000000"/>
                </a:solidFill>
                <a:effectLst/>
                <a:latin typeface="Arial" panose="020B0604020202020204" pitchFamily="34" charset="0"/>
              </a:rPr>
              <a:t> is </a:t>
            </a:r>
            <a:r>
              <a:rPr lang="en-US" sz="1800" b="0" i="0" u="none" strike="noStrike" dirty="0" err="1">
                <a:solidFill>
                  <a:srgbClr val="000000"/>
                </a:solidFill>
                <a:effectLst/>
                <a:latin typeface="Arial" panose="020B0604020202020204" pitchFamily="34" charset="0"/>
              </a:rPr>
              <a:t>dit</a:t>
            </a:r>
            <a:r>
              <a:rPr lang="en-US" sz="1800" b="0" i="0" u="none" strike="noStrike" dirty="0">
                <a:solidFill>
                  <a:srgbClr val="000000"/>
                </a:solidFill>
                <a:effectLst/>
                <a:latin typeface="Arial" panose="020B0604020202020204" pitchFamily="34" charset="0"/>
              </a:rPr>
              <a:t> minder het </a:t>
            </a:r>
            <a:r>
              <a:rPr lang="en-US" sz="1800" b="0" i="0" u="none" strike="noStrike" dirty="0" err="1">
                <a:solidFill>
                  <a:srgbClr val="000000"/>
                </a:solidFill>
                <a:effectLst/>
                <a:latin typeface="Arial" panose="020B0604020202020204" pitchFamily="34" charset="0"/>
              </a:rPr>
              <a:t>geval</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doordat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alleen</a:t>
            </a:r>
            <a:r>
              <a:rPr lang="en-US" sz="1800" b="0" i="0" u="none" strike="noStrike" dirty="0">
                <a:solidFill>
                  <a:srgbClr val="000000"/>
                </a:solidFill>
                <a:effectLst/>
                <a:latin typeface="Arial" panose="020B0604020202020204" pitchFamily="34" charset="0"/>
              </a:rPr>
              <a:t> de direct </a:t>
            </a:r>
            <a:r>
              <a:rPr lang="en-US" sz="1800" b="0" i="0" u="none" strike="noStrike" dirty="0" err="1">
                <a:solidFill>
                  <a:srgbClr val="000000"/>
                </a:solidFill>
                <a:effectLst/>
                <a:latin typeface="Arial" panose="020B0604020202020204" pitchFamily="34" charset="0"/>
              </a:rPr>
              <a:t>clientgebonden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tijd</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declarabel</a:t>
            </a:r>
            <a:r>
              <a:rPr lang="en-US" sz="1800" b="0" i="0" u="none" strike="noStrike" dirty="0">
                <a:solidFill>
                  <a:srgbClr val="000000"/>
                </a:solidFill>
                <a:effectLst/>
                <a:latin typeface="Arial" panose="020B0604020202020204" pitchFamily="34" charset="0"/>
              </a:rPr>
              <a:t> is. </a:t>
            </a:r>
            <a:r>
              <a:rPr lang="en-US" sz="1800" b="0" i="0" u="none" strike="noStrike" dirty="0" err="1">
                <a:solidFill>
                  <a:srgbClr val="000000"/>
                </a:solidFill>
                <a:effectLst/>
                <a:latin typeface="Arial" panose="020B0604020202020204" pitchFamily="34" charset="0"/>
              </a:rPr>
              <a:t>Hierdoor</a:t>
            </a:r>
            <a:r>
              <a:rPr lang="en-US" sz="1800" b="0" i="0" u="none" strike="noStrike" dirty="0">
                <a:solidFill>
                  <a:srgbClr val="000000"/>
                </a:solidFill>
                <a:effectLst/>
                <a:latin typeface="Arial" panose="020B0604020202020204" pitchFamily="34" charset="0"/>
              </a:rPr>
              <a:t> is </a:t>
            </a:r>
            <a:r>
              <a:rPr lang="en-US" sz="1800" b="1" i="0" u="none" strike="noStrike" dirty="0">
                <a:solidFill>
                  <a:srgbClr val="000000"/>
                </a:solidFill>
                <a:effectLst/>
                <a:latin typeface="Arial" panose="020B0604020202020204" pitchFamily="34" charset="0"/>
              </a:rPr>
              <a:t>in het </a:t>
            </a:r>
            <a:r>
              <a:rPr lang="en-US" sz="1800" b="1" i="0" u="none" strike="noStrike" dirty="0" err="1">
                <a:solidFill>
                  <a:srgbClr val="000000"/>
                </a:solidFill>
                <a:effectLst/>
                <a:latin typeface="Arial" panose="020B0604020202020204" pitchFamily="34" charset="0"/>
              </a:rPr>
              <a:t>tarief</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voor</a:t>
            </a:r>
            <a:r>
              <a:rPr lang="en-US" sz="1800" b="1" i="0" u="none" strike="noStrike" dirty="0">
                <a:solidFill>
                  <a:srgbClr val="000000"/>
                </a:solidFill>
                <a:effectLst/>
                <a:latin typeface="Arial" panose="020B0604020202020204" pitchFamily="34" charset="0"/>
              </a:rPr>
              <a:t> de </a:t>
            </a:r>
            <a:r>
              <a:rPr lang="en-US" sz="1800" b="1" i="0" u="none" strike="noStrike" dirty="0" err="1">
                <a:solidFill>
                  <a:srgbClr val="000000"/>
                </a:solidFill>
                <a:effectLst/>
                <a:latin typeface="Arial" panose="020B0604020202020204" pitchFamily="34" charset="0"/>
              </a:rPr>
              <a:t>producten</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begeleiding</a:t>
            </a:r>
            <a:r>
              <a:rPr lang="en-US" sz="1800" b="1" i="0" u="none" strike="noStrike" dirty="0">
                <a:solidFill>
                  <a:srgbClr val="000000"/>
                </a:solidFill>
                <a:effectLst/>
                <a:latin typeface="Arial" panose="020B0604020202020204" pitchFamily="34" charset="0"/>
              </a:rPr>
              <a:t> complex </a:t>
            </a:r>
            <a:r>
              <a:rPr lang="en-US" sz="1800" b="1" i="0" u="none" strike="noStrike" dirty="0" err="1">
                <a:solidFill>
                  <a:srgbClr val="000000"/>
                </a:solidFill>
                <a:effectLst/>
                <a:latin typeface="Arial" panose="020B0604020202020204" pitchFamily="34" charset="0"/>
              </a:rPr>
              <a:t>en</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begeleiding</a:t>
            </a:r>
            <a:r>
              <a:rPr lang="en-US" sz="1800" b="1" i="0" u="none" strike="noStrike" dirty="0">
                <a:solidFill>
                  <a:srgbClr val="000000"/>
                </a:solidFill>
                <a:effectLst/>
                <a:latin typeface="Arial" panose="020B0604020202020204" pitchFamily="34" charset="0"/>
              </a:rPr>
              <a:t> crisis </a:t>
            </a:r>
            <a:r>
              <a:rPr lang="en-US" sz="1800" b="1" i="0" u="none" strike="noStrike" dirty="0" err="1">
                <a:solidFill>
                  <a:srgbClr val="000000"/>
                </a:solidFill>
                <a:effectLst/>
                <a:latin typeface="Arial" panose="020B0604020202020204" pitchFamily="34" charset="0"/>
              </a:rPr>
              <a:t>wel</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een</a:t>
            </a:r>
            <a:r>
              <a:rPr lang="en-US" sz="1800" b="1" i="0" u="none" strike="noStrike" dirty="0">
                <a:solidFill>
                  <a:srgbClr val="000000"/>
                </a:solidFill>
                <a:effectLst/>
                <a:latin typeface="Arial" panose="020B0604020202020204" pitchFamily="34" charset="0"/>
              </a:rPr>
              <a:t> component </a:t>
            </a:r>
            <a:r>
              <a:rPr lang="en-US" sz="1800" b="1" i="0" u="none" strike="noStrike" dirty="0" err="1">
                <a:solidFill>
                  <a:srgbClr val="000000"/>
                </a:solidFill>
                <a:effectLst/>
                <a:latin typeface="Arial" panose="020B0604020202020204" pitchFamily="34" charset="0"/>
              </a:rPr>
              <a:t>voor</a:t>
            </a:r>
            <a:r>
              <a:rPr lang="en-US" sz="1800" b="1" i="0" u="none" strike="noStrike" dirty="0">
                <a:solidFill>
                  <a:srgbClr val="000000"/>
                </a:solidFill>
                <a:effectLst/>
                <a:latin typeface="Arial" panose="020B0604020202020204" pitchFamily="34" charset="0"/>
              </a:rPr>
              <a:t> no-show in de </a:t>
            </a:r>
            <a:r>
              <a:rPr lang="en-US" sz="1800" b="1" i="0" u="none" strike="noStrike" dirty="0" err="1">
                <a:solidFill>
                  <a:srgbClr val="000000"/>
                </a:solidFill>
                <a:effectLst/>
                <a:latin typeface="Arial" panose="020B0604020202020204" pitchFamily="34" charset="0"/>
              </a:rPr>
              <a:t>tarieven</a:t>
            </a:r>
            <a:r>
              <a:rPr lang="en-US" sz="1800" b="1" i="0" u="none" strike="noStrike" dirty="0">
                <a:solidFill>
                  <a:srgbClr val="000000"/>
                </a:solidFill>
                <a:effectLst/>
                <a:latin typeface="Arial" panose="020B0604020202020204" pitchFamily="34" charset="0"/>
              </a:rPr>
              <a:t> </a:t>
            </a:r>
            <a:r>
              <a:rPr lang="en-US" sz="1800" b="1" i="0" u="none" strike="noStrike" dirty="0" err="1">
                <a:solidFill>
                  <a:srgbClr val="000000"/>
                </a:solidFill>
                <a:effectLst/>
                <a:latin typeface="Arial" panose="020B0604020202020204" pitchFamily="34" charset="0"/>
              </a:rPr>
              <a:t>meegenomen</a:t>
            </a:r>
            <a:r>
              <a:rPr lang="en-US" sz="1800" b="0" i="0" u="none" strike="noStrike" dirty="0">
                <a:solidFill>
                  <a:srgbClr val="000000"/>
                </a:solidFill>
                <a:effectLst/>
                <a:latin typeface="Arial" panose="020B0604020202020204" pitchFamily="34" charset="0"/>
              </a:rPr>
              <a:t>. </a:t>
            </a:r>
            <a:endParaRPr lang="en-US" sz="1800" b="0" i="0" u="none" strike="noStrike" dirty="0">
              <a:solidFill>
                <a:srgbClr val="000000"/>
              </a:solidFill>
              <a:effectLst/>
              <a:latin typeface="Calibri" panose="020F0502020204030204" pitchFamily="34" charset="0"/>
            </a:endParaRPr>
          </a:p>
          <a:p>
            <a:pPr marL="0" indent="0">
              <a:buNone/>
              <a:tabLst>
                <a:tab pos="457200" algn="l"/>
              </a:tabLst>
            </a:pPr>
            <a:endParaRPr lang="en-US" sz="2200" dirty="0"/>
          </a:p>
        </p:txBody>
      </p:sp>
      <p:sp>
        <p:nvSpPr>
          <p:cNvPr id="3" name="Tekstvak 2">
            <a:extLst>
              <a:ext uri="{FF2B5EF4-FFF2-40B4-BE49-F238E27FC236}">
                <a16:creationId xmlns:a16="http://schemas.microsoft.com/office/drawing/2014/main" id="{2FE65DDD-789B-A34B-BBAD-930EB40393A2}"/>
              </a:ext>
            </a:extLst>
          </p:cNvPr>
          <p:cNvSpPr txBox="1"/>
          <p:nvPr/>
        </p:nvSpPr>
        <p:spPr>
          <a:xfrm>
            <a:off x="669036" y="320020"/>
            <a:ext cx="10515601" cy="1384995"/>
          </a:xfrm>
          <a:prstGeom prst="rect">
            <a:avLst/>
          </a:prstGeom>
          <a:noFill/>
        </p:spPr>
        <p:txBody>
          <a:bodyPr wrap="square" rtlCol="0">
            <a:spAutoFit/>
          </a:bodyPr>
          <a:lstStyle/>
          <a:p>
            <a:r>
              <a:rPr lang="nl-NL" sz="2800" i="1" dirty="0">
                <a:effectLst/>
                <a:latin typeface="Helvetica" pitchFamily="2" charset="0"/>
              </a:rPr>
              <a:t>No-show bij individuele behandeling binnen SGGZ is volledig declarabel?</a:t>
            </a:r>
            <a:endParaRPr lang="nl-NL" sz="2800" dirty="0">
              <a:effectLst/>
              <a:latin typeface="Helvetica" pitchFamily="2" charset="0"/>
            </a:endParaRPr>
          </a:p>
          <a:p>
            <a:r>
              <a:rPr lang="nl-NL" sz="2800" dirty="0"/>
              <a:t> </a:t>
            </a:r>
          </a:p>
        </p:txBody>
      </p:sp>
    </p:spTree>
    <p:extLst>
      <p:ext uri="{BB962C8B-B14F-4D97-AF65-F5344CB8AC3E}">
        <p14:creationId xmlns:p14="http://schemas.microsoft.com/office/powerpoint/2010/main" val="91661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CCB1CA-6993-CD47-A30D-75F500372D9D}"/>
              </a:ext>
            </a:extLst>
          </p:cNvPr>
          <p:cNvSpPr>
            <a:spLocks noGrp="1"/>
          </p:cNvSpPr>
          <p:nvPr>
            <p:ph type="title"/>
          </p:nvPr>
        </p:nvSpPr>
        <p:spPr>
          <a:xfrm>
            <a:off x="841248" y="548640"/>
            <a:ext cx="3720680" cy="5431536"/>
          </a:xfrm>
        </p:spPr>
        <p:txBody>
          <a:bodyPr>
            <a:normAutofit/>
          </a:bodyPr>
          <a:lstStyle/>
          <a:p>
            <a:r>
              <a:rPr lang="en-US" sz="3200" dirty="0"/>
              <a:t>Toelichting </a:t>
            </a:r>
            <a:r>
              <a:rPr lang="en-US" sz="3200" dirty="0" err="1"/>
              <a:t>definitieve</a:t>
            </a:r>
            <a:r>
              <a:rPr lang="en-US" sz="3200" dirty="0"/>
              <a:t> </a:t>
            </a:r>
            <a:r>
              <a:rPr lang="en-US" sz="3200" dirty="0" err="1"/>
              <a:t>inkoopovereenkomst</a:t>
            </a:r>
            <a:r>
              <a:rPr lang="en-US" sz="3200" dirty="0"/>
              <a:t> plus </a:t>
            </a:r>
            <a:r>
              <a:rPr lang="en-US" sz="3200" dirty="0" err="1"/>
              <a:t>bijlagen</a:t>
            </a:r>
            <a:endParaRPr lang="nl-NL" sz="32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94A290D-E7B0-0B4F-97C7-A8871B522227}"/>
              </a:ext>
            </a:extLst>
          </p:cNvPr>
          <p:cNvSpPr>
            <a:spLocks noGrp="1"/>
          </p:cNvSpPr>
          <p:nvPr>
            <p:ph idx="1"/>
          </p:nvPr>
        </p:nvSpPr>
        <p:spPr>
          <a:xfrm>
            <a:off x="5147533" y="952783"/>
            <a:ext cx="6505622" cy="5431536"/>
          </a:xfrm>
        </p:spPr>
        <p:txBody>
          <a:bodyPr anchor="ctr">
            <a:normAutofit fontScale="92500" lnSpcReduction="10000"/>
          </a:bodyPr>
          <a:lstStyle/>
          <a:p>
            <a:pPr marL="0" indent="0">
              <a:buNone/>
            </a:pPr>
            <a:r>
              <a:rPr lang="nl-NL" sz="1800" dirty="0">
                <a:effectLst/>
                <a:latin typeface="Calibri" panose="020F0502020204030204" pitchFamily="34" charset="0"/>
                <a:ea typeface="Times New Roman" panose="02020603050405020304" pitchFamily="18" charset="0"/>
              </a:rPr>
              <a:t>Bijlage 1	De inkoopovereenkomst;</a:t>
            </a:r>
            <a:endParaRPr lang="nl-NL" sz="1800" dirty="0">
              <a:effectLst/>
              <a:latin typeface="Times New Roman" panose="02020603050405020304" pitchFamily="18" charset="0"/>
              <a:ea typeface="Times New Roman" panose="02020603050405020304" pitchFamily="18" charset="0"/>
            </a:endParaRPr>
          </a:p>
          <a:p>
            <a:pPr marL="0" indent="0">
              <a:buNone/>
            </a:pPr>
            <a:r>
              <a:rPr lang="nl-NL" sz="1800" dirty="0">
                <a:effectLst/>
                <a:latin typeface="Calibri" panose="020F0502020204030204" pitchFamily="34" charset="0"/>
                <a:ea typeface="Times New Roman" panose="02020603050405020304" pitchFamily="18" charset="0"/>
              </a:rPr>
              <a:t>Bijlage 2	Nadere overeenkomsten gesloten op basis van deze overeenkomst (n.v.t.)</a:t>
            </a:r>
            <a:endParaRPr lang="nl-NL" sz="1800" dirty="0">
              <a:effectLst/>
              <a:latin typeface="Times New Roman" panose="02020603050405020304" pitchFamily="18" charset="0"/>
              <a:ea typeface="Times New Roman" panose="02020603050405020304" pitchFamily="18" charset="0"/>
            </a:endParaRPr>
          </a:p>
          <a:p>
            <a:pPr marL="0" indent="0">
              <a:buNone/>
            </a:pPr>
            <a:r>
              <a:rPr lang="nl-NL" sz="1800" dirty="0">
                <a:effectLst/>
                <a:latin typeface="Calibri" panose="020F0502020204030204" pitchFamily="34" charset="0"/>
                <a:ea typeface="Times New Roman" panose="02020603050405020304" pitchFamily="18" charset="0"/>
              </a:rPr>
              <a:t>Bijlage 3.	De Nota(’s) van Inlichtingen (latere versies gaan voor op voorgaande versies);	</a:t>
            </a:r>
            <a:endParaRPr lang="nl-NL" sz="1800" dirty="0">
              <a:effectLst/>
              <a:latin typeface="Times New Roman" panose="02020603050405020304" pitchFamily="18" charset="0"/>
              <a:ea typeface="Times New Roman" panose="02020603050405020304" pitchFamily="18" charset="0"/>
            </a:endParaRPr>
          </a:p>
          <a:p>
            <a:pPr marL="0" indent="0">
              <a:buNone/>
            </a:pPr>
            <a:r>
              <a:rPr lang="nl-NL" sz="1800" dirty="0">
                <a:effectLst/>
                <a:latin typeface="Calibri" panose="020F0502020204030204" pitchFamily="34" charset="0"/>
                <a:ea typeface="Times New Roman" panose="02020603050405020304" pitchFamily="18" charset="0"/>
              </a:rPr>
              <a:t>Bijlage 4.	De Gemeentelijke inkoopdocumenten met daarin: </a:t>
            </a:r>
          </a:p>
          <a:p>
            <a:pPr marL="0" indent="0">
              <a:buNone/>
            </a:pPr>
            <a:r>
              <a:rPr lang="nl-NL" sz="1800" dirty="0">
                <a:effectLst/>
                <a:latin typeface="Calibri" panose="020F0502020204030204" pitchFamily="34" charset="0"/>
                <a:ea typeface="Times New Roman" panose="02020603050405020304" pitchFamily="18" charset="0"/>
              </a:rPr>
              <a:t>	4.1.	Inkoopdocument Toelatingsprocedure 			Jeugdhulp Zorgregio MIJOV, exclusief het 			productenboek Jeugdhulp</a:t>
            </a:r>
          </a:p>
          <a:p>
            <a:pPr marL="0" indent="0">
              <a:buNone/>
            </a:pPr>
            <a:r>
              <a:rPr lang="nl-NL" sz="1800" dirty="0">
                <a:effectLst/>
                <a:latin typeface="Calibri" panose="020F0502020204030204" pitchFamily="34" charset="0"/>
                <a:ea typeface="Times New Roman" panose="02020603050405020304" pitchFamily="18" charset="0"/>
              </a:rPr>
              <a:t>	 4.2.	Het productenboek Jeugdhulp inclusief 			tarievenblad 2026;</a:t>
            </a:r>
          </a:p>
          <a:p>
            <a:pPr marL="0" indent="0">
              <a:buNone/>
            </a:pPr>
            <a:r>
              <a:rPr lang="nl-NL" sz="1800" dirty="0">
                <a:effectLst/>
                <a:latin typeface="Calibri" panose="020F0502020204030204" pitchFamily="34" charset="0"/>
                <a:ea typeface="Times New Roman" panose="02020603050405020304" pitchFamily="18" charset="0"/>
              </a:rPr>
              <a:t>	4.3.	Het meest recente Model Algemene 			Inkoopvoorwaarden van de Vereniging van 		Nederlandse Gemeenten (versie oktober 2024).</a:t>
            </a:r>
          </a:p>
          <a:p>
            <a:pPr marL="0" indent="0">
              <a:buNone/>
            </a:pPr>
            <a:r>
              <a:rPr lang="nl-NL" sz="1800" dirty="0">
                <a:latin typeface="Calibri" panose="020F0502020204030204" pitchFamily="34" charset="0"/>
                <a:ea typeface="Times New Roman" panose="02020603050405020304" pitchFamily="18" charset="0"/>
              </a:rPr>
              <a:t>	</a:t>
            </a:r>
            <a:r>
              <a:rPr lang="nl-NL" sz="1800" dirty="0">
                <a:effectLst/>
                <a:latin typeface="Calibri" panose="020F0502020204030204" pitchFamily="34" charset="0"/>
                <a:ea typeface="Times New Roman" panose="02020603050405020304" pitchFamily="18" charset="0"/>
              </a:rPr>
              <a:t>4.4	De inkoopstrategie jeugdhulp 24 oktober 2024</a:t>
            </a:r>
          </a:p>
          <a:p>
            <a:pPr marL="0" indent="0">
              <a:buNone/>
            </a:pPr>
            <a:r>
              <a:rPr lang="nl-NL" sz="1800" dirty="0">
                <a:effectLst/>
                <a:latin typeface="Calibri" panose="020F0502020204030204" pitchFamily="34" charset="0"/>
                <a:ea typeface="Times New Roman" panose="02020603050405020304" pitchFamily="18" charset="0"/>
              </a:rPr>
              <a:t>	4.5	Overzicht welke Jeugdhulp de 				Jeugdhulpaanbieder levert.</a:t>
            </a:r>
            <a:endParaRPr lang="nl-NL" sz="1800" dirty="0">
              <a:latin typeface="Times New Roman" panose="02020603050405020304" pitchFamily="18" charset="0"/>
              <a:ea typeface="Times New Roman" panose="02020603050405020304" pitchFamily="18" charset="0"/>
            </a:endParaRPr>
          </a:p>
          <a:p>
            <a:pPr marL="0" indent="0">
              <a:buNone/>
            </a:pPr>
            <a:r>
              <a:rPr lang="nl-NL" sz="1800" dirty="0">
                <a:effectLst/>
                <a:latin typeface="Times New Roman" panose="02020603050405020304" pitchFamily="18" charset="0"/>
                <a:ea typeface="Times New Roman" panose="02020603050405020304" pitchFamily="18" charset="0"/>
              </a:rPr>
              <a:t>	</a:t>
            </a:r>
            <a:r>
              <a:rPr lang="nl-NL" sz="1800" dirty="0">
                <a:effectLst/>
                <a:latin typeface="Calibri" panose="020F0502020204030204" pitchFamily="34" charset="0"/>
                <a:ea typeface="Times New Roman" panose="02020603050405020304" pitchFamily="18" charset="0"/>
              </a:rPr>
              <a:t>4.6	De Innovatie-agenda</a:t>
            </a:r>
          </a:p>
          <a:p>
            <a:pPr marL="0" indent="0">
              <a:buNone/>
            </a:pPr>
            <a:r>
              <a:rPr lang="nl-NL" sz="1800" dirty="0">
                <a:effectLst/>
                <a:latin typeface="Calibri" panose="020F0502020204030204" pitchFamily="34" charset="0"/>
                <a:ea typeface="Times New Roman" panose="02020603050405020304" pitchFamily="18" charset="0"/>
              </a:rPr>
              <a:t>	4.7	Convenant SROI</a:t>
            </a:r>
            <a:endParaRPr lang="nl-NL" sz="1800" dirty="0">
              <a:effectLst/>
              <a:latin typeface="Times New Roman" panose="02020603050405020304" pitchFamily="18" charset="0"/>
              <a:ea typeface="Times New Roman" panose="02020603050405020304" pitchFamily="18" charset="0"/>
            </a:endParaRPr>
          </a:p>
          <a:p>
            <a:pPr marL="0" indent="0">
              <a:buNone/>
            </a:pPr>
            <a:endParaRPr lang="nl-NL" sz="1700" dirty="0"/>
          </a:p>
        </p:txBody>
      </p:sp>
    </p:spTree>
    <p:extLst>
      <p:ext uri="{BB962C8B-B14F-4D97-AF65-F5344CB8AC3E}">
        <p14:creationId xmlns:p14="http://schemas.microsoft.com/office/powerpoint/2010/main" val="3013600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CCB1CA-6993-CD47-A30D-75F500372D9D}"/>
              </a:ext>
            </a:extLst>
          </p:cNvPr>
          <p:cNvSpPr>
            <a:spLocks noGrp="1"/>
          </p:cNvSpPr>
          <p:nvPr>
            <p:ph type="title"/>
          </p:nvPr>
        </p:nvSpPr>
        <p:spPr>
          <a:xfrm>
            <a:off x="841248" y="548640"/>
            <a:ext cx="3786940" cy="5431536"/>
          </a:xfrm>
        </p:spPr>
        <p:txBody>
          <a:bodyPr>
            <a:normAutofit/>
          </a:bodyPr>
          <a:lstStyle/>
          <a:p>
            <a:r>
              <a:rPr lang="nl-NL" sz="3200" dirty="0"/>
              <a:t>Wijzigingen in </a:t>
            </a:r>
            <a:r>
              <a:rPr lang="nl-NL" sz="3200" dirty="0" err="1"/>
              <a:t>def</a:t>
            </a:r>
            <a:r>
              <a:rPr lang="nl-NL" sz="3200" dirty="0"/>
              <a:t>. inkoopovereenkomst en bijlagen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94A290D-E7B0-0B4F-97C7-A8871B522227}"/>
              </a:ext>
            </a:extLst>
          </p:cNvPr>
          <p:cNvSpPr>
            <a:spLocks noGrp="1"/>
          </p:cNvSpPr>
          <p:nvPr>
            <p:ph idx="1"/>
          </p:nvPr>
        </p:nvSpPr>
        <p:spPr>
          <a:xfrm>
            <a:off x="5025364" y="953677"/>
            <a:ext cx="6644693" cy="5431536"/>
          </a:xfrm>
        </p:spPr>
        <p:txBody>
          <a:bodyPr anchor="ctr">
            <a:normAutofit lnSpcReduction="10000"/>
          </a:bodyPr>
          <a:lstStyle/>
          <a:p>
            <a:pPr algn="l"/>
            <a:r>
              <a:rPr lang="nl-NL" sz="2000" b="0" i="0" u="none" strike="noStrike" dirty="0">
                <a:solidFill>
                  <a:srgbClr val="000000"/>
                </a:solidFill>
                <a:effectLst/>
                <a:latin typeface="Calibri" panose="020F0502020204030204" pitchFamily="34" charset="0"/>
              </a:rPr>
              <a:t>Het tarievenblad is toegevoegd in het zorgproductenboek. </a:t>
            </a:r>
          </a:p>
          <a:p>
            <a:pPr algn="l"/>
            <a:r>
              <a:rPr lang="nl-NL" sz="2000" b="0" i="0" u="none" strike="noStrike" dirty="0">
                <a:solidFill>
                  <a:srgbClr val="000000"/>
                </a:solidFill>
                <a:effectLst/>
                <a:latin typeface="Calibri" panose="020F0502020204030204" pitchFamily="34" charset="0"/>
              </a:rPr>
              <a:t>In de inkoopovereenkomst is een extra artikel in deel 1 artikel 1.32 opgenomen waarin we de inspanningsverplichting van de gemeenten inzake de doorontwikkeling van de producten zoals opgenomen in de innovatie-agenda bekrachtigen. </a:t>
            </a:r>
          </a:p>
          <a:p>
            <a:pPr algn="l"/>
            <a:r>
              <a:rPr lang="nl-NL" sz="2000" dirty="0">
                <a:solidFill>
                  <a:srgbClr val="000000"/>
                </a:solidFill>
                <a:latin typeface="Calibri" panose="020F0502020204030204" pitchFamily="34" charset="0"/>
              </a:rPr>
              <a:t>Daarnaast is </a:t>
            </a:r>
            <a:r>
              <a:rPr lang="nl-NL" sz="2000" b="0" i="0" u="none" strike="noStrike" dirty="0">
                <a:solidFill>
                  <a:srgbClr val="000000"/>
                </a:solidFill>
                <a:effectLst/>
                <a:latin typeface="Calibri" panose="020F0502020204030204" pitchFamily="34" charset="0"/>
              </a:rPr>
              <a:t>bijlage 4.7 De </a:t>
            </a:r>
            <a:r>
              <a:rPr lang="nl-NL" sz="2000" b="0" i="0" u="none" strike="noStrike" dirty="0" err="1">
                <a:solidFill>
                  <a:srgbClr val="000000"/>
                </a:solidFill>
                <a:effectLst/>
                <a:latin typeface="Calibri" panose="020F0502020204030204" pitchFamily="34" charset="0"/>
              </a:rPr>
              <a:t>governance</a:t>
            </a:r>
            <a:r>
              <a:rPr lang="nl-NL" sz="2000" b="0" i="0" u="none" strike="noStrike" dirty="0">
                <a:solidFill>
                  <a:srgbClr val="000000"/>
                </a:solidFill>
                <a:effectLst/>
                <a:latin typeface="Calibri" panose="020F0502020204030204" pitchFamily="34" charset="0"/>
              </a:rPr>
              <a:t>-afspraken tussen gemeenten bij de inkoopovereenkomst weggelaten. De reden is dat deze afspraken, afspraken betreffen tussen gemeenten onderling en niet tussen gemeenten en aanbieders. Om die reden is het niet correct om dit als bijlage op te nemen. </a:t>
            </a:r>
          </a:p>
          <a:p>
            <a:pPr algn="l"/>
            <a:r>
              <a:rPr lang="nl-NL" sz="2000" b="0" i="0" u="none" strike="noStrike" dirty="0">
                <a:solidFill>
                  <a:srgbClr val="000000"/>
                </a:solidFill>
                <a:effectLst/>
                <a:latin typeface="Calibri" panose="020F0502020204030204" pitchFamily="34" charset="0"/>
              </a:rPr>
              <a:t>De wijzigingen in het productenboek betreffen enkel tekstuele verbeteringen (de wijzigingen zijn te zien).</a:t>
            </a:r>
          </a:p>
          <a:p>
            <a:pPr algn="l"/>
            <a:r>
              <a:rPr lang="nl-NL" sz="2000" dirty="0">
                <a:solidFill>
                  <a:srgbClr val="000000"/>
                </a:solidFill>
                <a:latin typeface="Calibri" panose="020F0502020204030204" pitchFamily="34" charset="0"/>
              </a:rPr>
              <a:t>Bij de innovatie-agenda is een bijlage “strategische opgaven” bijgevoegd </a:t>
            </a:r>
          </a:p>
          <a:p>
            <a:pPr algn="l"/>
            <a:r>
              <a:rPr lang="nl-NL" sz="2000" b="0" i="0" u="none" strike="noStrike" dirty="0">
                <a:solidFill>
                  <a:srgbClr val="000000"/>
                </a:solidFill>
                <a:effectLst/>
                <a:latin typeface="Calibri" panose="020F0502020204030204" pitchFamily="34" charset="0"/>
              </a:rPr>
              <a:t>Inkoopdocument wordt de mogelijkheid voor een extra inschrijfmoment opgenomen, in aanvulling op inschrijfmoment 1 keer per jaar.</a:t>
            </a:r>
          </a:p>
          <a:p>
            <a:pPr marL="0" indent="0">
              <a:buNone/>
            </a:pPr>
            <a:endParaRPr lang="nl-NL" sz="1700" dirty="0"/>
          </a:p>
        </p:txBody>
      </p:sp>
    </p:spTree>
    <p:extLst>
      <p:ext uri="{BB962C8B-B14F-4D97-AF65-F5344CB8AC3E}">
        <p14:creationId xmlns:p14="http://schemas.microsoft.com/office/powerpoint/2010/main" val="79077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1" name="Straight Connector 2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9" name="Tijdelijke aanduiding voor inhoud 8" descr="Stapels gouden munten">
            <a:extLst>
              <a:ext uri="{FF2B5EF4-FFF2-40B4-BE49-F238E27FC236}">
                <a16:creationId xmlns:a16="http://schemas.microsoft.com/office/drawing/2014/main" id="{5EAE1760-9F25-8F45-8286-435ED0BFF4C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15693" y="1987091"/>
            <a:ext cx="3451611" cy="2301074"/>
          </a:xfrm>
        </p:spPr>
      </p:pic>
      <p:sp>
        <p:nvSpPr>
          <p:cNvPr id="22" name="Titel 1">
            <a:extLst>
              <a:ext uri="{FF2B5EF4-FFF2-40B4-BE49-F238E27FC236}">
                <a16:creationId xmlns:a16="http://schemas.microsoft.com/office/drawing/2014/main" id="{125A8C37-3DA7-7845-9014-A08D6DBA0BBD}"/>
              </a:ext>
            </a:extLst>
          </p:cNvPr>
          <p:cNvSpPr>
            <a:spLocks noGrp="1"/>
          </p:cNvSpPr>
          <p:nvPr>
            <p:ph type="title"/>
          </p:nvPr>
        </p:nvSpPr>
        <p:spPr>
          <a:xfrm>
            <a:off x="593585" y="588904"/>
            <a:ext cx="5761377" cy="1325563"/>
          </a:xfrm>
        </p:spPr>
        <p:txBody>
          <a:bodyPr vert="horz" lIns="91440" tIns="45720" rIns="91440" bIns="45720" rtlCol="0" anchor="ctr">
            <a:normAutofit/>
          </a:bodyPr>
          <a:lstStyle/>
          <a:p>
            <a:r>
              <a:rPr lang="en-US" kern="1200" dirty="0">
                <a:solidFill>
                  <a:schemeClr val="tx1"/>
                </a:solidFill>
                <a:latin typeface="+mj-lt"/>
                <a:ea typeface="+mj-ea"/>
                <a:cs typeface="+mj-cs"/>
              </a:rPr>
              <a:t>Toelichting op de </a:t>
            </a:r>
            <a:r>
              <a:rPr lang="en-US" kern="1200" dirty="0" err="1">
                <a:solidFill>
                  <a:schemeClr val="tx1"/>
                </a:solidFill>
                <a:latin typeface="+mj-lt"/>
                <a:ea typeface="+mj-ea"/>
                <a:cs typeface="+mj-cs"/>
              </a:rPr>
              <a:t>tarieven</a:t>
            </a:r>
            <a:r>
              <a:rPr lang="en-US" kern="1200" dirty="0">
                <a:solidFill>
                  <a:schemeClr val="tx1"/>
                </a:solidFill>
                <a:latin typeface="+mj-lt"/>
                <a:ea typeface="+mj-ea"/>
                <a:cs typeface="+mj-cs"/>
              </a:rPr>
              <a:t> 2026</a:t>
            </a:r>
          </a:p>
        </p:txBody>
      </p:sp>
      <p:sp>
        <p:nvSpPr>
          <p:cNvPr id="24" name="Tijdelijke aanduiding voor inhoud 3">
            <a:extLst>
              <a:ext uri="{FF2B5EF4-FFF2-40B4-BE49-F238E27FC236}">
                <a16:creationId xmlns:a16="http://schemas.microsoft.com/office/drawing/2014/main" id="{E4CDDE7E-3FAF-D14D-AB4D-5B40B201E4B2}"/>
              </a:ext>
            </a:extLst>
          </p:cNvPr>
          <p:cNvSpPr txBox="1">
            <a:spLocks/>
          </p:cNvSpPr>
          <p:nvPr/>
        </p:nvSpPr>
        <p:spPr>
          <a:xfrm>
            <a:off x="612335" y="2669659"/>
            <a:ext cx="5458838" cy="4192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1500" b="1" dirty="0"/>
          </a:p>
          <a:p>
            <a:pPr marL="0" indent="0">
              <a:buFont typeface="Arial" panose="020B0604020202020204" pitchFamily="34" charset="0"/>
              <a:buNone/>
            </a:pPr>
            <a:r>
              <a:rPr lang="en-US" sz="2000" b="1" dirty="0" err="1"/>
              <a:t>Proces</a:t>
            </a:r>
            <a:r>
              <a:rPr lang="en-US" sz="2000" b="1" dirty="0"/>
              <a:t> </a:t>
            </a:r>
            <a:r>
              <a:rPr lang="en-US" sz="2000" b="1" dirty="0" err="1"/>
              <a:t>definitieve</a:t>
            </a:r>
            <a:r>
              <a:rPr lang="en-US" sz="2000" b="1" dirty="0"/>
              <a:t> </a:t>
            </a:r>
            <a:r>
              <a:rPr lang="en-US" sz="2000" b="1" dirty="0" err="1"/>
              <a:t>tarieven</a:t>
            </a:r>
            <a:r>
              <a:rPr lang="en-US" sz="2000" b="1" dirty="0"/>
              <a:t> 2026</a:t>
            </a:r>
          </a:p>
          <a:p>
            <a:pPr marL="0"/>
            <a:endParaRPr lang="en-US" sz="2000" dirty="0"/>
          </a:p>
          <a:p>
            <a:r>
              <a:rPr lang="en-US" sz="2000" dirty="0" err="1"/>
              <a:t>Kostprijsonderzoek</a:t>
            </a:r>
            <a:r>
              <a:rPr lang="en-US" sz="2000" dirty="0"/>
              <a:t> 2024</a:t>
            </a:r>
          </a:p>
          <a:p>
            <a:pPr lvl="1"/>
            <a:r>
              <a:rPr lang="en-US" sz="2000" dirty="0"/>
              <a:t>Separate </a:t>
            </a:r>
            <a:r>
              <a:rPr lang="en-US" sz="2000" dirty="0" err="1"/>
              <a:t>jeugdhulptarieven</a:t>
            </a:r>
            <a:r>
              <a:rPr lang="en-US" sz="2000" dirty="0"/>
              <a:t> (</a:t>
            </a:r>
            <a:r>
              <a:rPr lang="en-US" sz="2000" dirty="0" err="1"/>
              <a:t>niet</a:t>
            </a:r>
            <a:r>
              <a:rPr lang="en-US" sz="2000" dirty="0"/>
              <a:t> </a:t>
            </a:r>
            <a:r>
              <a:rPr lang="en-US" sz="2000" dirty="0" err="1"/>
              <a:t>meer</a:t>
            </a:r>
            <a:r>
              <a:rPr lang="en-US" sz="2000" dirty="0"/>
              <a:t> </a:t>
            </a:r>
            <a:r>
              <a:rPr lang="en-US" sz="2000" dirty="0" err="1"/>
              <a:t>integraal</a:t>
            </a:r>
            <a:r>
              <a:rPr lang="en-US" sz="2000" dirty="0"/>
              <a:t>)</a:t>
            </a:r>
          </a:p>
          <a:p>
            <a:r>
              <a:rPr lang="en-US" sz="2000" dirty="0" err="1"/>
              <a:t>Vragenronden</a:t>
            </a:r>
            <a:r>
              <a:rPr lang="en-US" sz="2000" dirty="0"/>
              <a:t> </a:t>
            </a:r>
            <a:r>
              <a:rPr lang="en-US" sz="2000" dirty="0" err="1"/>
              <a:t>inkoopproces</a:t>
            </a:r>
            <a:r>
              <a:rPr lang="en-US" sz="2000" dirty="0"/>
              <a:t> </a:t>
            </a:r>
            <a:r>
              <a:rPr lang="en-US" sz="2000" dirty="0" err="1"/>
              <a:t>Jeugdhulp</a:t>
            </a:r>
            <a:endParaRPr lang="en-US" sz="2000" dirty="0"/>
          </a:p>
          <a:p>
            <a:r>
              <a:rPr lang="en-US" sz="2000" dirty="0" err="1"/>
              <a:t>Marktconsultatie</a:t>
            </a:r>
            <a:r>
              <a:rPr lang="en-US" sz="2000" dirty="0"/>
              <a:t> op </a:t>
            </a:r>
            <a:r>
              <a:rPr lang="en-US" sz="2000" dirty="0" err="1"/>
              <a:t>aanpassingen</a:t>
            </a:r>
            <a:r>
              <a:rPr lang="en-US" sz="2000" dirty="0"/>
              <a:t> op </a:t>
            </a:r>
            <a:r>
              <a:rPr lang="en-US" sz="2000" dirty="0" err="1"/>
              <a:t>functiemix</a:t>
            </a:r>
            <a:r>
              <a:rPr lang="en-US" sz="2000" dirty="0"/>
              <a:t> </a:t>
            </a:r>
            <a:r>
              <a:rPr lang="en-US" sz="2000" dirty="0" err="1"/>
              <a:t>en</a:t>
            </a:r>
            <a:r>
              <a:rPr lang="en-US" sz="2000" dirty="0"/>
              <a:t> CAO-mix</a:t>
            </a:r>
          </a:p>
          <a:p>
            <a:pPr marL="0"/>
            <a:endParaRPr lang="en-US" sz="1500" dirty="0"/>
          </a:p>
        </p:txBody>
      </p:sp>
    </p:spTree>
    <p:extLst>
      <p:ext uri="{BB962C8B-B14F-4D97-AF65-F5344CB8AC3E}">
        <p14:creationId xmlns:p14="http://schemas.microsoft.com/office/powerpoint/2010/main" val="1082708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CCB1CA-6993-CD47-A30D-75F500372D9D}"/>
              </a:ext>
            </a:extLst>
          </p:cNvPr>
          <p:cNvSpPr>
            <a:spLocks noGrp="1"/>
          </p:cNvSpPr>
          <p:nvPr>
            <p:ph type="title"/>
          </p:nvPr>
        </p:nvSpPr>
        <p:spPr>
          <a:xfrm>
            <a:off x="667645" y="548640"/>
            <a:ext cx="4125761" cy="5431536"/>
          </a:xfrm>
        </p:spPr>
        <p:txBody>
          <a:bodyPr>
            <a:normAutofit/>
          </a:bodyPr>
          <a:lstStyle/>
          <a:p>
            <a:r>
              <a:rPr lang="nl-NL" dirty="0"/>
              <a:t>Advies op </a:t>
            </a:r>
            <a:br>
              <a:rPr lang="nl-NL" dirty="0"/>
            </a:br>
            <a:r>
              <a:rPr lang="nl-NL" dirty="0"/>
              <a:t>cao-mix</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94A290D-E7B0-0B4F-97C7-A8871B522227}"/>
              </a:ext>
            </a:extLst>
          </p:cNvPr>
          <p:cNvSpPr>
            <a:spLocks noGrp="1"/>
          </p:cNvSpPr>
          <p:nvPr>
            <p:ph idx="1"/>
          </p:nvPr>
        </p:nvSpPr>
        <p:spPr>
          <a:xfrm>
            <a:off x="5167515" y="952783"/>
            <a:ext cx="6224335" cy="5431536"/>
          </a:xfrm>
        </p:spPr>
        <p:txBody>
          <a:bodyPr anchor="ctr">
            <a:normAutofit/>
          </a:bodyPr>
          <a:lstStyle/>
          <a:p>
            <a:r>
              <a:rPr lang="nl-NL" sz="2000" dirty="0">
                <a:effectLst/>
              </a:rPr>
              <a:t>Vanuit het advies van HHM blijkt dat voor de CAO-mix binnen de zorgregio MIJOV ten onrechte voor jeugd de CAO VVT werd meegenomen in de bepaling van de</a:t>
            </a:r>
            <a:r>
              <a:rPr lang="nl-NL" sz="2000" dirty="0"/>
              <a:t> </a:t>
            </a:r>
            <a:r>
              <a:rPr lang="nl-NL" sz="2000" dirty="0">
                <a:effectLst/>
              </a:rPr>
              <a:t>tarieven. Dit vraagt op diverse producten een aanpassing.</a:t>
            </a:r>
            <a:r>
              <a:rPr lang="nl-NL" sz="2000" dirty="0"/>
              <a:t> </a:t>
            </a:r>
            <a:r>
              <a:rPr lang="nl-NL" sz="2000" dirty="0">
                <a:effectLst/>
              </a:rPr>
              <a:t>Deze aanpassingen hebben een klein effect op de tarieven. Voor sommige producten iets</a:t>
            </a:r>
            <a:r>
              <a:rPr lang="nl-NL" sz="2000" dirty="0"/>
              <a:t> </a:t>
            </a:r>
            <a:r>
              <a:rPr lang="nl-NL" sz="2000" dirty="0">
                <a:effectLst/>
              </a:rPr>
              <a:t>lager (zo'n 0,6%) voor andere iets hoger (ook zo'n 0,6%). </a:t>
            </a:r>
          </a:p>
          <a:p>
            <a:r>
              <a:rPr lang="nl-NL" sz="2000" dirty="0">
                <a:effectLst/>
              </a:rPr>
              <a:t>Tevens hanteren we bij Dyslexie</a:t>
            </a:r>
            <a:r>
              <a:rPr lang="nl-NL" sz="2000" dirty="0"/>
              <a:t> </a:t>
            </a:r>
            <a:r>
              <a:rPr lang="nl-NL" sz="2000" dirty="0">
                <a:effectLst/>
              </a:rPr>
              <a:t>producten ten onrechte een mix van GGZ, GHZ en Jeugdzorg. HHM adviseert derhalve om</a:t>
            </a:r>
            <a:r>
              <a:rPr lang="nl-NL" sz="2000" dirty="0"/>
              <a:t> </a:t>
            </a:r>
            <a:r>
              <a:rPr lang="nl-NL" sz="2000" dirty="0">
                <a:effectLst/>
              </a:rPr>
              <a:t>hier aanpassingen op door te voeren. Dit heeft een klein effect op het tarief die hiermee met</a:t>
            </a:r>
            <a:r>
              <a:rPr lang="nl-NL" sz="2000" dirty="0"/>
              <a:t> </a:t>
            </a:r>
            <a:r>
              <a:rPr lang="nl-NL" sz="2000" dirty="0">
                <a:effectLst/>
              </a:rPr>
              <a:t>ca 0,5% stijgen.</a:t>
            </a:r>
          </a:p>
          <a:p>
            <a:r>
              <a:rPr lang="nl-NL" sz="2000" dirty="0">
                <a:effectLst/>
                <a:latin typeface="Calibri" panose="020F0502020204030204" pitchFamily="34" charset="0"/>
                <a:cs typeface="Calibri" panose="020F0502020204030204" pitchFamily="34" charset="0"/>
              </a:rPr>
              <a:t>Voor de CAO-mix geldt dat deze niet is opgenomen in het productenboek. </a:t>
            </a:r>
            <a:r>
              <a:rPr lang="nl-NL" sz="2000" dirty="0">
                <a:latin typeface="Calibri" panose="020F0502020204030204" pitchFamily="34" charset="0"/>
                <a:cs typeface="Calibri" panose="020F0502020204030204" pitchFamily="34" charset="0"/>
              </a:rPr>
              <a:t>A</a:t>
            </a:r>
            <a:r>
              <a:rPr lang="nl-NL" sz="2000" dirty="0">
                <a:effectLst/>
                <a:latin typeface="Calibri" panose="020F0502020204030204" pitchFamily="34" charset="0"/>
                <a:cs typeface="Calibri" panose="020F0502020204030204" pitchFamily="34" charset="0"/>
              </a:rPr>
              <a:t>anpassingen hierop doorvoeren is derhalve niet strijdig met het productenboek en</a:t>
            </a:r>
            <a:r>
              <a:rPr lang="nl-NL" sz="2000" dirty="0">
                <a:latin typeface="Calibri" panose="020F0502020204030204" pitchFamily="34" charset="0"/>
                <a:cs typeface="Calibri" panose="020F0502020204030204" pitchFamily="34" charset="0"/>
              </a:rPr>
              <a:t> </a:t>
            </a:r>
            <a:r>
              <a:rPr lang="nl-NL" sz="2000" dirty="0">
                <a:effectLst/>
                <a:latin typeface="Calibri" panose="020F0502020204030204" pitchFamily="34" charset="0"/>
                <a:cs typeface="Calibri" panose="020F0502020204030204" pitchFamily="34" charset="0"/>
              </a:rPr>
              <a:t>kan worden gedaan, mits dit wel wordt geconsulteerd in de markt.</a:t>
            </a:r>
          </a:p>
          <a:p>
            <a:pPr marL="0" indent="0">
              <a:buNone/>
            </a:pPr>
            <a:endParaRPr lang="nl-NL" sz="2000" b="1" dirty="0"/>
          </a:p>
        </p:txBody>
      </p:sp>
    </p:spTree>
    <p:extLst>
      <p:ext uri="{BB962C8B-B14F-4D97-AF65-F5344CB8AC3E}">
        <p14:creationId xmlns:p14="http://schemas.microsoft.com/office/powerpoint/2010/main" val="93637244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3CFD44838006459E4CC1541364DDC0" ma:contentTypeVersion="15" ma:contentTypeDescription="Een nieuw document maken." ma:contentTypeScope="" ma:versionID="79b907ca68af8ede9a0f057e232aacef">
  <xsd:schema xmlns:xsd="http://www.w3.org/2001/XMLSchema" xmlns:xs="http://www.w3.org/2001/XMLSchema" xmlns:p="http://schemas.microsoft.com/office/2006/metadata/properties" xmlns:ns2="2087404d-1fe2-40df-8dc7-706c2bc61d6e" xmlns:ns3="3b17002e-e6ba-4b3b-8652-a2a33b9ff7ee" targetNamespace="http://schemas.microsoft.com/office/2006/metadata/properties" ma:root="true" ma:fieldsID="d679c6c780c03dd4fa476ada251085d1" ns2:_="" ns3:_="">
    <xsd:import namespace="2087404d-1fe2-40df-8dc7-706c2bc61d6e"/>
    <xsd:import namespace="3b17002e-e6ba-4b3b-8652-a2a33b9ff7e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87404d-1fe2-40df-8dc7-706c2bc61d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59e83d81-1d9b-4fe7-a760-1c262e06f57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17002e-e6ba-4b3b-8652-a2a33b9ff7ee"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ae1e9136-97e5-4501-b967-d9e580d0cb11}" ma:internalName="TaxCatchAll" ma:showField="CatchAllData" ma:web="3b17002e-e6ba-4b3b-8652-a2a33b9ff7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17002e-e6ba-4b3b-8652-a2a33b9ff7ee" xsi:nil="true"/>
    <lcf76f155ced4ddcb4097134ff3c332f xmlns="2087404d-1fe2-40df-8dc7-706c2bc61d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D9A1F2-B12D-460A-B1C0-9F96C65B12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87404d-1fe2-40df-8dc7-706c2bc61d6e"/>
    <ds:schemaRef ds:uri="3b17002e-e6ba-4b3b-8652-a2a33b9ff7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88487F-98B3-4958-80CD-08D92E27D195}">
  <ds:schemaRefs>
    <ds:schemaRef ds:uri="http://schemas.microsoft.com/sharepoint/v3/contenttype/forms"/>
  </ds:schemaRefs>
</ds:datastoreItem>
</file>

<file path=customXml/itemProps3.xml><?xml version="1.0" encoding="utf-8"?>
<ds:datastoreItem xmlns:ds="http://schemas.openxmlformats.org/officeDocument/2006/customXml" ds:itemID="{709D546B-F8BB-4D48-9C65-36B1FC96578F}">
  <ds:schemaRefs>
    <ds:schemaRef ds:uri="http://schemas.microsoft.com/office/2006/metadata/properties"/>
    <ds:schemaRef ds:uri="http://schemas.microsoft.com/office/infopath/2007/PartnerControls"/>
    <ds:schemaRef ds:uri="3b17002e-e6ba-4b3b-8652-a2a33b9ff7ee"/>
    <ds:schemaRef ds:uri="2087404d-1fe2-40df-8dc7-706c2bc61d6e"/>
  </ds:schemaRefs>
</ds:datastoreItem>
</file>

<file path=docProps/app.xml><?xml version="1.0" encoding="utf-8"?>
<Properties xmlns="http://schemas.openxmlformats.org/officeDocument/2006/extended-properties" xmlns:vt="http://schemas.openxmlformats.org/officeDocument/2006/docPropsVTypes">
  <TotalTime>1653</TotalTime>
  <Words>1658</Words>
  <Application>Microsoft Macintosh PowerPoint</Application>
  <PresentationFormat>Breedbeeld</PresentationFormat>
  <Paragraphs>121</Paragraphs>
  <Slides>19</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19</vt:i4>
      </vt:variant>
    </vt:vector>
  </HeadingPairs>
  <TitlesOfParts>
    <vt:vector size="25" baseType="lpstr">
      <vt:lpstr>Arial</vt:lpstr>
      <vt:lpstr>Calibri</vt:lpstr>
      <vt:lpstr>Calibri Light</vt:lpstr>
      <vt:lpstr>Helvetica</vt:lpstr>
      <vt:lpstr>Times New Roman</vt:lpstr>
      <vt:lpstr>Kantoorthema</vt:lpstr>
      <vt:lpstr>PowerPoint-presentatie</vt:lpstr>
      <vt:lpstr>Programma</vt:lpstr>
      <vt:lpstr>Mededelingen</vt:lpstr>
      <vt:lpstr>  </vt:lpstr>
      <vt:lpstr>  </vt:lpstr>
      <vt:lpstr>Toelichting definitieve inkoopovereenkomst plus bijlagen</vt:lpstr>
      <vt:lpstr>Wijzigingen in def. inkoopovereenkomst en bijlagen</vt:lpstr>
      <vt:lpstr>Toelichting op de tarieven 2026</vt:lpstr>
      <vt:lpstr>Advies op  cao-mix</vt:lpstr>
      <vt:lpstr>Advies op functie-mix</vt:lpstr>
      <vt:lpstr>PowerPoint-presentatie</vt:lpstr>
      <vt:lpstr>PowerPoint-presentatie</vt:lpstr>
      <vt:lpstr>PowerPoint-presentatie</vt:lpstr>
      <vt:lpstr>PowerPoint-presentatie</vt:lpstr>
      <vt:lpstr>Toelichting op bijlage bij innovatie-agenda strategische opgaven </vt:lpstr>
      <vt:lpstr>Suggesties en vragen digitale deelnemers </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Klomberg, HL (Hugo)</dc:creator>
  <cp:lastModifiedBy>Herma Hemmen</cp:lastModifiedBy>
  <cp:revision>93</cp:revision>
  <cp:lastPrinted>2025-05-26T06:58:42Z</cp:lastPrinted>
  <dcterms:created xsi:type="dcterms:W3CDTF">2024-09-02T12:27:50Z</dcterms:created>
  <dcterms:modified xsi:type="dcterms:W3CDTF">2025-05-26T09:12:56Z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0x010100643CFD44838006459E4CC1541364DDC0</vt:lpwstr>
  </property>
  <property fmtid="{D5CDD505-2E9C-101B-9397-08002B2CF9AE}" pid="3" name="MediaServiceImageTags">
    <vt:lpwstr/>
  </property>
</Properties>
</file>