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</p:sldMasterIdLst>
  <p:notesMasterIdLst>
    <p:notesMasterId r:id="rId26"/>
  </p:notesMasterIdLst>
  <p:sldIdLst>
    <p:sldId id="257" r:id="rId3"/>
    <p:sldId id="299" r:id="rId4"/>
    <p:sldId id="272" r:id="rId5"/>
    <p:sldId id="298" r:id="rId6"/>
    <p:sldId id="263" r:id="rId7"/>
    <p:sldId id="279" r:id="rId8"/>
    <p:sldId id="300" r:id="rId9"/>
    <p:sldId id="283" r:id="rId10"/>
    <p:sldId id="297" r:id="rId11"/>
    <p:sldId id="284" r:id="rId12"/>
    <p:sldId id="285" r:id="rId13"/>
    <p:sldId id="301" r:id="rId14"/>
    <p:sldId id="302" r:id="rId15"/>
    <p:sldId id="286" r:id="rId16"/>
    <p:sldId id="289" r:id="rId17"/>
    <p:sldId id="290" r:id="rId18"/>
    <p:sldId id="291" r:id="rId19"/>
    <p:sldId id="292" r:id="rId20"/>
    <p:sldId id="293" r:id="rId21"/>
    <p:sldId id="295" r:id="rId22"/>
    <p:sldId id="303" r:id="rId23"/>
    <p:sldId id="304" r:id="rId24"/>
    <p:sldId id="256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73"/>
    <p:restoredTop sz="89261" autoAdjust="0"/>
  </p:normalViewPr>
  <p:slideViewPr>
    <p:cSldViewPr snapToGrid="0" snapToObjects="1">
      <p:cViewPr varScale="1">
        <p:scale>
          <a:sx n="75" d="100"/>
          <a:sy n="75" d="100"/>
        </p:scale>
        <p:origin x="619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2C51C-2CBD-8844-B67C-AFEA2E872269}" type="datetimeFigureOut">
              <a:rPr lang="nl-NL" smtClean="0"/>
              <a:t>18-5-2022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F1E54-1E93-5540-8DAF-679E378A8D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8427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3757442" y="2399017"/>
            <a:ext cx="6194278" cy="1338492"/>
          </a:xfrm>
        </p:spPr>
        <p:txBody>
          <a:bodyPr anchor="b">
            <a:noAutofit/>
          </a:bodyPr>
          <a:lstStyle>
            <a:lvl1pPr algn="l">
              <a:defRPr sz="44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8" name="Ondertitel 2"/>
          <p:cNvSpPr>
            <a:spLocks noGrp="1"/>
          </p:cNvSpPr>
          <p:nvPr>
            <p:ph type="subTitle" idx="1"/>
          </p:nvPr>
        </p:nvSpPr>
        <p:spPr>
          <a:xfrm>
            <a:off x="3757442" y="3752023"/>
            <a:ext cx="6194278" cy="765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1898061-15F2-EA45-817B-C0B5C2FAEB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57613" y="1853825"/>
            <a:ext cx="6194425" cy="544512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37457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3140222" y="968375"/>
            <a:ext cx="6369538" cy="1376363"/>
          </a:xfrm>
        </p:spPr>
        <p:txBody>
          <a:bodyPr anchor="b">
            <a:normAutofit/>
          </a:bodyPr>
          <a:lstStyle>
            <a:lvl1pPr algn="l">
              <a:defRPr sz="44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8" name="Ondertitel 2"/>
          <p:cNvSpPr>
            <a:spLocks noGrp="1"/>
          </p:cNvSpPr>
          <p:nvPr>
            <p:ph type="subTitle" idx="1"/>
          </p:nvPr>
        </p:nvSpPr>
        <p:spPr>
          <a:xfrm>
            <a:off x="3140222" y="2344738"/>
            <a:ext cx="4405437" cy="361291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24288B-C4EE-2E4D-A1E5-A9893F02A3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40075" y="581025"/>
            <a:ext cx="6369050" cy="38735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5101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604108" y="4909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FEAA2BA-7C3D-F94F-BE49-F62BDE7DE3F5}" type="datetime4">
              <a:rPr lang="nl-NL" smtClean="0"/>
              <a:t>18 mei 2022</a:t>
            </a:fld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3726" y="4909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80C529C-6589-4B4F-B934-BE4B163395A6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604108" y="1825625"/>
            <a:ext cx="4773832" cy="4351338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0"/>
          </p:nvPr>
        </p:nvSpPr>
        <p:spPr>
          <a:xfrm>
            <a:off x="6576060" y="1825625"/>
            <a:ext cx="4777740" cy="4351338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35169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604108" y="4909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FEAA2BA-7C3D-F94F-BE49-F62BDE7DE3F5}" type="datetime4">
              <a:rPr lang="nl-NL" smtClean="0"/>
              <a:t>18 mei 2022</a:t>
            </a:fld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3726" y="4909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80C529C-6589-4B4F-B934-BE4B163395A6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604108" y="1825625"/>
            <a:ext cx="4773832" cy="4351338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afbeelding 2"/>
          <p:cNvSpPr>
            <a:spLocks noGrp="1"/>
          </p:cNvSpPr>
          <p:nvPr>
            <p:ph type="pic" idx="10"/>
          </p:nvPr>
        </p:nvSpPr>
        <p:spPr>
          <a:xfrm>
            <a:off x="6586654" y="1825625"/>
            <a:ext cx="4770271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8533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 (roz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ackground_titel_roze.jpg" descr="background_titel_roz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eltekst"/>
          <p:cNvSpPr txBox="1">
            <a:spLocks noGrp="1"/>
          </p:cNvSpPr>
          <p:nvPr>
            <p:ph type="title"/>
          </p:nvPr>
        </p:nvSpPr>
        <p:spPr>
          <a:xfrm>
            <a:off x="886792" y="2090738"/>
            <a:ext cx="9933608" cy="1363018"/>
          </a:xfrm>
          <a:prstGeom prst="rect">
            <a:avLst/>
          </a:prstGeom>
        </p:spPr>
        <p:txBody>
          <a:bodyPr anchor="b"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t>Titeltekst</a:t>
            </a:r>
          </a:p>
        </p:txBody>
      </p:sp>
      <p:sp>
        <p:nvSpPr>
          <p:cNvPr id="14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67742" y="3922713"/>
            <a:ext cx="9933608" cy="1104752"/>
          </a:xfrm>
          <a:prstGeom prst="rect">
            <a:avLst/>
          </a:prstGeom>
        </p:spPr>
        <p:txBody>
          <a:bodyPr anchor="t"/>
          <a:lstStyle>
            <a:lvl1pPr marL="0" indent="0" algn="r">
              <a:spcBef>
                <a:spcPts val="0"/>
              </a:spcBef>
              <a:buSzTx/>
              <a:buNone/>
              <a:defRPr sz="2700">
                <a:solidFill>
                  <a:srgbClr val="FFFFFF"/>
                </a:solidFill>
                <a:latin typeface="Core Mellow 35 Light"/>
                <a:ea typeface="Core Mellow 35 Light"/>
                <a:cs typeface="Core Mellow 35 Light"/>
                <a:sym typeface="Core Mellow 35 Light"/>
              </a:defRPr>
            </a:lvl1pPr>
            <a:lvl2pPr marL="0" indent="0" algn="r">
              <a:spcBef>
                <a:spcPts val="0"/>
              </a:spcBef>
              <a:buSzTx/>
              <a:buNone/>
              <a:defRPr sz="2700">
                <a:solidFill>
                  <a:srgbClr val="FFFFFF"/>
                </a:solidFill>
                <a:latin typeface="Core Mellow 35 Light"/>
                <a:ea typeface="Core Mellow 35 Light"/>
                <a:cs typeface="Core Mellow 35 Light"/>
                <a:sym typeface="Core Mellow 35 Light"/>
              </a:defRPr>
            </a:lvl2pPr>
            <a:lvl3pPr marL="0" indent="0" algn="r">
              <a:spcBef>
                <a:spcPts val="0"/>
              </a:spcBef>
              <a:buSzTx/>
              <a:buNone/>
              <a:defRPr sz="2700">
                <a:solidFill>
                  <a:srgbClr val="FFFFFF"/>
                </a:solidFill>
                <a:latin typeface="Core Mellow 35 Light"/>
                <a:ea typeface="Core Mellow 35 Light"/>
                <a:cs typeface="Core Mellow 35 Light"/>
                <a:sym typeface="Core Mellow 35 Light"/>
              </a:defRPr>
            </a:lvl3pPr>
            <a:lvl4pPr marL="0" indent="0" algn="r">
              <a:spcBef>
                <a:spcPts val="0"/>
              </a:spcBef>
              <a:buSzTx/>
              <a:buNone/>
              <a:defRPr sz="2700">
                <a:solidFill>
                  <a:srgbClr val="FFFFFF"/>
                </a:solidFill>
                <a:latin typeface="Core Mellow 35 Light"/>
                <a:ea typeface="Core Mellow 35 Light"/>
                <a:cs typeface="Core Mellow 35 Light"/>
                <a:sym typeface="Core Mellow 35 Light"/>
              </a:defRPr>
            </a:lvl4pPr>
            <a:lvl5pPr marL="0" indent="0" algn="r">
              <a:spcBef>
                <a:spcPts val="0"/>
              </a:spcBef>
              <a:buSzTx/>
              <a:buNone/>
              <a:defRPr sz="2700">
                <a:solidFill>
                  <a:srgbClr val="FFFFFF"/>
                </a:solidFill>
                <a:latin typeface="Core Mellow 35 Light"/>
                <a:ea typeface="Core Mellow 35 Light"/>
                <a:cs typeface="Core Mellow 35 Light"/>
                <a:sym typeface="Core Mellow 35 Light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pic>
        <p:nvPicPr>
          <p:cNvPr id="15" name="Afbeelding" descr="Afbeeld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5161" y="3405486"/>
            <a:ext cx="1850704" cy="282921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166166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+ opsomming (stree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9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054764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+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background_hoekje.png" descr="background_hoekj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59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53221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604109" y="1336308"/>
            <a:ext cx="98747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04109" y="2661871"/>
            <a:ext cx="9874738" cy="352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68116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_lijn.png" descr="background_lij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eltekst"/>
          <p:cNvSpPr txBox="1">
            <a:spLocks noGrp="1"/>
          </p:cNvSpPr>
          <p:nvPr>
            <p:ph type="title"/>
          </p:nvPr>
        </p:nvSpPr>
        <p:spPr>
          <a:xfrm>
            <a:off x="844550" y="43815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4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905434" y="6540500"/>
            <a:ext cx="374783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spcBef>
                <a:spcPts val="0"/>
              </a:spcBef>
              <a:defRPr sz="1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13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ransition spd="med"/>
  <p:txStyles>
    <p:titleStyle>
      <a:lvl1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243588"/>
          </a:solidFill>
          <a:uFillTx/>
          <a:latin typeface="+mn-lt"/>
          <a:ea typeface="+mn-ea"/>
          <a:cs typeface="+mn-cs"/>
          <a:sym typeface="Core Mellow 55 Medium"/>
        </a:defRPr>
      </a:lvl1pPr>
      <a:lvl2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243588"/>
          </a:solidFill>
          <a:uFillTx/>
          <a:latin typeface="+mn-lt"/>
          <a:ea typeface="+mn-ea"/>
          <a:cs typeface="+mn-cs"/>
          <a:sym typeface="Core Mellow 55 Medium"/>
        </a:defRPr>
      </a:lvl2pPr>
      <a:lvl3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243588"/>
          </a:solidFill>
          <a:uFillTx/>
          <a:latin typeface="+mn-lt"/>
          <a:ea typeface="+mn-ea"/>
          <a:cs typeface="+mn-cs"/>
          <a:sym typeface="Core Mellow 55 Medium"/>
        </a:defRPr>
      </a:lvl3pPr>
      <a:lvl4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243588"/>
          </a:solidFill>
          <a:uFillTx/>
          <a:latin typeface="+mn-lt"/>
          <a:ea typeface="+mn-ea"/>
          <a:cs typeface="+mn-cs"/>
          <a:sym typeface="Core Mellow 55 Medium"/>
        </a:defRPr>
      </a:lvl4pPr>
      <a:lvl5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243588"/>
          </a:solidFill>
          <a:uFillTx/>
          <a:latin typeface="+mn-lt"/>
          <a:ea typeface="+mn-ea"/>
          <a:cs typeface="+mn-cs"/>
          <a:sym typeface="Core Mellow 55 Medium"/>
        </a:defRPr>
      </a:lvl5pPr>
      <a:lvl6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243588"/>
          </a:solidFill>
          <a:uFillTx/>
          <a:latin typeface="+mn-lt"/>
          <a:ea typeface="+mn-ea"/>
          <a:cs typeface="+mn-cs"/>
          <a:sym typeface="Core Mellow 55 Medium"/>
        </a:defRPr>
      </a:lvl6pPr>
      <a:lvl7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243588"/>
          </a:solidFill>
          <a:uFillTx/>
          <a:latin typeface="+mn-lt"/>
          <a:ea typeface="+mn-ea"/>
          <a:cs typeface="+mn-cs"/>
          <a:sym typeface="Core Mellow 55 Medium"/>
        </a:defRPr>
      </a:lvl7pPr>
      <a:lvl8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243588"/>
          </a:solidFill>
          <a:uFillTx/>
          <a:latin typeface="+mn-lt"/>
          <a:ea typeface="+mn-ea"/>
          <a:cs typeface="+mn-cs"/>
          <a:sym typeface="Core Mellow 55 Medium"/>
        </a:defRPr>
      </a:lvl8pPr>
      <a:lvl9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243588"/>
          </a:solidFill>
          <a:uFillTx/>
          <a:latin typeface="+mn-lt"/>
          <a:ea typeface="+mn-ea"/>
          <a:cs typeface="+mn-cs"/>
          <a:sym typeface="Core Mellow 55 Medium"/>
        </a:defRPr>
      </a:lvl9pPr>
    </p:titleStyle>
    <p:bodyStyle>
      <a:lvl1pPr marL="317500" marR="0" indent="-317500" algn="l" defTabSz="41275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222222"/>
          </a:solidFill>
          <a:uFillTx/>
          <a:latin typeface="Calibri"/>
          <a:ea typeface="Calibri"/>
          <a:cs typeface="Calibri"/>
          <a:sym typeface="Calibri"/>
        </a:defRPr>
      </a:lvl1pPr>
      <a:lvl2pPr marL="635000" marR="0" indent="-317500" algn="l" defTabSz="41275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222222"/>
          </a:solidFill>
          <a:uFillTx/>
          <a:latin typeface="Calibri"/>
          <a:ea typeface="Calibri"/>
          <a:cs typeface="Calibri"/>
          <a:sym typeface="Calibri"/>
        </a:defRPr>
      </a:lvl2pPr>
      <a:lvl3pPr marL="952500" marR="0" indent="-317500" algn="l" defTabSz="41275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222222"/>
          </a:solidFill>
          <a:uFillTx/>
          <a:latin typeface="Calibri"/>
          <a:ea typeface="Calibri"/>
          <a:cs typeface="Calibri"/>
          <a:sym typeface="Calibri"/>
        </a:defRPr>
      </a:lvl3pPr>
      <a:lvl4pPr marL="1270000" marR="0" indent="-317500" algn="l" defTabSz="41275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222222"/>
          </a:solidFill>
          <a:uFillTx/>
          <a:latin typeface="Calibri"/>
          <a:ea typeface="Calibri"/>
          <a:cs typeface="Calibri"/>
          <a:sym typeface="Calibri"/>
        </a:defRPr>
      </a:lvl4pPr>
      <a:lvl5pPr marL="1587500" marR="0" indent="-317500" algn="l" defTabSz="41275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222222"/>
          </a:solidFill>
          <a:uFillTx/>
          <a:latin typeface="Calibri"/>
          <a:ea typeface="Calibri"/>
          <a:cs typeface="Calibri"/>
          <a:sym typeface="Calibri"/>
        </a:defRPr>
      </a:lvl5pPr>
      <a:lvl6pPr marL="1905000" marR="0" indent="-317500" algn="l" defTabSz="41275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222222"/>
          </a:solidFill>
          <a:uFillTx/>
          <a:latin typeface="Calibri"/>
          <a:ea typeface="Calibri"/>
          <a:cs typeface="Calibri"/>
          <a:sym typeface="Calibri"/>
        </a:defRPr>
      </a:lvl6pPr>
      <a:lvl7pPr marL="2222500" marR="0" indent="-317500" algn="l" defTabSz="41275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222222"/>
          </a:solidFill>
          <a:uFillTx/>
          <a:latin typeface="Calibri"/>
          <a:ea typeface="Calibri"/>
          <a:cs typeface="Calibri"/>
          <a:sym typeface="Calibri"/>
        </a:defRPr>
      </a:lvl7pPr>
      <a:lvl8pPr marL="2540000" marR="0" indent="-317500" algn="l" defTabSz="41275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222222"/>
          </a:solidFill>
          <a:uFillTx/>
          <a:latin typeface="Calibri"/>
          <a:ea typeface="Calibri"/>
          <a:cs typeface="Calibri"/>
          <a:sym typeface="Calibri"/>
        </a:defRPr>
      </a:lvl8pPr>
      <a:lvl9pPr marL="2857500" marR="0" indent="-317500" algn="l" defTabSz="41275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222222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43ECD2-D82E-D142-9E88-FB08BFCE6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1339" y="820598"/>
            <a:ext cx="9193181" cy="1376363"/>
          </a:xfrm>
        </p:spPr>
        <p:txBody>
          <a:bodyPr>
            <a:normAutofit fontScale="90000"/>
          </a:bodyPr>
          <a:lstStyle/>
          <a:p>
            <a:r>
              <a:rPr lang="nl-NL" sz="4900" dirty="0">
                <a:solidFill>
                  <a:srgbClr val="0070C0"/>
                </a:solidFill>
              </a:rPr>
              <a:t>De gedeelde verklarende analyse </a:t>
            </a:r>
            <a:br>
              <a:rPr lang="nl-NL" sz="2800" dirty="0">
                <a:solidFill>
                  <a:srgbClr val="0070C0"/>
                </a:solidFill>
              </a:rPr>
            </a:br>
            <a:endParaRPr lang="nl-NL" sz="28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4EBA3DC-7884-8444-A1B3-D025558F4F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9779" y="1997482"/>
            <a:ext cx="7238688" cy="361291"/>
          </a:xfrm>
        </p:spPr>
        <p:txBody>
          <a:bodyPr>
            <a:noAutofit/>
          </a:bodyPr>
          <a:lstStyle/>
          <a:p>
            <a:r>
              <a:rPr lang="nl-NL" sz="2400" b="1" dirty="0">
                <a:solidFill>
                  <a:srgbClr val="0070C0"/>
                </a:solidFill>
              </a:rPr>
              <a:t>De kern van onze kwaliteit</a:t>
            </a:r>
          </a:p>
          <a:p>
            <a:r>
              <a:rPr lang="nl-NL" sz="2400" b="1" dirty="0">
                <a:solidFill>
                  <a:srgbClr val="0070C0"/>
                </a:solidFill>
              </a:rPr>
              <a:t>De kern van ons plezier</a:t>
            </a:r>
          </a:p>
          <a:p>
            <a:r>
              <a:rPr lang="nl-NL" sz="2400" b="1" dirty="0">
                <a:solidFill>
                  <a:srgbClr val="0070C0"/>
                </a:solidFill>
              </a:rPr>
              <a:t>De kern van de kosten</a:t>
            </a:r>
          </a:p>
        </p:txBody>
      </p:sp>
    </p:spTree>
    <p:extLst>
      <p:ext uri="{BB962C8B-B14F-4D97-AF65-F5344CB8AC3E}">
        <p14:creationId xmlns:p14="http://schemas.microsoft.com/office/powerpoint/2010/main" val="441807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C20A094-2A51-AF4E-A3BA-15CE69E7D63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EAA2BA-7C3D-F94F-BE49-F62BDE7DE3F5}" type="datetime4">
              <a:rPr lang="nl-NL" smtClean="0"/>
              <a:t>18 mei 2022</a:t>
            </a:fld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6666826-2F14-E940-A74A-0E02134E2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0C529C-6589-4B4F-B934-BE4B163395A6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061918A-2099-A347-9AF1-3BCA23435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04108" y="1825625"/>
            <a:ext cx="9752818" cy="4351338"/>
          </a:xfrm>
        </p:spPr>
        <p:txBody>
          <a:bodyPr/>
          <a:lstStyle/>
          <a:p>
            <a:r>
              <a:rPr lang="nl-NL" dirty="0"/>
              <a:t>100% op orde</a:t>
            </a:r>
          </a:p>
          <a:p>
            <a:r>
              <a:rPr lang="nl-NL" dirty="0"/>
              <a:t>Veel vaker direct passende zorg</a:t>
            </a:r>
          </a:p>
          <a:p>
            <a:r>
              <a:rPr lang="nl-NL" dirty="0"/>
              <a:t>Ouders en kinderen herkennen zich goed in analyse</a:t>
            </a:r>
          </a:p>
          <a:p>
            <a:r>
              <a:rPr lang="nl-NL" dirty="0"/>
              <a:t>Ouders en kinderen herkennen zich goed in de plannen</a:t>
            </a:r>
          </a:p>
          <a:p>
            <a:r>
              <a:rPr lang="nl-NL" dirty="0"/>
              <a:t>Resultaten beter</a:t>
            </a:r>
          </a:p>
          <a:p>
            <a:r>
              <a:rPr lang="nl-NL" dirty="0"/>
              <a:t>Werk steeds leuker</a:t>
            </a:r>
          </a:p>
          <a:p>
            <a:r>
              <a:rPr lang="nl-NL" dirty="0"/>
              <a:t>Kosten omlaag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4F7BA92-EDBB-41CD-88EA-7CDFD95BC151}"/>
              </a:ext>
            </a:extLst>
          </p:cNvPr>
          <p:cNvSpPr txBox="1"/>
          <p:nvPr/>
        </p:nvSpPr>
        <p:spPr>
          <a:xfrm>
            <a:off x="1874520" y="793874"/>
            <a:ext cx="7985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rgbClr val="0070C0"/>
                </a:solidFill>
              </a:rPr>
              <a:t>3. VERKLARENDE ANALYSE, toekomst</a:t>
            </a:r>
          </a:p>
        </p:txBody>
      </p:sp>
      <p:pic>
        <p:nvPicPr>
          <p:cNvPr id="6" name="Picture 2" descr="C:\Users\PEDI00\AppData\Local\Microsoft\Windows\INetCache\Content.Outlook\TWJDWMP4\logo Bv0.jpg">
            <a:extLst>
              <a:ext uri="{FF2B5EF4-FFF2-40B4-BE49-F238E27FC236}">
                <a16:creationId xmlns:a16="http://schemas.microsoft.com/office/drawing/2014/main" id="{378AEA24-D5B8-4E1B-8838-60300731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615" y="4305409"/>
            <a:ext cx="1294380" cy="96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890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C20A094-2A51-AF4E-A3BA-15CE69E7D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4108" y="470644"/>
            <a:ext cx="2743200" cy="365125"/>
          </a:xfrm>
        </p:spPr>
        <p:txBody>
          <a:bodyPr/>
          <a:lstStyle/>
          <a:p>
            <a:fld id="{3FEAA2BA-7C3D-F94F-BE49-F62BDE7DE3F5}" type="datetime4">
              <a:rPr lang="nl-NL" smtClean="0"/>
              <a:t>18 mei 2022</a:t>
            </a:fld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6666826-2F14-E940-A74A-0E02134E2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0C529C-6589-4B4F-B934-BE4B163395A6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061918A-2099-A347-9AF1-3BCA23435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04108" y="1825624"/>
            <a:ext cx="9752818" cy="4752975"/>
          </a:xfrm>
        </p:spPr>
        <p:txBody>
          <a:bodyPr>
            <a:normAutofit/>
          </a:bodyPr>
          <a:lstStyle/>
          <a:p>
            <a:r>
              <a:rPr lang="nl-NL" dirty="0"/>
              <a:t>Met elkaar aan de slag, in verschillende rollen</a:t>
            </a:r>
          </a:p>
          <a:p>
            <a:r>
              <a:rPr lang="nl-NL" dirty="0"/>
              <a:t>GZ-</a:t>
            </a:r>
            <a:r>
              <a:rPr lang="nl-NL" dirty="0" err="1"/>
              <a:t>ers</a:t>
            </a:r>
            <a:r>
              <a:rPr lang="nl-NL" dirty="0"/>
              <a:t>, orthopedagoog generalisten, jeugdhulpverleners</a:t>
            </a:r>
          </a:p>
          <a:p>
            <a:r>
              <a:rPr lang="nl-NL" dirty="0">
                <a:sym typeface="Wingdings" panose="05000000000000000000" pitchFamily="2" charset="2"/>
              </a:rPr>
              <a:t>Elkaar intern bevragen: 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is dit echt goede analyse? 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Ik begrijp hem niet. 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Hoe verhoudt mijn zorg zich tot de analyse?</a:t>
            </a:r>
          </a:p>
          <a:p>
            <a:r>
              <a:rPr lang="nl-NL" dirty="0">
                <a:sym typeface="Wingdings" panose="05000000000000000000" pitchFamily="2" charset="2"/>
              </a:rPr>
              <a:t>Extern gaan bevragen: waar is jullie verklarende analyse?</a:t>
            </a:r>
          </a:p>
          <a:p>
            <a:r>
              <a:rPr lang="nl-NL" dirty="0">
                <a:sym typeface="Wingdings" panose="05000000000000000000" pitchFamily="2" charset="2"/>
              </a:rPr>
              <a:t>We moeten het zelf leren naar wat er nu aan kennis is</a:t>
            </a:r>
          </a:p>
          <a:p>
            <a:r>
              <a:rPr lang="nl-NL" dirty="0">
                <a:sym typeface="Wingdings" panose="05000000000000000000" pitchFamily="2" charset="2"/>
              </a:rPr>
              <a:t>De systematiek kan weer verbeterd worden</a:t>
            </a:r>
          </a:p>
          <a:p>
            <a:r>
              <a:rPr lang="nl-NL" dirty="0">
                <a:sym typeface="Wingdings" panose="05000000000000000000" pitchFamily="2" charset="2"/>
              </a:rPr>
              <a:t>Tijd nodig!!!!!</a:t>
            </a:r>
            <a:endParaRPr lang="nl-NL" dirty="0"/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4F7BA92-EDBB-41CD-88EA-7CDFD95BC151}"/>
              </a:ext>
            </a:extLst>
          </p:cNvPr>
          <p:cNvSpPr txBox="1"/>
          <p:nvPr/>
        </p:nvSpPr>
        <p:spPr>
          <a:xfrm>
            <a:off x="1897966" y="673526"/>
            <a:ext cx="8087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rgbClr val="0070C0"/>
                </a:solidFill>
              </a:rPr>
              <a:t>4. VERKLARENDE ANALYSE,  #hoedan</a:t>
            </a:r>
          </a:p>
        </p:txBody>
      </p:sp>
      <p:pic>
        <p:nvPicPr>
          <p:cNvPr id="6" name="Picture 2" descr="C:\Users\PEDI00\AppData\Local\Microsoft\Windows\INetCache\Content.Outlook\TWJDWMP4\logo Bv0.jpg">
            <a:extLst>
              <a:ext uri="{FF2B5EF4-FFF2-40B4-BE49-F238E27FC236}">
                <a16:creationId xmlns:a16="http://schemas.microsoft.com/office/drawing/2014/main" id="{F3AA00BE-6492-4515-90D4-435BD7096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620" y="5743049"/>
            <a:ext cx="1294380" cy="96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032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C20A094-2A51-AF4E-A3BA-15CE69E7D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4108" y="470644"/>
            <a:ext cx="2743200" cy="365125"/>
          </a:xfrm>
        </p:spPr>
        <p:txBody>
          <a:bodyPr/>
          <a:lstStyle/>
          <a:p>
            <a:fld id="{3FEAA2BA-7C3D-F94F-BE49-F62BDE7DE3F5}" type="datetime4">
              <a:rPr lang="nl-NL" smtClean="0"/>
              <a:t>18 mei 2022</a:t>
            </a:fld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6666826-2F14-E940-A74A-0E02134E2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0C529C-6589-4B4F-B934-BE4B163395A6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061918A-2099-A347-9AF1-3BCA23435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04108" y="1825624"/>
            <a:ext cx="9752818" cy="4752975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4F7BA92-EDBB-41CD-88EA-7CDFD95BC151}"/>
              </a:ext>
            </a:extLst>
          </p:cNvPr>
          <p:cNvSpPr txBox="1"/>
          <p:nvPr/>
        </p:nvSpPr>
        <p:spPr>
          <a:xfrm>
            <a:off x="1897966" y="2197526"/>
            <a:ext cx="8087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rgbClr val="0070C0"/>
                </a:solidFill>
              </a:rPr>
              <a:t>De verklarende analyse is ingebed</a:t>
            </a:r>
          </a:p>
        </p:txBody>
      </p:sp>
      <p:pic>
        <p:nvPicPr>
          <p:cNvPr id="6" name="Picture 2" descr="C:\Users\PEDI00\AppData\Local\Microsoft\Windows\INetCache\Content.Outlook\TWJDWMP4\logo Bv0.jpg">
            <a:extLst>
              <a:ext uri="{FF2B5EF4-FFF2-40B4-BE49-F238E27FC236}">
                <a16:creationId xmlns:a16="http://schemas.microsoft.com/office/drawing/2014/main" id="{F3AA00BE-6492-4515-90D4-435BD7096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620" y="5743049"/>
            <a:ext cx="1294380" cy="96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999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6666826-2F14-E940-A74A-0E02134E2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0C529C-6589-4B4F-B934-BE4B163395A6}" type="slidenum">
              <a:rPr lang="nl-NL" smtClean="0"/>
              <a:pPr/>
              <a:t>13</a:t>
            </a:fld>
            <a:endParaRPr lang="nl-NL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0FC78CC-C3BC-4322-B04B-F0B4C5FAD8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45043" y="490964"/>
          <a:ext cx="7986712" cy="651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Document" r:id="rId3" imgW="7492234" imgH="6106474" progId="Word.Document.12">
                  <p:embed/>
                </p:oleObj>
              </mc:Choice>
              <mc:Fallback>
                <p:oleObj name="Document" r:id="rId3" imgW="7492234" imgH="6106474" progId="Word.Documen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0FC78CC-C3BC-4322-B04B-F0B4C5FAD8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45043" y="490964"/>
                        <a:ext cx="7986712" cy="651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05740717-D409-4B8B-89EB-BF35BC3E31E9}"/>
              </a:ext>
            </a:extLst>
          </p:cNvPr>
          <p:cNvCxnSpPr>
            <a:cxnSpLocks/>
          </p:cNvCxnSpPr>
          <p:nvPr/>
        </p:nvCxnSpPr>
        <p:spPr>
          <a:xfrm flipV="1">
            <a:off x="2529840" y="2819400"/>
            <a:ext cx="579120" cy="77724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8E202D4A-2947-4117-B118-CB3A1D0AD432}"/>
              </a:ext>
            </a:extLst>
          </p:cNvPr>
          <p:cNvSpPr txBox="1"/>
          <p:nvPr/>
        </p:nvSpPr>
        <p:spPr>
          <a:xfrm>
            <a:off x="785881" y="2898236"/>
            <a:ext cx="1743959" cy="954107"/>
          </a:xfrm>
          <a:prstGeom prst="rect">
            <a:avLst/>
          </a:prstGeom>
          <a:solidFill>
            <a:srgbClr val="00B0F0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b="1" i="1" dirty="0">
                <a:solidFill>
                  <a:srgbClr val="7030A0"/>
                </a:solidFill>
              </a:rPr>
              <a:t>Naar 0 ouders die geen hulp durven zoeken als ze hun kind mishandelen</a:t>
            </a: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2F00EAB5-F8A1-43E7-A988-D7EF903EAAF1}"/>
              </a:ext>
            </a:extLst>
          </p:cNvPr>
          <p:cNvCxnSpPr/>
          <p:nvPr/>
        </p:nvCxnSpPr>
        <p:spPr>
          <a:xfrm flipV="1">
            <a:off x="9144000" y="4440025"/>
            <a:ext cx="0" cy="1451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71A37C02-D3DE-4602-9B14-AF8D7DE61324}"/>
              </a:ext>
            </a:extLst>
          </p:cNvPr>
          <p:cNvSpPr txBox="1"/>
          <p:nvPr/>
        </p:nvSpPr>
        <p:spPr>
          <a:xfrm>
            <a:off x="8748081" y="3503958"/>
            <a:ext cx="772992" cy="93871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100" dirty="0">
                <a:highlight>
                  <a:srgbClr val="FFFF00"/>
                </a:highlight>
              </a:rPr>
              <a:t>Alleen nog </a:t>
            </a:r>
            <a:r>
              <a:rPr lang="nl-NL" sz="1100" dirty="0" err="1">
                <a:highlight>
                  <a:srgbClr val="FFFF00"/>
                </a:highlight>
              </a:rPr>
              <a:t>evidence</a:t>
            </a:r>
            <a:r>
              <a:rPr lang="nl-NL" sz="1100" dirty="0">
                <a:highlight>
                  <a:srgbClr val="FFFF00"/>
                </a:highlight>
              </a:rPr>
              <a:t> </a:t>
            </a:r>
            <a:r>
              <a:rPr lang="nl-NL" sz="1100" dirty="0" err="1">
                <a:highlight>
                  <a:srgbClr val="FFFF00"/>
                </a:highlight>
              </a:rPr>
              <a:t>based</a:t>
            </a:r>
            <a:r>
              <a:rPr lang="nl-NL" sz="1100" dirty="0">
                <a:highlight>
                  <a:srgbClr val="FFFF00"/>
                </a:highlight>
              </a:rPr>
              <a:t> werken</a:t>
            </a:r>
          </a:p>
        </p:txBody>
      </p:sp>
    </p:spTree>
    <p:extLst>
      <p:ext uri="{BB962C8B-B14F-4D97-AF65-F5344CB8AC3E}">
        <p14:creationId xmlns:p14="http://schemas.microsoft.com/office/powerpoint/2010/main" val="220024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C20A094-2A51-AF4E-A3BA-15CE69E7D63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EAA2BA-7C3D-F94F-BE49-F62BDE7DE3F5}" type="datetime4">
              <a:rPr lang="nl-NL" smtClean="0"/>
              <a:t>18 mei 2022</a:t>
            </a:fld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6666826-2F14-E940-A74A-0E02134E2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0C529C-6589-4B4F-B934-BE4B163395A6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061918A-2099-A347-9AF1-3BCA23435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80308" y="1580723"/>
            <a:ext cx="9752818" cy="4351338"/>
          </a:xfrm>
        </p:spPr>
        <p:txBody>
          <a:bodyPr>
            <a:normAutofit fontScale="77500" lnSpcReduction="20000"/>
          </a:bodyPr>
          <a:lstStyle/>
          <a:p>
            <a:r>
              <a:rPr lang="nl-NL" b="1" dirty="0">
                <a:solidFill>
                  <a:srgbClr val="00B0F0"/>
                </a:solidFill>
              </a:rPr>
              <a:t>Vanuit je professie weten dat je niet alles weet</a:t>
            </a:r>
          </a:p>
          <a:p>
            <a:r>
              <a:rPr lang="nl-NL" b="1" dirty="0">
                <a:solidFill>
                  <a:srgbClr val="00B0F0"/>
                </a:solidFill>
              </a:rPr>
              <a:t>Niet weten is een kwaliteit</a:t>
            </a:r>
          </a:p>
          <a:p>
            <a:r>
              <a:rPr lang="nl-NL" b="1" dirty="0">
                <a:solidFill>
                  <a:srgbClr val="00B0F0"/>
                </a:solidFill>
              </a:rPr>
              <a:t>Vragen aan iemand die meer weet is een hoogwaardige kwaliteit</a:t>
            </a:r>
          </a:p>
          <a:p>
            <a:r>
              <a:rPr lang="nl-NL" dirty="0"/>
              <a:t>Het is fijn als iemand je (vriendelijk) kritisch bevraagt</a:t>
            </a:r>
          </a:p>
          <a:p>
            <a:r>
              <a:rPr lang="nl-NL" dirty="0"/>
              <a:t>Iemand vriendelijk kritisch bevragen is waardevol voor iedereen</a:t>
            </a:r>
          </a:p>
          <a:p>
            <a:r>
              <a:rPr lang="nl-NL" dirty="0"/>
              <a:t>Weten dat we ons werk over 5 jaar beter doen én tevreden zijn over vandaag én leren van vandaag</a:t>
            </a:r>
          </a:p>
          <a:p>
            <a:r>
              <a:rPr lang="nl-NL" dirty="0"/>
              <a:t>Bij voor jongeren/gezinnen zwaarwegende beslissingen organiseren we altijd </a:t>
            </a:r>
            <a:r>
              <a:rPr lang="nl-NL" dirty="0" err="1"/>
              <a:t>tegendenken</a:t>
            </a:r>
            <a:endParaRPr lang="nl-NL" dirty="0"/>
          </a:p>
          <a:p>
            <a:r>
              <a:rPr lang="nl-NL" dirty="0"/>
              <a:t>Scholing en supervisie zijn noodzaak </a:t>
            </a:r>
            <a:r>
              <a:rPr lang="nl-NL" sz="1400" dirty="0"/>
              <a:t>(en maken zorg minder duur)</a:t>
            </a:r>
          </a:p>
          <a:p>
            <a:r>
              <a:rPr lang="nl-NL" dirty="0"/>
              <a:t>Iedereen heeft telefoonnummers van collega’s waarvan je weet dat die over zaken meer weten dan jij</a:t>
            </a:r>
          </a:p>
          <a:p>
            <a:r>
              <a:rPr lang="nl-NL" dirty="0"/>
              <a:t>Gebeld worden voor consultatie is prachtig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4F7BA92-EDBB-41CD-88EA-7CDFD95BC151}"/>
              </a:ext>
            </a:extLst>
          </p:cNvPr>
          <p:cNvSpPr txBox="1"/>
          <p:nvPr/>
        </p:nvSpPr>
        <p:spPr>
          <a:xfrm>
            <a:off x="1431388" y="642004"/>
            <a:ext cx="10674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70C0"/>
                </a:solidFill>
              </a:rPr>
              <a:t>Steeds beter in algemene professionele (EB waardevolle) eigenschappen</a:t>
            </a:r>
          </a:p>
        </p:txBody>
      </p:sp>
      <p:pic>
        <p:nvPicPr>
          <p:cNvPr id="6" name="Picture 2" descr="C:\Users\PEDI00\AppData\Local\Microsoft\Windows\INetCache\Content.Outlook\TWJDWMP4\logo Bv0.jpg">
            <a:extLst>
              <a:ext uri="{FF2B5EF4-FFF2-40B4-BE49-F238E27FC236}">
                <a16:creationId xmlns:a16="http://schemas.microsoft.com/office/drawing/2014/main" id="{F3AA00BE-6492-4515-90D4-435BD7096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620" y="5743049"/>
            <a:ext cx="1294380" cy="96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699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C20A094-2A51-AF4E-A3BA-15CE69E7D63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EAA2BA-7C3D-F94F-BE49-F62BDE7DE3F5}" type="datetime4">
              <a:rPr lang="nl-NL" smtClean="0"/>
              <a:t>18 mei 2022</a:t>
            </a:fld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6666826-2F14-E940-A74A-0E02134E2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0C529C-6589-4B4F-B934-BE4B163395A6}" type="slidenum">
              <a:rPr lang="nl-NL" smtClean="0"/>
              <a:pPr/>
              <a:t>15</a:t>
            </a:fld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061918A-2099-A347-9AF1-3BCA23435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80308" y="1580723"/>
            <a:ext cx="9752818" cy="4351338"/>
          </a:xfrm>
        </p:spPr>
        <p:txBody>
          <a:bodyPr>
            <a:normAutofit fontScale="77500" lnSpcReduction="20000"/>
          </a:bodyPr>
          <a:lstStyle/>
          <a:p>
            <a:r>
              <a:rPr lang="nl-NL" dirty="0"/>
              <a:t>Vanuit je professie weten dat je niet alles weet</a:t>
            </a:r>
          </a:p>
          <a:p>
            <a:r>
              <a:rPr lang="nl-NL" dirty="0"/>
              <a:t>Niet weten is een kwaliteit</a:t>
            </a:r>
          </a:p>
          <a:p>
            <a:r>
              <a:rPr lang="nl-NL" dirty="0"/>
              <a:t>Vragen aan iemand die meer weet is een hoogwaardige kwaliteit</a:t>
            </a:r>
          </a:p>
          <a:p>
            <a:r>
              <a:rPr lang="nl-NL" b="1" dirty="0">
                <a:solidFill>
                  <a:srgbClr val="00B0F0"/>
                </a:solidFill>
              </a:rPr>
              <a:t>Het is fijn als iemand je (vriendelijk) kritisch bevraagt</a:t>
            </a:r>
          </a:p>
          <a:p>
            <a:r>
              <a:rPr lang="nl-NL" b="1" dirty="0">
                <a:solidFill>
                  <a:srgbClr val="00B0F0"/>
                </a:solidFill>
              </a:rPr>
              <a:t>Iemand vriendelijk kritisch bevragen is waardevol voor iedereen</a:t>
            </a:r>
          </a:p>
          <a:p>
            <a:r>
              <a:rPr lang="nl-NL" dirty="0"/>
              <a:t>Weten dat we ons werk over 5 jaar beter doen én tevreden zijn over vandaag én leren van vandaag</a:t>
            </a:r>
          </a:p>
          <a:p>
            <a:r>
              <a:rPr lang="nl-NL" dirty="0"/>
              <a:t>Bij voor jongeren/gezinnen zwaarwegende beslissingen organiseren we altijd </a:t>
            </a:r>
            <a:r>
              <a:rPr lang="nl-NL" dirty="0" err="1"/>
              <a:t>tegendenken</a:t>
            </a:r>
            <a:endParaRPr lang="nl-NL" dirty="0"/>
          </a:p>
          <a:p>
            <a:r>
              <a:rPr lang="nl-NL" dirty="0"/>
              <a:t>Scholing en supervisie zijn noodzaak </a:t>
            </a:r>
            <a:r>
              <a:rPr lang="nl-NL" sz="1400" dirty="0"/>
              <a:t>(en maken zorg minder duur)</a:t>
            </a:r>
          </a:p>
          <a:p>
            <a:r>
              <a:rPr lang="nl-NL" dirty="0"/>
              <a:t>Iedereen heeft telefoonnummers van collega’s waarvan je weet dat die over zaken meer weten dan jij</a:t>
            </a:r>
          </a:p>
          <a:p>
            <a:r>
              <a:rPr lang="nl-NL" dirty="0"/>
              <a:t>Gebeld worden voor consultatie is prachtig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4F7BA92-EDBB-41CD-88EA-7CDFD95BC151}"/>
              </a:ext>
            </a:extLst>
          </p:cNvPr>
          <p:cNvSpPr txBox="1"/>
          <p:nvPr/>
        </p:nvSpPr>
        <p:spPr>
          <a:xfrm>
            <a:off x="1508760" y="682952"/>
            <a:ext cx="10683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70C0"/>
                </a:solidFill>
              </a:rPr>
              <a:t>Steeds beter in algemene professionele (EB waardevolle) eigenschappen</a:t>
            </a:r>
          </a:p>
        </p:txBody>
      </p:sp>
      <p:pic>
        <p:nvPicPr>
          <p:cNvPr id="6" name="Picture 2" descr="C:\Users\PEDI00\AppData\Local\Microsoft\Windows\INetCache\Content.Outlook\TWJDWMP4\logo Bv0.jpg">
            <a:extLst>
              <a:ext uri="{FF2B5EF4-FFF2-40B4-BE49-F238E27FC236}">
                <a16:creationId xmlns:a16="http://schemas.microsoft.com/office/drawing/2014/main" id="{F3AA00BE-6492-4515-90D4-435BD7096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620" y="5743049"/>
            <a:ext cx="1294380" cy="96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703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C20A094-2A51-AF4E-A3BA-15CE69E7D63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EAA2BA-7C3D-F94F-BE49-F62BDE7DE3F5}" type="datetime4">
              <a:rPr lang="nl-NL" smtClean="0"/>
              <a:t>18 mei 2022</a:t>
            </a:fld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6666826-2F14-E940-A74A-0E02134E2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0C529C-6589-4B4F-B934-BE4B163395A6}" type="slidenum">
              <a:rPr lang="nl-NL" smtClean="0"/>
              <a:pPr/>
              <a:t>16</a:t>
            </a:fld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061918A-2099-A347-9AF1-3BCA23435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80308" y="1580723"/>
            <a:ext cx="9752818" cy="4351338"/>
          </a:xfrm>
        </p:spPr>
        <p:txBody>
          <a:bodyPr>
            <a:normAutofit fontScale="77500" lnSpcReduction="20000"/>
          </a:bodyPr>
          <a:lstStyle/>
          <a:p>
            <a:r>
              <a:rPr lang="nl-NL" dirty="0"/>
              <a:t>Vanuit je professie weten dat je niet alles weet</a:t>
            </a:r>
          </a:p>
          <a:p>
            <a:r>
              <a:rPr lang="nl-NL" dirty="0"/>
              <a:t>Niet weten is een kwaliteit</a:t>
            </a:r>
          </a:p>
          <a:p>
            <a:r>
              <a:rPr lang="nl-NL" dirty="0"/>
              <a:t>Vragen aan iemand die meer weet is een hoogwaardige kwaliteit</a:t>
            </a:r>
          </a:p>
          <a:p>
            <a:r>
              <a:rPr lang="nl-NL" dirty="0"/>
              <a:t>Het is fijn als iemand je (vriendelijk) kritisch bevraagt</a:t>
            </a:r>
          </a:p>
          <a:p>
            <a:r>
              <a:rPr lang="nl-NL" dirty="0"/>
              <a:t>Iemand vriendelijk kritisch bevragen is waardevol voor iedereen</a:t>
            </a:r>
          </a:p>
          <a:p>
            <a:r>
              <a:rPr lang="nl-NL" b="1" dirty="0">
                <a:solidFill>
                  <a:srgbClr val="00B0F0"/>
                </a:solidFill>
              </a:rPr>
              <a:t>Weten dat we ons werk over 5 jaar beter doen én tevreden zijn over vandaag én leren van vandaag</a:t>
            </a:r>
          </a:p>
          <a:p>
            <a:r>
              <a:rPr lang="nl-NL" dirty="0"/>
              <a:t>Bij voor jongeren/gezinnen zwaarwegende beslissingen organiseren we altijd </a:t>
            </a:r>
            <a:r>
              <a:rPr lang="nl-NL" dirty="0" err="1"/>
              <a:t>tegendenken</a:t>
            </a:r>
            <a:endParaRPr lang="nl-NL" dirty="0"/>
          </a:p>
          <a:p>
            <a:r>
              <a:rPr lang="nl-NL" dirty="0"/>
              <a:t>Scholing en supervisie zijn noodzaak </a:t>
            </a:r>
            <a:r>
              <a:rPr lang="nl-NL" sz="1400" dirty="0"/>
              <a:t>(en maken zorg minder duur)</a:t>
            </a:r>
          </a:p>
          <a:p>
            <a:r>
              <a:rPr lang="nl-NL" dirty="0"/>
              <a:t>Iedereen heeft telefoonnummers van collega’s waarvan je weet dat die over zaken meer weten dan jij</a:t>
            </a:r>
          </a:p>
          <a:p>
            <a:r>
              <a:rPr lang="nl-NL" dirty="0"/>
              <a:t>Gebeld worden voor consultatie is prachtig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4F7BA92-EDBB-41CD-88EA-7CDFD95BC151}"/>
              </a:ext>
            </a:extLst>
          </p:cNvPr>
          <p:cNvSpPr txBox="1"/>
          <p:nvPr/>
        </p:nvSpPr>
        <p:spPr>
          <a:xfrm>
            <a:off x="1463040" y="723131"/>
            <a:ext cx="10662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Steeds beter in algemene professionele (EB waardevolle) eigenschappen</a:t>
            </a:r>
          </a:p>
        </p:txBody>
      </p:sp>
      <p:pic>
        <p:nvPicPr>
          <p:cNvPr id="6" name="Picture 2" descr="C:\Users\PEDI00\AppData\Local\Microsoft\Windows\INetCache\Content.Outlook\TWJDWMP4\logo Bv0.jpg">
            <a:extLst>
              <a:ext uri="{FF2B5EF4-FFF2-40B4-BE49-F238E27FC236}">
                <a16:creationId xmlns:a16="http://schemas.microsoft.com/office/drawing/2014/main" id="{F3AA00BE-6492-4515-90D4-435BD7096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620" y="5743049"/>
            <a:ext cx="1294380" cy="96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254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C20A094-2A51-AF4E-A3BA-15CE69E7D63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EAA2BA-7C3D-F94F-BE49-F62BDE7DE3F5}" type="datetime4">
              <a:rPr lang="nl-NL" smtClean="0"/>
              <a:t>18 mei 2022</a:t>
            </a:fld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6666826-2F14-E940-A74A-0E02134E2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0C529C-6589-4B4F-B934-BE4B163395A6}" type="slidenum">
              <a:rPr lang="nl-NL" smtClean="0"/>
              <a:pPr/>
              <a:t>17</a:t>
            </a:fld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061918A-2099-A347-9AF1-3BCA23435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80308" y="1580723"/>
            <a:ext cx="9752818" cy="4351338"/>
          </a:xfrm>
        </p:spPr>
        <p:txBody>
          <a:bodyPr>
            <a:normAutofit fontScale="77500" lnSpcReduction="20000"/>
          </a:bodyPr>
          <a:lstStyle/>
          <a:p>
            <a:r>
              <a:rPr lang="nl-NL" dirty="0"/>
              <a:t>Vanuit je professie weten dat je niet alles weet</a:t>
            </a:r>
          </a:p>
          <a:p>
            <a:r>
              <a:rPr lang="nl-NL" dirty="0"/>
              <a:t>Niet weten is een kwaliteit</a:t>
            </a:r>
          </a:p>
          <a:p>
            <a:r>
              <a:rPr lang="nl-NL" dirty="0"/>
              <a:t>Vragen aan iemand die meer weet is een hoogwaardige kwaliteit</a:t>
            </a:r>
          </a:p>
          <a:p>
            <a:r>
              <a:rPr lang="nl-NL" dirty="0"/>
              <a:t>Het is fijn als iemand je (vriendelijk) kritisch bevraagt</a:t>
            </a:r>
          </a:p>
          <a:p>
            <a:r>
              <a:rPr lang="nl-NL" dirty="0"/>
              <a:t>Iemand vriendelijk kritisch bevragen is waardevol voor iedereen</a:t>
            </a:r>
          </a:p>
          <a:p>
            <a:r>
              <a:rPr lang="nl-NL" dirty="0"/>
              <a:t>Weten dat we ons werk over 5 jaar beter doen én tevreden zijn over vandaag én leren van vandaag</a:t>
            </a:r>
          </a:p>
          <a:p>
            <a:r>
              <a:rPr lang="nl-NL" b="1" dirty="0">
                <a:solidFill>
                  <a:srgbClr val="00B0F0"/>
                </a:solidFill>
              </a:rPr>
              <a:t>Bij voor jongeren/gezinnen zwaarwegende beslissingen organiseren we altijd </a:t>
            </a:r>
            <a:r>
              <a:rPr lang="nl-NL" b="1" dirty="0" err="1">
                <a:solidFill>
                  <a:srgbClr val="00B0F0"/>
                </a:solidFill>
              </a:rPr>
              <a:t>tegendenken</a:t>
            </a:r>
            <a:endParaRPr lang="nl-NL" b="1" dirty="0">
              <a:solidFill>
                <a:srgbClr val="00B0F0"/>
              </a:solidFill>
            </a:endParaRPr>
          </a:p>
          <a:p>
            <a:r>
              <a:rPr lang="nl-NL" dirty="0"/>
              <a:t>Scholing en veeljarige supervisie zijn noodzaak </a:t>
            </a:r>
            <a:r>
              <a:rPr lang="nl-NL" sz="1400" dirty="0"/>
              <a:t>(en maken zorg minder duur)</a:t>
            </a:r>
          </a:p>
          <a:p>
            <a:r>
              <a:rPr lang="nl-NL" dirty="0"/>
              <a:t>Iedereen heeft telefoonnummers van collega’s waarvan je weet dat die over zaken meer weten dan jij</a:t>
            </a:r>
          </a:p>
          <a:p>
            <a:r>
              <a:rPr lang="nl-NL" dirty="0"/>
              <a:t>Gebeld worden voor consultatie is prachtig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4F7BA92-EDBB-41CD-88EA-7CDFD95BC151}"/>
              </a:ext>
            </a:extLst>
          </p:cNvPr>
          <p:cNvSpPr txBox="1"/>
          <p:nvPr/>
        </p:nvSpPr>
        <p:spPr>
          <a:xfrm>
            <a:off x="1483360" y="723131"/>
            <a:ext cx="1065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Steeds beter in algemene professionele (EB waardevolle) eigenschappen</a:t>
            </a:r>
          </a:p>
        </p:txBody>
      </p:sp>
      <p:pic>
        <p:nvPicPr>
          <p:cNvPr id="6" name="Picture 2" descr="C:\Users\PEDI00\AppData\Local\Microsoft\Windows\INetCache\Content.Outlook\TWJDWMP4\logo Bv0.jpg">
            <a:extLst>
              <a:ext uri="{FF2B5EF4-FFF2-40B4-BE49-F238E27FC236}">
                <a16:creationId xmlns:a16="http://schemas.microsoft.com/office/drawing/2014/main" id="{F3AA00BE-6492-4515-90D4-435BD7096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620" y="5743049"/>
            <a:ext cx="1294380" cy="96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410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C20A094-2A51-AF4E-A3BA-15CE69E7D63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EAA2BA-7C3D-F94F-BE49-F62BDE7DE3F5}" type="datetime4">
              <a:rPr lang="nl-NL" smtClean="0"/>
              <a:t>18 mei 2022</a:t>
            </a:fld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6666826-2F14-E940-A74A-0E02134E2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0C529C-6589-4B4F-B934-BE4B163395A6}" type="slidenum">
              <a:rPr lang="nl-NL" smtClean="0"/>
              <a:pPr/>
              <a:t>18</a:t>
            </a:fld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061918A-2099-A347-9AF1-3BCA23435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80308" y="1580723"/>
            <a:ext cx="9752818" cy="4351338"/>
          </a:xfrm>
        </p:spPr>
        <p:txBody>
          <a:bodyPr>
            <a:normAutofit fontScale="77500" lnSpcReduction="20000"/>
          </a:bodyPr>
          <a:lstStyle/>
          <a:p>
            <a:r>
              <a:rPr lang="nl-NL" dirty="0"/>
              <a:t>Vanuit je professie weten dat je niet alles weet</a:t>
            </a:r>
          </a:p>
          <a:p>
            <a:r>
              <a:rPr lang="nl-NL" dirty="0"/>
              <a:t>Niet weten is een kwaliteit</a:t>
            </a:r>
          </a:p>
          <a:p>
            <a:r>
              <a:rPr lang="nl-NL" dirty="0"/>
              <a:t>Vragen aan iemand die meer weet is een hoogwaardige kwaliteit</a:t>
            </a:r>
          </a:p>
          <a:p>
            <a:r>
              <a:rPr lang="nl-NL" dirty="0"/>
              <a:t>Het is fijn als iemand je (vriendelijk) kritisch bevraagt</a:t>
            </a:r>
          </a:p>
          <a:p>
            <a:r>
              <a:rPr lang="nl-NL" dirty="0"/>
              <a:t>Iemand vriendelijk kritisch bevragen is waardevol voor iedereen</a:t>
            </a:r>
          </a:p>
          <a:p>
            <a:r>
              <a:rPr lang="nl-NL" dirty="0"/>
              <a:t>Weten dat we ons werk over 5 jaar beter doen én tevreden zijn over vandaag én leren van vandaag</a:t>
            </a:r>
          </a:p>
          <a:p>
            <a:r>
              <a:rPr lang="nl-NL" dirty="0"/>
              <a:t>Bij voor jongeren/gezinnen zwaarwegende beslissingen organiseren we altijd </a:t>
            </a:r>
            <a:r>
              <a:rPr lang="nl-NL" dirty="0" err="1"/>
              <a:t>tegendenken</a:t>
            </a:r>
            <a:endParaRPr lang="nl-NL" dirty="0"/>
          </a:p>
          <a:p>
            <a:r>
              <a:rPr lang="nl-NL" b="1" dirty="0">
                <a:solidFill>
                  <a:srgbClr val="00B0F0"/>
                </a:solidFill>
              </a:rPr>
              <a:t>Scholing en veeljarige supervisie zijn noodzaak </a:t>
            </a:r>
            <a:r>
              <a:rPr lang="nl-NL" sz="1400" b="1" dirty="0">
                <a:solidFill>
                  <a:srgbClr val="00B0F0"/>
                </a:solidFill>
              </a:rPr>
              <a:t>(en maken zorg minder duur)</a:t>
            </a:r>
          </a:p>
          <a:p>
            <a:r>
              <a:rPr lang="nl-NL" dirty="0"/>
              <a:t>Iedereen heeft telefoonnummers van collega’s waarvan je weet dat die over zaken meer weten dan jij</a:t>
            </a:r>
          </a:p>
          <a:p>
            <a:r>
              <a:rPr lang="nl-NL" dirty="0"/>
              <a:t>Gebeld worden voor consultatie is prachtig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4F7BA92-EDBB-41CD-88EA-7CDFD95BC151}"/>
              </a:ext>
            </a:extLst>
          </p:cNvPr>
          <p:cNvSpPr txBox="1"/>
          <p:nvPr/>
        </p:nvSpPr>
        <p:spPr>
          <a:xfrm>
            <a:off x="1534160" y="794276"/>
            <a:ext cx="1065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Steeds beter in algemene professionele (EB waardevolle) eigenschappen</a:t>
            </a:r>
          </a:p>
        </p:txBody>
      </p:sp>
      <p:pic>
        <p:nvPicPr>
          <p:cNvPr id="6" name="Picture 2" descr="C:\Users\PEDI00\AppData\Local\Microsoft\Windows\INetCache\Content.Outlook\TWJDWMP4\logo Bv0.jpg">
            <a:extLst>
              <a:ext uri="{FF2B5EF4-FFF2-40B4-BE49-F238E27FC236}">
                <a16:creationId xmlns:a16="http://schemas.microsoft.com/office/drawing/2014/main" id="{F3AA00BE-6492-4515-90D4-435BD7096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620" y="5743049"/>
            <a:ext cx="1294380" cy="96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672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C20A094-2A51-AF4E-A3BA-15CE69E7D63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EAA2BA-7C3D-F94F-BE49-F62BDE7DE3F5}" type="datetime4">
              <a:rPr lang="nl-NL" smtClean="0"/>
              <a:t>18 mei 2022</a:t>
            </a:fld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6666826-2F14-E940-A74A-0E02134E2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0C529C-6589-4B4F-B934-BE4B163395A6}" type="slidenum">
              <a:rPr lang="nl-NL" smtClean="0"/>
              <a:pPr/>
              <a:t>19</a:t>
            </a:fld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061918A-2099-A347-9AF1-3BCA23435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80308" y="1580723"/>
            <a:ext cx="9752818" cy="4351338"/>
          </a:xfrm>
        </p:spPr>
        <p:txBody>
          <a:bodyPr>
            <a:normAutofit fontScale="77500" lnSpcReduction="20000"/>
          </a:bodyPr>
          <a:lstStyle/>
          <a:p>
            <a:r>
              <a:rPr lang="nl-NL" dirty="0"/>
              <a:t>Vanuit je professie weten dat je niet alles weet</a:t>
            </a:r>
          </a:p>
          <a:p>
            <a:r>
              <a:rPr lang="nl-NL" dirty="0"/>
              <a:t>Niet weten is een kwaliteit</a:t>
            </a:r>
          </a:p>
          <a:p>
            <a:r>
              <a:rPr lang="nl-NL" dirty="0"/>
              <a:t>Vragen aan iemand die meer weet is een hoogwaardige kwaliteit</a:t>
            </a:r>
          </a:p>
          <a:p>
            <a:r>
              <a:rPr lang="nl-NL" dirty="0"/>
              <a:t>Het is fijn als iemand je (vriendelijk) kritisch bevraagt</a:t>
            </a:r>
          </a:p>
          <a:p>
            <a:r>
              <a:rPr lang="nl-NL" dirty="0"/>
              <a:t>Iemand vriendelijk kritisch bevragen is waardevol voor iedereen</a:t>
            </a:r>
          </a:p>
          <a:p>
            <a:r>
              <a:rPr lang="nl-NL" dirty="0"/>
              <a:t>Weten dat we ons werk over 5 jaar beter doen én tevreden zijn over vandaag én leren van vandaag</a:t>
            </a:r>
          </a:p>
          <a:p>
            <a:r>
              <a:rPr lang="nl-NL" dirty="0"/>
              <a:t>Bij voor jongeren/gezinnen zwaarwegende beslissingen organiseren we altijd </a:t>
            </a:r>
            <a:r>
              <a:rPr lang="nl-NL" dirty="0" err="1"/>
              <a:t>tegendenken</a:t>
            </a:r>
            <a:endParaRPr lang="nl-NL" dirty="0"/>
          </a:p>
          <a:p>
            <a:r>
              <a:rPr lang="nl-NL" dirty="0"/>
              <a:t>Scholing en veeljarige supervisie zijn noodzaak </a:t>
            </a:r>
            <a:r>
              <a:rPr lang="nl-NL" sz="1400" dirty="0"/>
              <a:t>(en maken zorg minder duur)</a:t>
            </a:r>
          </a:p>
          <a:p>
            <a:r>
              <a:rPr lang="nl-NL" b="1" dirty="0">
                <a:solidFill>
                  <a:srgbClr val="00B0F0"/>
                </a:solidFill>
              </a:rPr>
              <a:t>Iedereen heeft telefoonnummers van collega’s* waarvan je weet dat die over zaken meer weten dan jij</a:t>
            </a:r>
          </a:p>
          <a:p>
            <a:r>
              <a:rPr lang="nl-NL" b="1" dirty="0">
                <a:solidFill>
                  <a:srgbClr val="00B0F0"/>
                </a:solidFill>
              </a:rPr>
              <a:t>Gebeld worden voor consultatie is prachtig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4F7BA92-EDBB-41CD-88EA-7CDFD95BC151}"/>
              </a:ext>
            </a:extLst>
          </p:cNvPr>
          <p:cNvSpPr txBox="1"/>
          <p:nvPr/>
        </p:nvSpPr>
        <p:spPr>
          <a:xfrm>
            <a:off x="1478280" y="723131"/>
            <a:ext cx="10678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Steeds beter in algemene professionele (EB waardevolle) eigenschappen</a:t>
            </a:r>
          </a:p>
        </p:txBody>
      </p:sp>
      <p:pic>
        <p:nvPicPr>
          <p:cNvPr id="6" name="Picture 2" descr="C:\Users\PEDI00\AppData\Local\Microsoft\Windows\INetCache\Content.Outlook\TWJDWMP4\logo Bv0.jpg">
            <a:extLst>
              <a:ext uri="{FF2B5EF4-FFF2-40B4-BE49-F238E27FC236}">
                <a16:creationId xmlns:a16="http://schemas.microsoft.com/office/drawing/2014/main" id="{F3AA00BE-6492-4515-90D4-435BD7096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620" y="5743049"/>
            <a:ext cx="1294380" cy="96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784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C20A094-2A51-AF4E-A3BA-15CE69E7D63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EAA2BA-7C3D-F94F-BE49-F62BDE7DE3F5}" type="datetime4">
              <a:rPr lang="nl-NL" smtClean="0"/>
              <a:t>18 mei 2022</a:t>
            </a:fld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6666826-2F14-E940-A74A-0E02134E2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0C529C-6589-4B4F-B934-BE4B163395A6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061918A-2099-A347-9AF1-3BCA23435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99080" y="3936999"/>
            <a:ext cx="4514165" cy="1557771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00B7E28-44EA-4CE5-A761-19521F95852D}"/>
              </a:ext>
            </a:extLst>
          </p:cNvPr>
          <p:cNvSpPr txBox="1"/>
          <p:nvPr/>
        </p:nvSpPr>
        <p:spPr>
          <a:xfrm>
            <a:off x="2672391" y="1080814"/>
            <a:ext cx="277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/>
              <a:t>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0481886-D4C7-435D-B785-050A12766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298" y="2470745"/>
            <a:ext cx="3135428" cy="1466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Ketenbreed leren | Branches Zorg voor Jeugd">
            <a:extLst>
              <a:ext uri="{FF2B5EF4-FFF2-40B4-BE49-F238E27FC236}">
                <a16:creationId xmlns:a16="http://schemas.microsoft.com/office/drawing/2014/main" id="{F3980573-91BB-AAF1-44AE-4A6C59436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828" y="4607306"/>
            <a:ext cx="2195594" cy="107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-EETi is live! Nieuwe advieslijn eetstoornissenzorg voor professionals -  Stichting Kiem">
            <a:extLst>
              <a:ext uri="{FF2B5EF4-FFF2-40B4-BE49-F238E27FC236}">
                <a16:creationId xmlns:a16="http://schemas.microsoft.com/office/drawing/2014/main" id="{96790B69-CD3E-CFD0-B37A-FA1AB709B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952" y="4404360"/>
            <a:ext cx="3232214" cy="111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fbeeldingsresultaat voor logo vng">
            <a:extLst>
              <a:ext uri="{FF2B5EF4-FFF2-40B4-BE49-F238E27FC236}">
                <a16:creationId xmlns:a16="http://schemas.microsoft.com/office/drawing/2014/main" id="{BDD64B97-5B6C-B3F3-8194-19DF8CD0D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60" y="1690107"/>
            <a:ext cx="18288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uisstijl › Accare">
            <a:extLst>
              <a:ext uri="{FF2B5EF4-FFF2-40B4-BE49-F238E27FC236}">
                <a16:creationId xmlns:a16="http://schemas.microsoft.com/office/drawing/2014/main" id="{A96F8E6A-8DA2-75AF-FF07-2653FE680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896" y="3015048"/>
            <a:ext cx="2129284" cy="48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Ondersteuningsteam Zorg voor de Jeugd (@OZvdJ) / Twitter">
            <a:extLst>
              <a:ext uri="{FF2B5EF4-FFF2-40B4-BE49-F238E27FC236}">
                <a16:creationId xmlns:a16="http://schemas.microsoft.com/office/drawing/2014/main" id="{6DAF48D1-5EC0-DC5E-9A63-4C619598C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857" y="673526"/>
            <a:ext cx="1557771" cy="155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351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C20A094-2A51-AF4E-A3BA-15CE69E7D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4108" y="470644"/>
            <a:ext cx="2743200" cy="365125"/>
          </a:xfrm>
        </p:spPr>
        <p:txBody>
          <a:bodyPr/>
          <a:lstStyle/>
          <a:p>
            <a:fld id="{3FEAA2BA-7C3D-F94F-BE49-F62BDE7DE3F5}" type="datetime4">
              <a:rPr lang="nl-NL" smtClean="0"/>
              <a:t>18 mei 2022</a:t>
            </a:fld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6666826-2F14-E940-A74A-0E02134E2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0C529C-6589-4B4F-B934-BE4B163395A6}" type="slidenum">
              <a:rPr lang="nl-NL" smtClean="0"/>
              <a:pPr/>
              <a:t>20</a:t>
            </a:fld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061918A-2099-A347-9AF1-3BCA23435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04108" y="1825624"/>
            <a:ext cx="9752818" cy="4752975"/>
          </a:xfrm>
        </p:spPr>
        <p:txBody>
          <a:bodyPr>
            <a:normAutofit/>
          </a:bodyPr>
          <a:lstStyle/>
          <a:p>
            <a:r>
              <a:rPr lang="nl-NL" dirty="0"/>
              <a:t>zullen steeds meer kinderen prettig met hun ouders opgroeien</a:t>
            </a:r>
          </a:p>
          <a:p>
            <a:r>
              <a:rPr lang="nl-NL" dirty="0"/>
              <a:t>is ons werk leuker</a:t>
            </a:r>
          </a:p>
          <a:p>
            <a:r>
              <a:rPr lang="nl-NL" dirty="0"/>
              <a:t>gaan de kosten voor de financier geleidelijk omlaag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4F7BA92-EDBB-41CD-88EA-7CDFD95BC151}"/>
              </a:ext>
            </a:extLst>
          </p:cNvPr>
          <p:cNvSpPr txBox="1"/>
          <p:nvPr/>
        </p:nvSpPr>
        <p:spPr>
          <a:xfrm>
            <a:off x="1264920" y="856089"/>
            <a:ext cx="10596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0070C0"/>
                </a:solidFill>
              </a:rPr>
              <a:t>Als we ons zo in 1 en 5 en 10 jaar ontwikkelen ….</a:t>
            </a:r>
          </a:p>
        </p:txBody>
      </p:sp>
      <p:pic>
        <p:nvPicPr>
          <p:cNvPr id="6" name="Picture 2" descr="C:\Users\PEDI00\AppData\Local\Microsoft\Windows\INetCache\Content.Outlook\TWJDWMP4\logo Bv0.jpg">
            <a:extLst>
              <a:ext uri="{FF2B5EF4-FFF2-40B4-BE49-F238E27FC236}">
                <a16:creationId xmlns:a16="http://schemas.microsoft.com/office/drawing/2014/main" id="{F3AA00BE-6492-4515-90D4-435BD7096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620" y="5743049"/>
            <a:ext cx="1294380" cy="96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539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C20A094-2A51-AF4E-A3BA-15CE69E7D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4108" y="470644"/>
            <a:ext cx="2743200" cy="365125"/>
          </a:xfrm>
        </p:spPr>
        <p:txBody>
          <a:bodyPr/>
          <a:lstStyle/>
          <a:p>
            <a:fld id="{3FEAA2BA-7C3D-F94F-BE49-F62BDE7DE3F5}" type="datetime4">
              <a:rPr lang="nl-NL" smtClean="0"/>
              <a:t>18 mei 2022</a:t>
            </a:fld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6666826-2F14-E940-A74A-0E02134E2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0C529C-6589-4B4F-B934-BE4B163395A6}" type="slidenum">
              <a:rPr lang="nl-NL" smtClean="0"/>
              <a:pPr/>
              <a:t>21</a:t>
            </a:fld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061918A-2099-A347-9AF1-3BCA23435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04108" y="1825624"/>
            <a:ext cx="9752818" cy="4752975"/>
          </a:xfrm>
        </p:spPr>
        <p:txBody>
          <a:bodyPr>
            <a:normAutofit/>
          </a:bodyPr>
          <a:lstStyle/>
          <a:p>
            <a:r>
              <a:rPr lang="nl-NL" dirty="0"/>
              <a:t>Zullen </a:t>
            </a:r>
            <a:r>
              <a:rPr lang="nl-NL" dirty="0">
                <a:highlight>
                  <a:srgbClr val="FFFF00"/>
                </a:highlight>
              </a:rPr>
              <a:t>steeds meer </a:t>
            </a:r>
            <a:r>
              <a:rPr lang="nl-NL" dirty="0"/>
              <a:t>kinderen prettig met hun ouders opgroeien</a:t>
            </a:r>
          </a:p>
          <a:p>
            <a:r>
              <a:rPr lang="nl-NL" dirty="0"/>
              <a:t>Is ons werk leuker</a:t>
            </a:r>
          </a:p>
          <a:p>
            <a:r>
              <a:rPr lang="nl-NL" dirty="0"/>
              <a:t>Gaan de kosten voor de financier </a:t>
            </a:r>
            <a:r>
              <a:rPr lang="nl-NL" dirty="0">
                <a:highlight>
                  <a:srgbClr val="FFFF00"/>
                </a:highlight>
              </a:rPr>
              <a:t>geleidelijk</a:t>
            </a:r>
            <a:r>
              <a:rPr lang="nl-NL" dirty="0"/>
              <a:t> omlaag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4F7BA92-EDBB-41CD-88EA-7CDFD95BC151}"/>
              </a:ext>
            </a:extLst>
          </p:cNvPr>
          <p:cNvSpPr txBox="1"/>
          <p:nvPr/>
        </p:nvSpPr>
        <p:spPr>
          <a:xfrm>
            <a:off x="1361440" y="835769"/>
            <a:ext cx="9866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0070C0"/>
                </a:solidFill>
              </a:rPr>
              <a:t>Als we ons zo in 1 en 5 en 10 jaar ontwikkelen</a:t>
            </a:r>
          </a:p>
        </p:txBody>
      </p:sp>
      <p:pic>
        <p:nvPicPr>
          <p:cNvPr id="6" name="Picture 2" descr="C:\Users\PEDI00\AppData\Local\Microsoft\Windows\INetCache\Content.Outlook\TWJDWMP4\logo Bv0.jpg">
            <a:extLst>
              <a:ext uri="{FF2B5EF4-FFF2-40B4-BE49-F238E27FC236}">
                <a16:creationId xmlns:a16="http://schemas.microsoft.com/office/drawing/2014/main" id="{F3AA00BE-6492-4515-90D4-435BD7096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620" y="5743049"/>
            <a:ext cx="1294380" cy="96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695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6666826-2F14-E940-A74A-0E02134E2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0C529C-6589-4B4F-B934-BE4B163395A6}" type="slidenum">
              <a:rPr lang="nl-NL" smtClean="0"/>
              <a:pPr/>
              <a:t>22</a:t>
            </a:fld>
            <a:endParaRPr lang="nl-NL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0FC78CC-C3BC-4322-B04B-F0B4C5FAD8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652663"/>
              </p:ext>
            </p:extLst>
          </p:nvPr>
        </p:nvGraphicFramePr>
        <p:xfrm>
          <a:off x="3592195" y="1885315"/>
          <a:ext cx="6567488" cy="470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Document" r:id="rId3" imgW="7483404" imgH="6004940" progId="Word.Document.12">
                  <p:embed/>
                </p:oleObj>
              </mc:Choice>
              <mc:Fallback>
                <p:oleObj name="Document" r:id="rId3" imgW="7483404" imgH="6004940" progId="Word.Documen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0FC78CC-C3BC-4322-B04B-F0B4C5FAD8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92195" y="1885315"/>
                        <a:ext cx="6567488" cy="470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2F00EAB5-F8A1-43E7-A988-D7EF903EAAF1}"/>
              </a:ext>
            </a:extLst>
          </p:cNvPr>
          <p:cNvCxnSpPr/>
          <p:nvPr/>
        </p:nvCxnSpPr>
        <p:spPr>
          <a:xfrm flipV="1">
            <a:off x="9144000" y="4440025"/>
            <a:ext cx="0" cy="1451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71A37C02-D3DE-4602-9B14-AF8D7DE61324}"/>
              </a:ext>
            </a:extLst>
          </p:cNvPr>
          <p:cNvSpPr txBox="1"/>
          <p:nvPr/>
        </p:nvSpPr>
        <p:spPr>
          <a:xfrm>
            <a:off x="8801262" y="3827124"/>
            <a:ext cx="685475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900" dirty="0"/>
              <a:t>Alleen nog </a:t>
            </a:r>
            <a:r>
              <a:rPr lang="nl-NL" sz="900" dirty="0" err="1"/>
              <a:t>evidence</a:t>
            </a:r>
            <a:r>
              <a:rPr lang="nl-NL" sz="900" dirty="0"/>
              <a:t> </a:t>
            </a:r>
            <a:r>
              <a:rPr lang="nl-NL" sz="900" dirty="0" err="1"/>
              <a:t>based</a:t>
            </a:r>
            <a:r>
              <a:rPr lang="nl-NL" sz="900" dirty="0"/>
              <a:t> werken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CA3138B-C086-CD0D-FF10-50EA4F92015D}"/>
              </a:ext>
            </a:extLst>
          </p:cNvPr>
          <p:cNvSpPr txBox="1"/>
          <p:nvPr/>
        </p:nvSpPr>
        <p:spPr>
          <a:xfrm>
            <a:off x="1478280" y="909320"/>
            <a:ext cx="9479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70C0"/>
                </a:solidFill>
              </a:rPr>
              <a:t>Samen optrekken in het leren, financier en uitvoeders</a:t>
            </a:r>
          </a:p>
        </p:txBody>
      </p:sp>
    </p:spTree>
    <p:extLst>
      <p:ext uri="{BB962C8B-B14F-4D97-AF65-F5344CB8AC3E}">
        <p14:creationId xmlns:p14="http://schemas.microsoft.com/office/powerpoint/2010/main" val="2961160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BC4286AB-FA0F-124C-8DD0-501626F59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7282" y="5154103"/>
            <a:ext cx="6194278" cy="15269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400" dirty="0"/>
              <a:t>Peter Dijkshoorn, </a:t>
            </a:r>
            <a:r>
              <a:rPr lang="nl-NL" sz="1400" dirty="0" err="1"/>
              <a:t>n.p</a:t>
            </a:r>
            <a:r>
              <a:rPr lang="nl-NL" sz="1400" dirty="0"/>
              <a:t>. kinder- en jeugdpsychiater,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400" dirty="0"/>
              <a:t>Landelijk ambassadeur lerend jeugdstelsel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400" dirty="0"/>
              <a:t>Beweging van 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400" dirty="0"/>
              <a:t>Zutphen, mei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sz="14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C12CA9F-8075-E0AC-CA8B-A6C8F77797A5}"/>
              </a:ext>
            </a:extLst>
          </p:cNvPr>
          <p:cNvSpPr txBox="1"/>
          <p:nvPr/>
        </p:nvSpPr>
        <p:spPr>
          <a:xfrm>
            <a:off x="3681242" y="2577358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0070C0"/>
                </a:solidFill>
              </a:rPr>
              <a:t>De gedeelde verklarende analyse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035296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B3926A-CD0F-41BB-8EA7-F41273BD0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/>
              <a:t>dodelijke ongelukken </a:t>
            </a:r>
            <a:r>
              <a:rPr lang="nl-NL" sz="4400" dirty="0">
                <a:sym typeface="Wingdings" panose="05000000000000000000" pitchFamily="2" charset="2"/>
              </a:rPr>
              <a:t> uithuisplaatsingen</a:t>
            </a:r>
            <a:endParaRPr lang="nl-NL" sz="44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5E844FB-79CB-4780-A022-F4F7AD9263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8119A89F-E34B-44A7-B3C2-A81862B397D9}"/>
              </a:ext>
            </a:extLst>
          </p:cNvPr>
          <p:cNvGraphicFramePr>
            <a:graphicFrameLocks noGrp="1"/>
          </p:cNvGraphicFramePr>
          <p:nvPr/>
        </p:nvGraphicFramePr>
        <p:xfrm>
          <a:off x="1379476" y="2716738"/>
          <a:ext cx="9145016" cy="189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3257">
                  <a:extLst>
                    <a:ext uri="{9D8B030D-6E8A-4147-A177-3AD203B41FA5}">
                      <a16:colId xmlns:a16="http://schemas.microsoft.com/office/drawing/2014/main" val="3876302233"/>
                    </a:ext>
                  </a:extLst>
                </a:gridCol>
                <a:gridCol w="2277253">
                  <a:extLst>
                    <a:ext uri="{9D8B030D-6E8A-4147-A177-3AD203B41FA5}">
                      <a16:colId xmlns:a16="http://schemas.microsoft.com/office/drawing/2014/main" val="3066192333"/>
                    </a:ext>
                  </a:extLst>
                </a:gridCol>
                <a:gridCol w="2277253">
                  <a:extLst>
                    <a:ext uri="{9D8B030D-6E8A-4147-A177-3AD203B41FA5}">
                      <a16:colId xmlns:a16="http://schemas.microsoft.com/office/drawing/2014/main" val="1793365046"/>
                    </a:ext>
                  </a:extLst>
                </a:gridCol>
                <a:gridCol w="2277253">
                  <a:extLst>
                    <a:ext uri="{9D8B030D-6E8A-4147-A177-3AD203B41FA5}">
                      <a16:colId xmlns:a16="http://schemas.microsoft.com/office/drawing/2014/main" val="3729908919"/>
                    </a:ext>
                  </a:extLst>
                </a:gridCol>
              </a:tblGrid>
              <a:tr h="945500"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nl-NL" sz="1600" b="1" dirty="0"/>
                        <a:t>Onderzoek na elke calamiteit?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nl-NL" sz="1600" b="1" dirty="0"/>
                        <a:t>Jaar                aantal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nl-NL" sz="1600" b="1" dirty="0"/>
                        <a:t>Jaar               aantal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865427900"/>
                  </a:ext>
                </a:extLst>
              </a:tr>
              <a:tr h="945500">
                <a:tc>
                  <a:txBody>
                    <a:bodyPr/>
                    <a:lstStyle/>
                    <a:p>
                      <a:r>
                        <a:rPr lang="nl-NL" sz="1600" b="1" dirty="0"/>
                        <a:t>Dodelijke ongevallen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nl-NL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ja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nl-NL" sz="1600" baseline="0" dirty="0">
                          <a:solidFill>
                            <a:schemeClr val="tx1"/>
                          </a:solidFill>
                        </a:rPr>
                        <a:t>1975</a:t>
                      </a:r>
                      <a:r>
                        <a:rPr lang="nl-NL" sz="1600" dirty="0">
                          <a:solidFill>
                            <a:srgbClr val="00B050"/>
                          </a:solidFill>
                        </a:rPr>
                        <a:t>                 2500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2018</a:t>
                      </a:r>
                      <a:r>
                        <a:rPr lang="nl-NL" sz="1600" dirty="0">
                          <a:solidFill>
                            <a:srgbClr val="00B050"/>
                          </a:solidFill>
                        </a:rPr>
                        <a:t>                  680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262464478"/>
                  </a:ext>
                </a:extLst>
              </a:tr>
            </a:tbl>
          </a:graphicData>
        </a:graphic>
      </p:graphicFrame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458DD38E-36A2-41AC-BB54-354BB7FDE727}"/>
              </a:ext>
            </a:extLst>
          </p:cNvPr>
          <p:cNvGraphicFramePr>
            <a:graphicFrameLocks noGrp="1"/>
          </p:cNvGraphicFramePr>
          <p:nvPr/>
        </p:nvGraphicFramePr>
        <p:xfrm>
          <a:off x="1379476" y="4607737"/>
          <a:ext cx="9145016" cy="533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254">
                  <a:extLst>
                    <a:ext uri="{9D8B030D-6E8A-4147-A177-3AD203B41FA5}">
                      <a16:colId xmlns:a16="http://schemas.microsoft.com/office/drawing/2014/main" val="173149342"/>
                    </a:ext>
                  </a:extLst>
                </a:gridCol>
                <a:gridCol w="2286254">
                  <a:extLst>
                    <a:ext uri="{9D8B030D-6E8A-4147-A177-3AD203B41FA5}">
                      <a16:colId xmlns:a16="http://schemas.microsoft.com/office/drawing/2014/main" val="1050733084"/>
                    </a:ext>
                  </a:extLst>
                </a:gridCol>
                <a:gridCol w="2286254">
                  <a:extLst>
                    <a:ext uri="{9D8B030D-6E8A-4147-A177-3AD203B41FA5}">
                      <a16:colId xmlns:a16="http://schemas.microsoft.com/office/drawing/2014/main" val="4253981414"/>
                    </a:ext>
                  </a:extLst>
                </a:gridCol>
                <a:gridCol w="2286254">
                  <a:extLst>
                    <a:ext uri="{9D8B030D-6E8A-4147-A177-3AD203B41FA5}">
                      <a16:colId xmlns:a16="http://schemas.microsoft.com/office/drawing/2014/main" val="2467593429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nl-NL" sz="1600" b="1" baseline="0" dirty="0"/>
                        <a:t>Uithuisplaatsingen kinderen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nl-NL" sz="1600" baseline="0" dirty="0">
                          <a:solidFill>
                            <a:srgbClr val="FF0000"/>
                          </a:solidFill>
                        </a:rPr>
                        <a:t>nee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nl-NL" sz="1600" baseline="0" dirty="0"/>
                        <a:t>1998                   </a:t>
                      </a:r>
                      <a:r>
                        <a:rPr lang="nl-NL" sz="1600" baseline="0" dirty="0">
                          <a:solidFill>
                            <a:srgbClr val="FF0000"/>
                          </a:solidFill>
                        </a:rPr>
                        <a:t>26000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nl-NL" sz="1600" baseline="0" dirty="0"/>
                        <a:t>2018                     </a:t>
                      </a:r>
                      <a:r>
                        <a:rPr lang="nl-NL" sz="1600" baseline="0" dirty="0">
                          <a:solidFill>
                            <a:srgbClr val="FF0000"/>
                          </a:solidFill>
                        </a:rPr>
                        <a:t>46000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563114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6980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C20A094-2A51-AF4E-A3BA-15CE69E7D63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EAA2BA-7C3D-F94F-BE49-F62BDE7DE3F5}" type="datetime4">
              <a:rPr lang="nl-NL" smtClean="0"/>
              <a:t>18 mei 2022</a:t>
            </a:fld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6666826-2F14-E940-A74A-0E02134E2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0C529C-6589-4B4F-B934-BE4B163395A6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061918A-2099-A347-9AF1-3BCA23435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04108" y="1825625"/>
            <a:ext cx="9752818" cy="4351338"/>
          </a:xfrm>
        </p:spPr>
        <p:txBody>
          <a:bodyPr>
            <a:normAutofit lnSpcReduction="10000"/>
          </a:bodyPr>
          <a:lstStyle/>
          <a:p>
            <a:r>
              <a:rPr lang="nl-NL" dirty="0"/>
              <a:t>Rechten van het kind</a:t>
            </a:r>
          </a:p>
          <a:p>
            <a:r>
              <a:rPr lang="nl-NL" dirty="0"/>
              <a:t>Gaat voor grote doelen, want dan bereik je meer</a:t>
            </a:r>
          </a:p>
          <a:p>
            <a:r>
              <a:rPr lang="nl-NL" dirty="0"/>
              <a:t>met kennis van goed geschoolde professionals</a:t>
            </a:r>
          </a:p>
          <a:p>
            <a:r>
              <a:rPr lang="nl-NL" dirty="0"/>
              <a:t>die werken volgens EBP (best bewezen werkzame methodes)</a:t>
            </a:r>
          </a:p>
          <a:p>
            <a:r>
              <a:rPr lang="nl-NL" dirty="0"/>
              <a:t>en die uitstralen hun vak te beheersen</a:t>
            </a:r>
          </a:p>
          <a:p>
            <a:r>
              <a:rPr lang="nl-NL" dirty="0"/>
              <a:t>zodat probleemeigenaars hún vragen hun probleem aan te pakken</a:t>
            </a:r>
          </a:p>
          <a:p>
            <a:r>
              <a:rPr lang="nl-NL" dirty="0"/>
              <a:t>Samen met anderen</a:t>
            </a:r>
          </a:p>
          <a:p>
            <a:r>
              <a:rPr lang="nl-NL" dirty="0"/>
              <a:t>Tijd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00B7E28-44EA-4CE5-A761-19521F95852D}"/>
              </a:ext>
            </a:extLst>
          </p:cNvPr>
          <p:cNvSpPr txBox="1"/>
          <p:nvPr/>
        </p:nvSpPr>
        <p:spPr>
          <a:xfrm>
            <a:off x="2672391" y="1080814"/>
            <a:ext cx="3004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/>
              <a:t>Beweging van O </a:t>
            </a:r>
          </a:p>
        </p:txBody>
      </p:sp>
      <p:pic>
        <p:nvPicPr>
          <p:cNvPr id="7" name="Picture 2" descr="C:\Users\PEDI00\AppData\Local\Microsoft\Windows\INetCache\Content.Outlook\TWJDWMP4\logo Bv0.jpg">
            <a:extLst>
              <a:ext uri="{FF2B5EF4-FFF2-40B4-BE49-F238E27FC236}">
                <a16:creationId xmlns:a16="http://schemas.microsoft.com/office/drawing/2014/main" id="{11B47C9F-D227-4708-B6B1-30D3CA0C1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375" y="856089"/>
            <a:ext cx="1294380" cy="96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010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C20A094-2A51-AF4E-A3BA-15CE69E7D63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EAA2BA-7C3D-F94F-BE49-F62BDE7DE3F5}" type="datetime4">
              <a:rPr lang="nl-NL" smtClean="0"/>
              <a:t>18 mei 2022</a:t>
            </a:fld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6666826-2F14-E940-A74A-0E02134E2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0C529C-6589-4B4F-B934-BE4B163395A6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DE6C976-4F2B-4422-A43B-1EB795616C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1D4A51A-AF4C-406F-9961-ABEB1F6A5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57" y="197794"/>
            <a:ext cx="11235981" cy="646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1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6666826-2F14-E940-A74A-0E02134E2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0C529C-6589-4B4F-B934-BE4B163395A6}" type="slidenum">
              <a:rPr lang="nl-NL" smtClean="0"/>
              <a:pPr/>
              <a:t>6</a:t>
            </a:fld>
            <a:endParaRPr lang="nl-NL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0FC78CC-C3BC-4322-B04B-F0B4C5FAD8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21243"/>
              </p:ext>
            </p:extLst>
          </p:nvPr>
        </p:nvGraphicFramePr>
        <p:xfrm>
          <a:off x="2245043" y="490964"/>
          <a:ext cx="7986712" cy="651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Document" r:id="rId3" imgW="7492234" imgH="6106474" progId="Word.Document.12">
                  <p:embed/>
                </p:oleObj>
              </mc:Choice>
              <mc:Fallback>
                <p:oleObj name="Document" r:id="rId3" imgW="7492234" imgH="6106474" progId="Word.Documen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0FC78CC-C3BC-4322-B04B-F0B4C5FAD8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45043" y="490964"/>
                        <a:ext cx="7986712" cy="651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05740717-D409-4B8B-89EB-BF35BC3E31E9}"/>
              </a:ext>
            </a:extLst>
          </p:cNvPr>
          <p:cNvCxnSpPr>
            <a:cxnSpLocks/>
          </p:cNvCxnSpPr>
          <p:nvPr/>
        </p:nvCxnSpPr>
        <p:spPr>
          <a:xfrm flipV="1">
            <a:off x="2529840" y="2819400"/>
            <a:ext cx="579120" cy="77724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8E202D4A-2947-4117-B118-CB3A1D0AD432}"/>
              </a:ext>
            </a:extLst>
          </p:cNvPr>
          <p:cNvSpPr txBox="1"/>
          <p:nvPr/>
        </p:nvSpPr>
        <p:spPr>
          <a:xfrm>
            <a:off x="785881" y="2898236"/>
            <a:ext cx="1743959" cy="954107"/>
          </a:xfrm>
          <a:prstGeom prst="rect">
            <a:avLst/>
          </a:prstGeom>
          <a:solidFill>
            <a:srgbClr val="00B0F0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b="1" i="1" dirty="0">
                <a:solidFill>
                  <a:srgbClr val="7030A0"/>
                </a:solidFill>
              </a:rPr>
              <a:t>Naar 0 ouders die geen hulp durven zoeken als ze hun kind mishandelen</a:t>
            </a: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2F00EAB5-F8A1-43E7-A988-D7EF903EAAF1}"/>
              </a:ext>
            </a:extLst>
          </p:cNvPr>
          <p:cNvCxnSpPr/>
          <p:nvPr/>
        </p:nvCxnSpPr>
        <p:spPr>
          <a:xfrm flipV="1">
            <a:off x="9144000" y="4440025"/>
            <a:ext cx="0" cy="1451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71A37C02-D3DE-4602-9B14-AF8D7DE61324}"/>
              </a:ext>
            </a:extLst>
          </p:cNvPr>
          <p:cNvSpPr txBox="1"/>
          <p:nvPr/>
        </p:nvSpPr>
        <p:spPr>
          <a:xfrm>
            <a:off x="8748081" y="3503958"/>
            <a:ext cx="772992" cy="93871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100" dirty="0"/>
              <a:t>Alleen nog </a:t>
            </a:r>
            <a:r>
              <a:rPr lang="nl-NL" sz="1100" dirty="0" err="1"/>
              <a:t>evidence</a:t>
            </a:r>
            <a:r>
              <a:rPr lang="nl-NL" sz="1100" dirty="0"/>
              <a:t> </a:t>
            </a:r>
            <a:r>
              <a:rPr lang="nl-NL" sz="1100" dirty="0" err="1"/>
              <a:t>based</a:t>
            </a:r>
            <a:r>
              <a:rPr lang="nl-NL" sz="1100" dirty="0"/>
              <a:t> werken</a:t>
            </a:r>
          </a:p>
        </p:txBody>
      </p:sp>
    </p:spTree>
    <p:extLst>
      <p:ext uri="{BB962C8B-B14F-4D97-AF65-F5344CB8AC3E}">
        <p14:creationId xmlns:p14="http://schemas.microsoft.com/office/powerpoint/2010/main" val="153639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6666826-2F14-E940-A74A-0E02134E2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0C529C-6589-4B4F-B934-BE4B163395A6}" type="slidenum">
              <a:rPr lang="nl-NL" smtClean="0"/>
              <a:pPr/>
              <a:t>7</a:t>
            </a:fld>
            <a:endParaRPr lang="nl-NL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0FC78CC-C3BC-4322-B04B-F0B4C5FAD8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961662"/>
              </p:ext>
            </p:extLst>
          </p:nvPr>
        </p:nvGraphicFramePr>
        <p:xfrm>
          <a:off x="2245043" y="490964"/>
          <a:ext cx="7986712" cy="651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Document" r:id="rId3" imgW="7492234" imgH="6107914" progId="Word.Document.12">
                  <p:embed/>
                </p:oleObj>
              </mc:Choice>
              <mc:Fallback>
                <p:oleObj name="Document" r:id="rId3" imgW="7492234" imgH="6107914" progId="Word.Documen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0FC78CC-C3BC-4322-B04B-F0B4C5FAD8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45043" y="490964"/>
                        <a:ext cx="7986712" cy="651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05740717-D409-4B8B-89EB-BF35BC3E31E9}"/>
              </a:ext>
            </a:extLst>
          </p:cNvPr>
          <p:cNvCxnSpPr>
            <a:cxnSpLocks/>
          </p:cNvCxnSpPr>
          <p:nvPr/>
        </p:nvCxnSpPr>
        <p:spPr>
          <a:xfrm flipV="1">
            <a:off x="2529840" y="2819400"/>
            <a:ext cx="579120" cy="77724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8E202D4A-2947-4117-B118-CB3A1D0AD432}"/>
              </a:ext>
            </a:extLst>
          </p:cNvPr>
          <p:cNvSpPr txBox="1"/>
          <p:nvPr/>
        </p:nvSpPr>
        <p:spPr>
          <a:xfrm>
            <a:off x="785881" y="2898236"/>
            <a:ext cx="1743959" cy="954107"/>
          </a:xfrm>
          <a:prstGeom prst="rect">
            <a:avLst/>
          </a:prstGeom>
          <a:solidFill>
            <a:srgbClr val="00B0F0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b="1" i="1" dirty="0">
                <a:solidFill>
                  <a:srgbClr val="7030A0"/>
                </a:solidFill>
              </a:rPr>
              <a:t>Naar 0 ouders die geen hulp durven zoeken als ze hun kind mishandelen</a:t>
            </a: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2F00EAB5-F8A1-43E7-A988-D7EF903EAAF1}"/>
              </a:ext>
            </a:extLst>
          </p:cNvPr>
          <p:cNvCxnSpPr/>
          <p:nvPr/>
        </p:nvCxnSpPr>
        <p:spPr>
          <a:xfrm flipV="1">
            <a:off x="9144000" y="4440025"/>
            <a:ext cx="0" cy="1451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71A37C02-D3DE-4602-9B14-AF8D7DE61324}"/>
              </a:ext>
            </a:extLst>
          </p:cNvPr>
          <p:cNvSpPr txBox="1"/>
          <p:nvPr/>
        </p:nvSpPr>
        <p:spPr>
          <a:xfrm>
            <a:off x="8748081" y="3503958"/>
            <a:ext cx="772992" cy="93871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100" dirty="0"/>
              <a:t>Alleen nog </a:t>
            </a:r>
            <a:r>
              <a:rPr lang="nl-NL" sz="1100" dirty="0" err="1"/>
              <a:t>evidence</a:t>
            </a:r>
            <a:r>
              <a:rPr lang="nl-NL" sz="1100" dirty="0"/>
              <a:t> </a:t>
            </a:r>
            <a:r>
              <a:rPr lang="nl-NL" sz="1100" dirty="0" err="1"/>
              <a:t>based</a:t>
            </a:r>
            <a:r>
              <a:rPr lang="nl-NL" sz="1100" dirty="0"/>
              <a:t> werken</a:t>
            </a:r>
          </a:p>
        </p:txBody>
      </p:sp>
    </p:spTree>
    <p:extLst>
      <p:ext uri="{BB962C8B-B14F-4D97-AF65-F5344CB8AC3E}">
        <p14:creationId xmlns:p14="http://schemas.microsoft.com/office/powerpoint/2010/main" val="353834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C20A094-2A51-AF4E-A3BA-15CE69E7D63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EAA2BA-7C3D-F94F-BE49-F62BDE7DE3F5}" type="datetime4">
              <a:rPr lang="nl-NL" smtClean="0"/>
              <a:t>18 mei 2022</a:t>
            </a:fld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6666826-2F14-E940-A74A-0E02134E2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0C529C-6589-4B4F-B934-BE4B163395A6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061918A-2099-A347-9AF1-3BCA23435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04108" y="1825625"/>
            <a:ext cx="9752818" cy="4351338"/>
          </a:xfrm>
        </p:spPr>
        <p:txBody>
          <a:bodyPr/>
          <a:lstStyle/>
          <a:p>
            <a:r>
              <a:rPr lang="nl-NL" dirty="0"/>
              <a:t>&gt;90% niet zo goed als wel kan</a:t>
            </a:r>
          </a:p>
          <a:p>
            <a:r>
              <a:rPr lang="nl-NL" dirty="0"/>
              <a:t>&gt;90% is het een probleemanalyse</a:t>
            </a:r>
          </a:p>
          <a:p>
            <a:r>
              <a:rPr lang="nl-NL" dirty="0"/>
              <a:t>Daardoor heel grote kans op niet toereikende zorg, waar dat wel zou kunnen</a:t>
            </a:r>
          </a:p>
          <a:p>
            <a:r>
              <a:rPr lang="nl-NL" dirty="0"/>
              <a:t>Ouders en kinderen herkennen zich niet goed in analyse</a:t>
            </a:r>
          </a:p>
          <a:p>
            <a:r>
              <a:rPr lang="nl-NL" dirty="0"/>
              <a:t>Ouders en kinderen herkennen zich niet in de plannen</a:t>
            </a:r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4F7BA92-EDBB-41CD-88EA-7CDFD95BC151}"/>
              </a:ext>
            </a:extLst>
          </p:cNvPr>
          <p:cNvSpPr txBox="1"/>
          <p:nvPr/>
        </p:nvSpPr>
        <p:spPr>
          <a:xfrm>
            <a:off x="2128520" y="814457"/>
            <a:ext cx="7635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rgbClr val="0070C0"/>
                </a:solidFill>
              </a:rPr>
              <a:t>1. VERKLARENDE ANALYSE, actueel</a:t>
            </a:r>
          </a:p>
        </p:txBody>
      </p:sp>
    </p:spTree>
    <p:extLst>
      <p:ext uri="{BB962C8B-B14F-4D97-AF65-F5344CB8AC3E}">
        <p14:creationId xmlns:p14="http://schemas.microsoft.com/office/powerpoint/2010/main" val="2639492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C20A094-2A51-AF4E-A3BA-15CE69E7D63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EAA2BA-7C3D-F94F-BE49-F62BDE7DE3F5}" type="datetime4">
              <a:rPr lang="nl-NL" smtClean="0"/>
              <a:t>18 mei 2022</a:t>
            </a:fld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6666826-2F14-E940-A74A-0E02134E2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0C529C-6589-4B4F-B934-BE4B163395A6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061918A-2099-A347-9AF1-3BCA23435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19068" y="2130425"/>
            <a:ext cx="9752818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Een verklarende analyse is een meestal schematisch weergegeven samenhang van de problemen van een jeugdige met daarin heldere aanknopingspunten voor verbetering. </a:t>
            </a:r>
          </a:p>
          <a:p>
            <a:pPr marL="0" indent="0">
              <a:buNone/>
            </a:pPr>
            <a:r>
              <a:rPr lang="nl-NL" dirty="0"/>
              <a:t>Het laat dus in samenhang oorzaken en in stand houdende factoren zien én het laat in samenhang invulling voor een oplossingsrichting zien.</a:t>
            </a:r>
          </a:p>
          <a:p>
            <a:pPr marL="0" indent="0">
              <a:buNone/>
            </a:pPr>
            <a:r>
              <a:rPr lang="nl-NL" dirty="0"/>
              <a:t>De analyse is opgesteld op basis van een getoetste verklaring die gedeeld wordt door de jeugdige, de ouders en de hulpverleners.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4F7BA92-EDBB-41CD-88EA-7CDFD95BC151}"/>
              </a:ext>
            </a:extLst>
          </p:cNvPr>
          <p:cNvSpPr txBox="1"/>
          <p:nvPr/>
        </p:nvSpPr>
        <p:spPr>
          <a:xfrm>
            <a:off x="2128520" y="814457"/>
            <a:ext cx="8214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rgbClr val="0070C0"/>
                </a:solidFill>
              </a:rPr>
              <a:t>2. VERKLARENDE ANALYSE, wat is het?</a:t>
            </a:r>
          </a:p>
        </p:txBody>
      </p:sp>
    </p:spTree>
    <p:extLst>
      <p:ext uri="{BB962C8B-B14F-4D97-AF65-F5344CB8AC3E}">
        <p14:creationId xmlns:p14="http://schemas.microsoft.com/office/powerpoint/2010/main" val="3203191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222222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Core Mellow 55 Medium"/>
        <a:ea typeface="Core Mellow 55 Medium"/>
        <a:cs typeface="Core Mellow 55 Medium"/>
      </a:majorFont>
      <a:minorFont>
        <a:latin typeface="Core Mellow 55 Medium"/>
        <a:ea typeface="Core Mellow 55 Medium"/>
        <a:cs typeface="Core Mellow 55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222222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1256</Words>
  <Application>Microsoft Office PowerPoint</Application>
  <PresentationFormat>Breedbeeld</PresentationFormat>
  <Paragraphs>181</Paragraphs>
  <Slides>23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Core Mellow 35 Light</vt:lpstr>
      <vt:lpstr>Core Mellow 55 Medium</vt:lpstr>
      <vt:lpstr>Helvetica Neue Light</vt:lpstr>
      <vt:lpstr>Office-thema</vt:lpstr>
      <vt:lpstr>White</vt:lpstr>
      <vt:lpstr>Document</vt:lpstr>
      <vt:lpstr>De gedeelde verklarende analyse  </vt:lpstr>
      <vt:lpstr>PowerPoint-presentatie</vt:lpstr>
      <vt:lpstr>dodelijke ongelukken  uithuisplaatsingen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Office-gebruiker</dc:creator>
  <cp:lastModifiedBy>Peter Dijkshoorn</cp:lastModifiedBy>
  <cp:revision>47</cp:revision>
  <dcterms:created xsi:type="dcterms:W3CDTF">2019-05-15T13:37:00Z</dcterms:created>
  <dcterms:modified xsi:type="dcterms:W3CDTF">2022-05-18T19:51:58Z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5225633-f92c-4cc3-8039-da610ec32b8c_Enabled">
    <vt:lpwstr>True</vt:lpwstr>
  </property>
  <property fmtid="{D5CDD505-2E9C-101B-9397-08002B2CF9AE}" pid="3" name="MSIP_Label_95225633-f92c-4cc3-8039-da610ec32b8c_SiteId">
    <vt:lpwstr>039901df-31e4-4a23-b00c-1f9800e5961c</vt:lpwstr>
  </property>
  <property fmtid="{D5CDD505-2E9C-101B-9397-08002B2CF9AE}" pid="4" name="MSIP_Label_95225633-f92c-4cc3-8039-da610ec32b8c_Owner">
    <vt:lpwstr>lma@tg.nl</vt:lpwstr>
  </property>
  <property fmtid="{D5CDD505-2E9C-101B-9397-08002B2CF9AE}" pid="5" name="MSIP_Label_95225633-f92c-4cc3-8039-da610ec32b8c_SetDate">
    <vt:lpwstr>2019-07-05T11:50:40.0766745Z</vt:lpwstr>
  </property>
  <property fmtid="{D5CDD505-2E9C-101B-9397-08002B2CF9AE}" pid="6" name="MSIP_Label_95225633-f92c-4cc3-8039-da610ec32b8c_Name">
    <vt:lpwstr>TG standaard</vt:lpwstr>
  </property>
  <property fmtid="{D5CDD505-2E9C-101B-9397-08002B2CF9AE}" pid="7" name="MSIP_Label_95225633-f92c-4cc3-8039-da610ec32b8c_Application">
    <vt:lpwstr>Microsoft Azure Information Protection</vt:lpwstr>
  </property>
  <property fmtid="{D5CDD505-2E9C-101B-9397-08002B2CF9AE}" pid="8" name="MSIP_Label_95225633-f92c-4cc3-8039-da610ec32b8c_ActionId">
    <vt:lpwstr>404ece60-9a27-4686-8861-bda2d0d14e45</vt:lpwstr>
  </property>
  <property fmtid="{D5CDD505-2E9C-101B-9397-08002B2CF9AE}" pid="9" name="MSIP_Label_95225633-f92c-4cc3-8039-da610ec32b8c_Extended_MSFT_Method">
    <vt:lpwstr>Automatic</vt:lpwstr>
  </property>
  <property fmtid="{D5CDD505-2E9C-101B-9397-08002B2CF9AE}" pid="10" name="Sensitivity">
    <vt:lpwstr>TG standaard</vt:lpwstr>
  </property>
</Properties>
</file>